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3"/>
      <p:bold r:id="rId24"/>
    </p:embeddedFont>
    <p:embeddedFont>
      <p:font typeface="Caveat" panose="020B0604020202020204" charset="0"/>
      <p:regular r:id="rId25"/>
      <p:bold r:id="rId26"/>
    </p:embeddedFont>
    <p:embeddedFont>
      <p:font typeface="Comfortaa" panose="020B0604020202020204" charset="0"/>
      <p:regular r:id="rId27"/>
      <p:bold r:id="rId28"/>
    </p:embeddedFont>
    <p:embeddedFont>
      <p:font typeface="Comic Sans MS" panose="030F0702030302020204" pitchFamily="66" charset="0"/>
      <p:regular r:id="rId29"/>
      <p:bold r:id="rId30"/>
      <p:italic r:id="rId31"/>
      <p:boldItalic r:id="rId32"/>
    </p:embeddedFont>
    <p:embeddedFont>
      <p:font typeface="Georgia" panose="02040502050405020303" pitchFamily="18" charset="0"/>
      <p:regular r:id="rId33"/>
      <p:bold r:id="rId34"/>
      <p:italic r:id="rId35"/>
      <p:boldItalic r:id="rId36"/>
    </p:embeddedFont>
    <p:embeddedFont>
      <p:font typeface="Merriweather" panose="020B0604020202020204" charset="0"/>
      <p:regular r:id="rId37"/>
      <p:bold r:id="rId38"/>
      <p:italic r:id="rId39"/>
      <p:boldItalic r:id="rId40"/>
    </p:embeddedFont>
    <p:embeddedFont>
      <p:font typeface="Montserrat" panose="020B0604020202020204" charset="0"/>
      <p:regular r:id="rId41"/>
      <p:bold r:id="rId42"/>
      <p:italic r:id="rId43"/>
      <p:boldItalic r:id="rId44"/>
    </p:embeddedFont>
    <p:embeddedFont>
      <p:font typeface="Nunito" panose="020B0604020202020204" charset="0"/>
      <p:regular r:id="rId45"/>
      <p:bold r:id="rId46"/>
      <p:italic r:id="rId47"/>
      <p:boldItalic r:id="rId48"/>
    </p:embeddedFont>
    <p:embeddedFont>
      <p:font typeface="Quicksand" panose="020B0604020202020204" charset="0"/>
      <p:regular r:id="rId49"/>
      <p:bold r:id="rId50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  <p:embeddedFont>
      <p:font typeface="Roboto Medium" panose="02000000000000000000" pitchFamily="2" charset="0"/>
      <p:regular r:id="rId55"/>
      <p:bold r:id="rId56"/>
      <p:italic r:id="rId57"/>
      <p:boldItalic r:id="rId58"/>
    </p:embeddedFont>
    <p:embeddedFont>
      <p:font typeface="Roboto Thin" panose="02000000000000000000" pitchFamily="2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font" Target="fonts/font28.fntdata"/><Relationship Id="rId55" Type="http://schemas.openxmlformats.org/officeDocument/2006/relationships/font" Target="fonts/font33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font" Target="fonts/font31.fntdata"/><Relationship Id="rId58" Type="http://schemas.openxmlformats.org/officeDocument/2006/relationships/font" Target="fonts/font36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3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56" Type="http://schemas.openxmlformats.org/officeDocument/2006/relationships/font" Target="fonts/font34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59" Type="http://schemas.openxmlformats.org/officeDocument/2006/relationships/font" Target="fonts/font37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54" Type="http://schemas.openxmlformats.org/officeDocument/2006/relationships/font" Target="fonts/font32.fntdata"/><Relationship Id="rId62" Type="http://schemas.openxmlformats.org/officeDocument/2006/relationships/font" Target="fonts/font4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Relationship Id="rId57" Type="http://schemas.openxmlformats.org/officeDocument/2006/relationships/font" Target="fonts/font35.fntdata"/><Relationship Id="rId10" Type="http://schemas.openxmlformats.org/officeDocument/2006/relationships/slide" Target="slides/slide9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font" Target="fonts/font30.fntdata"/><Relationship Id="rId60" Type="http://schemas.openxmlformats.org/officeDocument/2006/relationships/font" Target="fonts/font38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eeeb1985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eeeb1985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ef1ea1e0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ef1ea1e0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eeeb1985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eeeb1985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ef084735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ef084735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ef0847357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ef0847357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eeeb1985b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eeeb1985b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eeeb1985b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eeeb1985b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ef1ea1e0e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ef1ea1e0e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eeeb1985b_3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eeeb1985b_3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ef1ea1e0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ef1ea1e0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eeb19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eeb198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cef1ea1e0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cef1ea1e0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eeeb1985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eeeb1985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eeeb1985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eeeb1985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eeeb1985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eeeb1985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eeb198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eeb198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eeeb1985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eeeb1985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eeeb1985b_1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eeeb1985b_1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eeeb1985b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eeeb1985b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211-mp52Ni_YrEdGYnQ4PknGxXWF4hOZ/view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993125"/>
            <a:ext cx="8520600" cy="12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9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671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0"/>
              <a:buFont typeface="Amatic SC"/>
              <a:buChar char="●"/>
            </a:pPr>
            <a:r>
              <a:rPr lang="en-GB" sz="249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Kunal Singh - 19CS30025</a:t>
            </a:r>
            <a:endParaRPr sz="249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671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0"/>
              <a:buFont typeface="Amatic SC"/>
              <a:buChar char="●"/>
            </a:pPr>
            <a:r>
              <a:rPr lang="en-GB" sz="249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Abhinandan De - 19CS10069</a:t>
            </a:r>
            <a:endParaRPr sz="249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671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0"/>
              <a:buFont typeface="Amatic SC"/>
              <a:buChar char="●"/>
            </a:pPr>
            <a:r>
              <a:rPr lang="en-GB" sz="249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Suryam Arnav Kalra - 19CS30050</a:t>
            </a:r>
            <a:endParaRPr sz="249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Motivation to Choose Python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Simplified Syntax and similarity with natural language.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Excellent libraries which reduce time and effort of development.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Ultimate tool to play with graphs and data science.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Great integration of MySQL as a database management tool.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Easy to use GUI with Tkinter.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Vast support of error detection with the VSCode editor.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50" y="2123425"/>
            <a:ext cx="4104099" cy="20687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9" name="Google Shape;199;p23"/>
          <p:cNvSpPr txBox="1"/>
          <p:nvPr/>
        </p:nvSpPr>
        <p:spPr>
          <a:xfrm>
            <a:off x="2712750" y="1321525"/>
            <a:ext cx="246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ft. smtplib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900" y="271250"/>
            <a:ext cx="3857625" cy="431557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23"/>
          <p:cNvSpPr txBox="1"/>
          <p:nvPr/>
        </p:nvSpPr>
        <p:spPr>
          <a:xfrm>
            <a:off x="341550" y="150700"/>
            <a:ext cx="3074100" cy="13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2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e-mail verification</a:t>
            </a:r>
            <a:endParaRPr sz="302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900" y="414200"/>
            <a:ext cx="3793050" cy="1191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8" name="Google Shape;208;p24"/>
          <p:cNvSpPr txBox="1"/>
          <p:nvPr/>
        </p:nvSpPr>
        <p:spPr>
          <a:xfrm>
            <a:off x="720525" y="1075250"/>
            <a:ext cx="346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075" y="165150"/>
            <a:ext cx="3131402" cy="176140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0" name="Google Shape;210;p24"/>
          <p:cNvSpPr txBox="1"/>
          <p:nvPr/>
        </p:nvSpPr>
        <p:spPr>
          <a:xfrm>
            <a:off x="318275" y="2115338"/>
            <a:ext cx="3891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Use of the smtplib library to verify e-mail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075" y="2985475"/>
            <a:ext cx="2474750" cy="12576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2" name="Google Shape;212;p24"/>
          <p:cNvSpPr txBox="1"/>
          <p:nvPr/>
        </p:nvSpPr>
        <p:spPr>
          <a:xfrm>
            <a:off x="4642150" y="2121600"/>
            <a:ext cx="43344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Using random library to generate random OTPs.</a:t>
            </a:r>
            <a:endParaRPr sz="15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7200" y="2862550"/>
            <a:ext cx="2366975" cy="13662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7349" y="3335238"/>
            <a:ext cx="2659875" cy="13662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5" name="Google Shape;215;p24"/>
          <p:cNvSpPr txBox="1"/>
          <p:nvPr/>
        </p:nvSpPr>
        <p:spPr>
          <a:xfrm>
            <a:off x="263075" y="4469475"/>
            <a:ext cx="224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Email id validation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3119663" y="4777700"/>
            <a:ext cx="258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2 min limit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6316738" y="4572250"/>
            <a:ext cx="265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Final validation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3522875" y="2719650"/>
            <a:ext cx="192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ERRORS!!</a:t>
            </a:r>
            <a:endParaRPr sz="2800" b="1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1221725" y="97750"/>
            <a:ext cx="660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FFFF"/>
                </a:solidFill>
              </a:rPr>
              <a:t>Price Calculation while Buying Furniture</a:t>
            </a:r>
            <a:endParaRPr sz="2000" b="1">
              <a:solidFill>
                <a:srgbClr val="00FFFF"/>
              </a:solidFill>
            </a:endParaRPr>
          </a:p>
        </p:txBody>
      </p:sp>
      <p:pic>
        <p:nvPicPr>
          <p:cNvPr id="225" name="Google Shape;225;p25" descr="&lt;math xmlns=&quot;http://www.w3.org/1998/Math/MathML&quot;&gt;&lt;mi&gt;P&lt;/mi&gt;&lt;mi&gt;r&lt;/mi&gt;&lt;mi&gt;i&lt;/mi&gt;&lt;mi&gt;c&lt;/mi&gt;&lt;mi&gt;e&lt;/mi&gt;&lt;mo&gt;&amp;#xA0;&lt;/mo&gt;&lt;mo&gt;=&lt;/mo&gt;&lt;mo&gt;&amp;#xA0;&lt;/mo&gt;&lt;mi&gt;P&lt;/mi&gt;&lt;mi&gt;r&lt;/mi&gt;&lt;mi&gt;i&lt;/mi&gt;&lt;mi&gt;n&lt;/mi&gt;&lt;mi&gt;c&lt;/mi&gt;&lt;mi&gt;i&lt;/mi&gt;&lt;mi&gt;p&lt;/mi&gt;&lt;mi&gt;a&lt;/mi&gt;&lt;mi&gt;l&lt;/mi&gt;&lt;mo&gt;&amp;#x2009;&lt;/mo&gt;&lt;mo&gt;&amp;#xB7;&lt;/mo&gt;&lt;mfenced&gt;&lt;mrow&gt;&lt;mn&gt;1&lt;/mn&gt;&lt;mo&gt;&amp;#x2009;&lt;/mo&gt;&lt;mo&gt;+&lt;/mo&gt;&lt;mo&gt;&amp;#x2009;&lt;/mo&gt;&lt;mi&gt;I&lt;/mi&gt;&lt;mi&gt;n&lt;/mi&gt;&lt;mi&gt;t&lt;/mi&gt;&lt;mi&gt;e&lt;/mi&gt;&lt;mi&gt;r&lt;/mi&gt;&lt;mi&gt;e&lt;/mi&gt;&lt;mi&gt;s&lt;/mi&gt;&lt;mi&gt;t&lt;/mi&gt;&lt;mi&gt;R&lt;/mi&gt;&lt;mi&gt;a&lt;/mi&gt;&lt;mi&gt;t&lt;/mi&gt;&lt;mi&gt;e&lt;/mi&gt;&lt;mo&gt;&amp;#xB7;&lt;/mo&gt;&lt;mfrac&gt;&lt;mrow&gt;&lt;mi&gt;T&lt;/mi&gt;&lt;mi&gt;i&lt;/mi&gt;&lt;mi&gt;m&lt;/mi&gt;&lt;mi&gt;e&lt;/mi&gt;&lt;mi&gt;P&lt;/mi&gt;&lt;mi&gt;e&lt;/mi&gt;&lt;mi&gt;r&lt;/mi&gt;&lt;mi&gt;i&lt;/mi&gt;&lt;mi&gt;o&lt;/mi&gt;&lt;mi&gt;d&lt;/mi&gt;&lt;/mrow&gt;&lt;mn&gt;100&lt;/mn&gt;&lt;/mfrac&gt;&lt;/mrow&gt;&lt;/mfenced&gt;&lt;/math&gt;" title="P r i c e space equals space P r i n c i p a l thin space times open parentheses 1 thin space plus thin space I n t e r e s t R a t e times fraction numerator T i m e P e r i o d over denominator 100 end fraction close parenthes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25" y="3122400"/>
            <a:ext cx="3970648" cy="542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26" name="Google Shape;226;p25" descr="&lt;math xmlns=&quot;http://www.w3.org/1998/Math/MathML&quot;&gt;&lt;mi&gt;N&lt;/mi&gt;&lt;mi&gt;e&lt;/mi&gt;&lt;mi&gt;w&lt;/mi&gt;&lt;mi&gt;P&lt;/mi&gt;&lt;mi&gt;r&lt;/mi&gt;&lt;mi&gt;i&lt;/mi&gt;&lt;mi&gt;c&lt;/mi&gt;&lt;mi&gt;e&lt;/mi&gt;&lt;mo&gt;&amp;#xA0;&lt;/mo&gt;&lt;mo&gt;=&lt;/mo&gt;&lt;mo&gt;&amp;#xA0;&lt;/mo&gt;&lt;mi&gt;O&lt;/mi&gt;&lt;mi&gt;l&lt;/mi&gt;&lt;mi&gt;d&lt;/mi&gt;&lt;mi&gt;P&lt;/mi&gt;&lt;mi&gt;r&lt;/mi&gt;&lt;mi&gt;i&lt;/mi&gt;&lt;mi&gt;c&lt;/mi&gt;&lt;mi&gt;e&lt;/mi&gt;&lt;mo&gt;&amp;#xB7;&lt;/mo&gt;&lt;mfrac&gt;&lt;mfenced&gt;&lt;mrow&gt;&lt;mi&gt;D&lt;/mi&gt;&lt;mi&gt;a&lt;/mi&gt;&lt;mi&gt;y&lt;/mi&gt;&lt;mi&gt;s&lt;/mi&gt;&lt;mi&gt;R&lt;/mi&gt;&lt;mi&gt;e&lt;/mi&gt;&lt;mi&gt;n&lt;/mi&gt;&lt;mi&gt;t&lt;/mi&gt;&lt;mi&gt;e&lt;/mi&gt;&lt;mi&gt;d&lt;/mi&gt;&lt;mo&gt;&amp;#xA0;&lt;/mo&gt;&lt;mo&gt;+&lt;/mo&gt;&lt;mo&gt;&amp;#x2009;&lt;/mo&gt;&lt;mn&gt;9&lt;/mn&gt;&lt;/mrow&gt;&lt;/mfenced&gt;&lt;mn&gt;10&lt;/mn&gt;&lt;/mfrac&gt;&lt;/math&gt;" title="N e w P r i c e space equals space O l d P r i c e times fraction numerator open parentheses D a y s R e n t e d space plus thin space 9 close parentheses over denominator 10 end frac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100" y="3120585"/>
            <a:ext cx="4343401" cy="546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 descr="&lt;math xmlns=&quot;http://www.w3.org/1998/Math/MathML&quot;&gt;&lt;mi&gt;c&lt;/mi&gt;&lt;mi&gt;o&lt;/mi&gt;&lt;mi&gt;u&lt;/mi&gt;&lt;mi&gt;n&lt;/mi&gt;&lt;mi&gt;t&lt;/mi&gt;&lt;mo&gt;&amp;#xA0;&lt;/mo&gt;&lt;mo&gt;=&lt;/mo&gt;&lt;mo&gt;&amp;#xA0;&lt;/mo&gt;&lt;mi&gt;N&lt;/mi&gt;&lt;mi&gt;u&lt;/mi&gt;&lt;mi&gt;m&lt;/mi&gt;&lt;mi&gt;b&lt;/mi&gt;&lt;mi&gt;e&lt;/mi&gt;&lt;mi&gt;r&lt;/mi&gt;&lt;mo&gt;&amp;#xA0;&lt;/mo&gt;&lt;mi&gt;o&lt;/mi&gt;&lt;mi&gt;f&lt;/mi&gt;&lt;mo&gt;&amp;#xA0;&lt;/mo&gt;&lt;mi&gt;o&lt;/mi&gt;&lt;mi&gt;r&lt;/mi&gt;&lt;mi&gt;d&lt;/mi&gt;&lt;mi&gt;e&lt;/mi&gt;&lt;mi&gt;r&lt;/mi&gt;&lt;mi&gt;s&lt;/mi&gt;&lt;mo&gt;&amp;#xA0;&lt;/mo&gt;&lt;mi&gt;i&lt;/mi&gt;&lt;mi&gt;n&lt;/mi&gt;&lt;mo&gt;&amp;#xA0;&lt;/mo&gt;&lt;mi&gt;t&lt;/mi&gt;&lt;mi&gt;h&lt;/mi&gt;&lt;mi&gt;e&lt;/mi&gt;&lt;mo&gt;&amp;#xA0;&lt;/mo&gt;&lt;mi&gt;p&lt;/mi&gt;&lt;mi&gt;a&lt;/mi&gt;&lt;mi&gt;s&lt;/mi&gt;&lt;mi&gt;t&lt;/mi&gt;&lt;/math&gt;" title="c o u n t space equals space N u m b e r space o f space o r d e r s space i n space t h e space p a s 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600" y="1759100"/>
            <a:ext cx="3433200" cy="194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 descr="&lt;math xmlns=&quot;http://www.w3.org/1998/Math/MathML&quot;&gt;&lt;mi&gt;N&lt;/mi&gt;&lt;mi&gt;e&lt;/mi&gt;&lt;mi&gt;w&lt;/mi&gt;&lt;mi&gt;I&lt;/mi&gt;&lt;mi&gt;n&lt;/mi&gt;&lt;mi&gt;t&lt;/mi&gt;&lt;mi&gt;e&lt;/mi&gt;&lt;mi&gt;r&lt;/mi&gt;&lt;mi&gt;e&lt;/mi&gt;&lt;mi&gt;s&lt;/mi&gt;&lt;mi&gt;t&lt;/mi&gt;&lt;mo&gt;&amp;#xA0;&lt;/mo&gt;&lt;mo&gt;=&lt;/mo&gt;&lt;mo&gt;&amp;#xA0;&lt;/mo&gt;&lt;mi&gt;I&lt;/mi&gt;&lt;mi&gt;n&lt;/mi&gt;&lt;mi&gt;t&lt;/mi&gt;&lt;mi&gt;e&lt;/mi&gt;&lt;mi&gt;r&lt;/mi&gt;&lt;mi&gt;e&lt;/mi&gt;&lt;mi&gt;s&lt;/mi&gt;&lt;mi&gt;t&lt;/mi&gt;&lt;mi&gt;R&lt;/mi&gt;&lt;mi&gt;a&lt;/mi&gt;&lt;mi&gt;t&lt;/mi&gt;&lt;mi&gt;e&lt;/mi&gt;&lt;mo&gt;&amp;#xB7;&lt;/mo&gt;&lt;msup&gt;&lt;mn&gt;2&lt;/mn&gt;&lt;mrow&gt;&lt;mo&gt;-&lt;/mo&gt;&lt;mi&gt;c&lt;/mi&gt;&lt;mi&gt;o&lt;/mi&gt;&lt;mi&gt;u&lt;/mi&gt;&lt;mi&gt;n&lt;/mi&gt;&lt;mi&gt;t&lt;/mi&gt;&lt;/mrow&gt;&lt;/msup&gt;&lt;/math&gt;" title="N e w I n t e r e s t space equals space I n t e r e s t R a t e times 2 to the power of negative c o u n t end exponen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875" y="1155275"/>
            <a:ext cx="3970651" cy="2250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5595550" y="1185075"/>
            <a:ext cx="3054300" cy="615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GB" i="1">
                <a:latin typeface="Nunito"/>
                <a:ea typeface="Nunito"/>
                <a:cs typeface="Nunito"/>
                <a:sym typeface="Nunito"/>
              </a:rPr>
              <a:t>nterest Rate based on past order history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498725" y="4026375"/>
            <a:ext cx="34332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Nunito"/>
                <a:ea typeface="Nunito"/>
                <a:cs typeface="Nunito"/>
                <a:sym typeface="Nunito"/>
              </a:rPr>
              <a:t>Price Calculation while buying on loan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5121200" y="4026375"/>
            <a:ext cx="34332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Nunito"/>
                <a:ea typeface="Nunito"/>
                <a:cs typeface="Nunito"/>
                <a:sym typeface="Nunito"/>
              </a:rPr>
              <a:t>Price Calculation while buying on rent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/>
          <p:nvPr/>
        </p:nvSpPr>
        <p:spPr>
          <a:xfrm>
            <a:off x="2540775" y="2290388"/>
            <a:ext cx="1942500" cy="5253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Searching Furniture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291975" y="446250"/>
            <a:ext cx="1344000" cy="10017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Substring Search</a:t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106125" y="1707175"/>
            <a:ext cx="1673700" cy="8493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Non-rented items</a:t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2057075" y="133000"/>
            <a:ext cx="1851900" cy="10017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Furniture id , image , description</a:t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488700" y="4134350"/>
            <a:ext cx="1942500" cy="8379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Past reviews , price</a:t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2607975" y="4071625"/>
            <a:ext cx="1673700" cy="8493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based on name</a:t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237400" y="2793425"/>
            <a:ext cx="1607400" cy="8379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Distinct items</a:t>
            </a:r>
            <a:endParaRPr/>
          </a:p>
        </p:txBody>
      </p:sp>
      <p:cxnSp>
        <p:nvCxnSpPr>
          <p:cNvPr id="244" name="Google Shape;244;p26"/>
          <p:cNvCxnSpPr>
            <a:stCxn id="237" idx="0"/>
            <a:endCxn id="240" idx="4"/>
          </p:cNvCxnSpPr>
          <p:nvPr/>
        </p:nvCxnSpPr>
        <p:spPr>
          <a:xfrm rot="10800000">
            <a:off x="2983125" y="1134788"/>
            <a:ext cx="528900" cy="1155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6"/>
          <p:cNvCxnSpPr>
            <a:stCxn id="237" idx="1"/>
            <a:endCxn id="239" idx="6"/>
          </p:cNvCxnSpPr>
          <p:nvPr/>
        </p:nvCxnSpPr>
        <p:spPr>
          <a:xfrm rot="10800000">
            <a:off x="1779975" y="2131838"/>
            <a:ext cx="760800" cy="421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26"/>
          <p:cNvCxnSpPr>
            <a:stCxn id="237" idx="0"/>
            <a:endCxn id="238" idx="5"/>
          </p:cNvCxnSpPr>
          <p:nvPr/>
        </p:nvCxnSpPr>
        <p:spPr>
          <a:xfrm rot="10800000">
            <a:off x="1439025" y="1301288"/>
            <a:ext cx="2073000" cy="989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26"/>
          <p:cNvCxnSpPr>
            <a:stCxn id="237" idx="2"/>
            <a:endCxn id="241" idx="0"/>
          </p:cNvCxnSpPr>
          <p:nvPr/>
        </p:nvCxnSpPr>
        <p:spPr>
          <a:xfrm flipH="1">
            <a:off x="1460025" y="2815688"/>
            <a:ext cx="2052000" cy="1318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26"/>
          <p:cNvCxnSpPr>
            <a:stCxn id="237" idx="2"/>
            <a:endCxn id="242" idx="0"/>
          </p:cNvCxnSpPr>
          <p:nvPr/>
        </p:nvCxnSpPr>
        <p:spPr>
          <a:xfrm flipH="1">
            <a:off x="3444825" y="2815688"/>
            <a:ext cx="67200" cy="125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175" y="817138"/>
            <a:ext cx="4159250" cy="3471824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50" name="Google Shape;250;p26"/>
          <p:cNvCxnSpPr>
            <a:stCxn id="237" idx="1"/>
            <a:endCxn id="243" idx="7"/>
          </p:cNvCxnSpPr>
          <p:nvPr/>
        </p:nvCxnSpPr>
        <p:spPr>
          <a:xfrm flipH="1">
            <a:off x="1609275" y="2553038"/>
            <a:ext cx="931500" cy="363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3780325" y="2180850"/>
            <a:ext cx="1942500" cy="7818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FFFFFF"/>
                </a:solidFill>
              </a:rPr>
              <a:t>Post Work Improvements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378500" y="450675"/>
            <a:ext cx="2478000" cy="11985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ML model to tell admin what prices to change for better profit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7041200" y="2058600"/>
            <a:ext cx="1785000" cy="9651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Feature to check currently rented item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5551500" y="3955850"/>
            <a:ext cx="2114400" cy="9933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Customer can return item with full cash back within 1 month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1553275" y="3885450"/>
            <a:ext cx="1942500" cy="9651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Option For admin to check losses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6503200" y="401325"/>
            <a:ext cx="2478000" cy="12972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ML model to tell the admin which furnitures to add / delete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275850" y="2022750"/>
            <a:ext cx="2114400" cy="10674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Multiple Images and video description for furnitures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3808188" y="148350"/>
            <a:ext cx="1743300" cy="9651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Extension of Desktop GUI to a website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64" name="Google Shape;264;p27"/>
          <p:cNvCxnSpPr>
            <a:stCxn id="256" idx="0"/>
            <a:endCxn id="263" idx="4"/>
          </p:cNvCxnSpPr>
          <p:nvPr/>
        </p:nvCxnSpPr>
        <p:spPr>
          <a:xfrm rot="10800000">
            <a:off x="4679875" y="1113450"/>
            <a:ext cx="71700" cy="1067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27"/>
          <p:cNvCxnSpPr>
            <a:stCxn id="256" idx="0"/>
            <a:endCxn id="261" idx="3"/>
          </p:cNvCxnSpPr>
          <p:nvPr/>
        </p:nvCxnSpPr>
        <p:spPr>
          <a:xfrm rot="10800000" flipH="1">
            <a:off x="4751575" y="1508550"/>
            <a:ext cx="2114400" cy="672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27"/>
          <p:cNvCxnSpPr>
            <a:stCxn id="256" idx="2"/>
            <a:endCxn id="260" idx="7"/>
          </p:cNvCxnSpPr>
          <p:nvPr/>
        </p:nvCxnSpPr>
        <p:spPr>
          <a:xfrm flipH="1">
            <a:off x="3211375" y="2962650"/>
            <a:ext cx="1540200" cy="1064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7"/>
          <p:cNvCxnSpPr>
            <a:stCxn id="256" idx="2"/>
            <a:endCxn id="259" idx="0"/>
          </p:cNvCxnSpPr>
          <p:nvPr/>
        </p:nvCxnSpPr>
        <p:spPr>
          <a:xfrm>
            <a:off x="4751575" y="2962650"/>
            <a:ext cx="1857000" cy="993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7"/>
          <p:cNvCxnSpPr>
            <a:stCxn id="256" idx="3"/>
            <a:endCxn id="258" idx="2"/>
          </p:cNvCxnSpPr>
          <p:nvPr/>
        </p:nvCxnSpPr>
        <p:spPr>
          <a:xfrm rot="10800000" flipH="1">
            <a:off x="5722825" y="2541150"/>
            <a:ext cx="1318500" cy="30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27"/>
          <p:cNvCxnSpPr>
            <a:stCxn id="256" idx="1"/>
            <a:endCxn id="262" idx="6"/>
          </p:cNvCxnSpPr>
          <p:nvPr/>
        </p:nvCxnSpPr>
        <p:spPr>
          <a:xfrm rot="10800000">
            <a:off x="2390125" y="2556450"/>
            <a:ext cx="1390200" cy="15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27"/>
          <p:cNvCxnSpPr>
            <a:stCxn id="256" idx="0"/>
            <a:endCxn id="257" idx="5"/>
          </p:cNvCxnSpPr>
          <p:nvPr/>
        </p:nvCxnSpPr>
        <p:spPr>
          <a:xfrm rot="10800000">
            <a:off x="2493475" y="1473750"/>
            <a:ext cx="2258100" cy="707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-GB" sz="4200">
                <a:solidFill>
                  <a:srgbClr val="00FFFF"/>
                </a:solidFill>
              </a:rPr>
              <a:t>unittest  module of python</a:t>
            </a:r>
            <a:endParaRPr>
              <a:solidFill>
                <a:srgbClr val="00FFFF"/>
              </a:solidFill>
            </a:endParaRPr>
          </a:p>
        </p:txBody>
      </p:sp>
      <p:grpSp>
        <p:nvGrpSpPr>
          <p:cNvPr id="277" name="Google Shape;277;p28"/>
          <p:cNvGrpSpPr/>
          <p:nvPr/>
        </p:nvGrpSpPr>
        <p:grpSpPr>
          <a:xfrm>
            <a:off x="488725" y="4031841"/>
            <a:ext cx="8270861" cy="867502"/>
            <a:chOff x="1593000" y="2322568"/>
            <a:chExt cx="5957975" cy="643500"/>
          </a:xfrm>
        </p:grpSpPr>
        <p:sp>
          <p:nvSpPr>
            <p:cNvPr id="278" name="Google Shape;278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Possible Outcomes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OK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FAIL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ERROR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5" name="Google Shape;285;p28"/>
          <p:cNvGrpSpPr/>
          <p:nvPr/>
        </p:nvGrpSpPr>
        <p:grpSpPr>
          <a:xfrm>
            <a:off x="488725" y="3164395"/>
            <a:ext cx="8270861" cy="867502"/>
            <a:chOff x="1593000" y="2322568"/>
            <a:chExt cx="5957975" cy="643500"/>
          </a:xfrm>
        </p:grpSpPr>
        <p:sp>
          <p:nvSpPr>
            <p:cNvPr id="286" name="Google Shape;286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OOP Concepts supported by framework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Test Fixture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Test Case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Test Suite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Test Runner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p28"/>
          <p:cNvGrpSpPr/>
          <p:nvPr/>
        </p:nvGrpSpPr>
        <p:grpSpPr>
          <a:xfrm>
            <a:off x="488725" y="2296913"/>
            <a:ext cx="8270861" cy="867502"/>
            <a:chOff x="1593000" y="2322568"/>
            <a:chExt cx="5957975" cy="643500"/>
          </a:xfrm>
        </p:grpSpPr>
        <p:sp>
          <p:nvSpPr>
            <p:cNvPr id="294" name="Google Shape;294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Validation and Verification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First level of software testing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Unit testing each class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Integration testing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1" name="Google Shape;301;p28"/>
          <p:cNvGrpSpPr/>
          <p:nvPr/>
        </p:nvGrpSpPr>
        <p:grpSpPr>
          <a:xfrm>
            <a:off x="488725" y="1429428"/>
            <a:ext cx="8270861" cy="867502"/>
            <a:chOff x="1593000" y="2322568"/>
            <a:chExt cx="5957975" cy="643500"/>
          </a:xfrm>
        </p:grpSpPr>
        <p:sp>
          <p:nvSpPr>
            <p:cNvPr id="302" name="Google Shape;302;p2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UnitTest Module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Verification of each functionality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Validation by the QA team</a:t>
              </a:r>
              <a:endParaRPr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29"/>
          <p:cNvGrpSpPr/>
          <p:nvPr/>
        </p:nvGrpSpPr>
        <p:grpSpPr>
          <a:xfrm>
            <a:off x="283537" y="944198"/>
            <a:ext cx="2125130" cy="1523340"/>
            <a:chOff x="0" y="1189989"/>
            <a:chExt cx="2214600" cy="2213836"/>
          </a:xfrm>
        </p:grpSpPr>
        <p:sp>
          <p:nvSpPr>
            <p:cNvPr id="315" name="Google Shape;315;p29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29"/>
            <p:cNvSpPr txBox="1"/>
            <p:nvPr/>
          </p:nvSpPr>
          <p:spPr>
            <a:xfrm>
              <a:off x="295050" y="2057125"/>
              <a:ext cx="1624500" cy="134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</a:rPr>
                <a:t>Import unittest module and Define Testcase Subclass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7" name="Google Shape;317;p29"/>
          <p:cNvGrpSpPr/>
          <p:nvPr/>
        </p:nvGrpSpPr>
        <p:grpSpPr>
          <a:xfrm>
            <a:off x="2047594" y="944051"/>
            <a:ext cx="1980614" cy="2214203"/>
            <a:chOff x="1838325" y="1189775"/>
            <a:chExt cx="2064000" cy="3217850"/>
          </a:xfrm>
        </p:grpSpPr>
        <p:sp>
          <p:nvSpPr>
            <p:cNvPr id="318" name="Google Shape;318;p29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29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</a:rPr>
                <a:t>Define a function or a class (in our case) that is to be tested.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0" name="Google Shape;320;p29"/>
          <p:cNvGrpSpPr/>
          <p:nvPr/>
        </p:nvGrpSpPr>
        <p:grpSpPr>
          <a:xfrm>
            <a:off x="3658210" y="944051"/>
            <a:ext cx="1980614" cy="2214203"/>
            <a:chOff x="3516750" y="1189775"/>
            <a:chExt cx="2064000" cy="3217850"/>
          </a:xfrm>
        </p:grpSpPr>
        <p:sp>
          <p:nvSpPr>
            <p:cNvPr id="321" name="Google Shape;321;p29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29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</a:rPr>
                <a:t>Define a Test class as a subclass of unittest.TestCase</a:t>
              </a:r>
              <a:r>
                <a:rPr lang="en-GB">
                  <a:solidFill>
                    <a:srgbClr val="FFFFFF"/>
                  </a:solidFill>
                </a:rPr>
                <a:t> </a:t>
              </a:r>
              <a:r>
                <a:rPr lang="en-GB">
                  <a:solidFill>
                    <a:schemeClr val="dk2"/>
                  </a:solidFill>
                </a:rPr>
                <a:t>.</a:t>
              </a:r>
              <a:endParaRPr>
                <a:solidFill>
                  <a:schemeClr val="dk2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3" name="Google Shape;323;p29"/>
          <p:cNvGrpSpPr/>
          <p:nvPr/>
        </p:nvGrpSpPr>
        <p:grpSpPr>
          <a:xfrm>
            <a:off x="6879852" y="944051"/>
            <a:ext cx="1980614" cy="2214203"/>
            <a:chOff x="6874025" y="1189775"/>
            <a:chExt cx="2064000" cy="3217850"/>
          </a:xfrm>
        </p:grpSpPr>
        <p:sp>
          <p:nvSpPr>
            <p:cNvPr id="324" name="Google Shape;324;p29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 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29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</a:rPr>
                <a:t>Then Execute the tests by the command </a:t>
              </a:r>
              <a:r>
                <a:rPr lang="en-GB" sz="1200" i="1">
                  <a:solidFill>
                    <a:srgbClr val="FFFFFF"/>
                  </a:solidFill>
                </a:rPr>
                <a:t>$ </a:t>
              </a:r>
              <a:r>
                <a:rPr lang="en-GB" sz="1200">
                  <a:solidFill>
                    <a:srgbClr val="FFFFFF"/>
                  </a:solidFill>
                </a:rPr>
                <a:t>python -m unittest {filename}.py</a:t>
              </a:r>
              <a:endParaRPr sz="1200">
                <a:solidFill>
                  <a:srgbClr val="FFFFF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6" name="Google Shape;326;p29"/>
          <p:cNvGrpSpPr/>
          <p:nvPr/>
        </p:nvGrpSpPr>
        <p:grpSpPr>
          <a:xfrm>
            <a:off x="5268995" y="944051"/>
            <a:ext cx="1980614" cy="2214203"/>
            <a:chOff x="5195350" y="1189775"/>
            <a:chExt cx="2064000" cy="3217850"/>
          </a:xfrm>
        </p:grpSpPr>
        <p:sp>
          <p:nvSpPr>
            <p:cNvPr id="327" name="Google Shape;327;p29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29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</a:rPr>
                <a:t>In the class defined in Process 3 test each of the functions or methods of the class one by one.</a:t>
              </a:r>
              <a:endParaRPr sz="1200">
                <a:solidFill>
                  <a:srgbClr val="FFFFFF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29" name="Google Shape;3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50" y="3286842"/>
            <a:ext cx="4544550" cy="157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9"/>
          <p:cNvPicPr preferRelativeResize="0"/>
          <p:nvPr/>
        </p:nvPicPr>
        <p:blipFill rotWithShape="1">
          <a:blip r:embed="rId4">
            <a:alphaModFix/>
          </a:blip>
          <a:srcRect r="41900"/>
          <a:stretch/>
        </p:blipFill>
        <p:spPr>
          <a:xfrm>
            <a:off x="4983075" y="3286850"/>
            <a:ext cx="3849225" cy="15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9"/>
          <p:cNvSpPr txBox="1">
            <a:spLocks noGrp="1"/>
          </p:cNvSpPr>
          <p:nvPr>
            <p:ph type="title" idx="4294967295"/>
          </p:nvPr>
        </p:nvSpPr>
        <p:spPr>
          <a:xfrm>
            <a:off x="311700" y="192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How to Use unittest module of python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>
            <a:spLocks noGrp="1"/>
          </p:cNvSpPr>
          <p:nvPr>
            <p:ph type="body" idx="1"/>
          </p:nvPr>
        </p:nvSpPr>
        <p:spPr>
          <a:xfrm>
            <a:off x="311700" y="1451753"/>
            <a:ext cx="5573700" cy="27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.</a:t>
            </a:r>
            <a:endParaRPr/>
          </a:p>
        </p:txBody>
      </p:sp>
      <p:grpSp>
        <p:nvGrpSpPr>
          <p:cNvPr id="338" name="Google Shape;338;p30"/>
          <p:cNvGrpSpPr/>
          <p:nvPr/>
        </p:nvGrpSpPr>
        <p:grpSpPr>
          <a:xfrm>
            <a:off x="4057879" y="2513978"/>
            <a:ext cx="1615652" cy="1130444"/>
            <a:chOff x="6038025" y="2598925"/>
            <a:chExt cx="2469661" cy="1384500"/>
          </a:xfrm>
        </p:grpSpPr>
        <p:cxnSp>
          <p:nvCxnSpPr>
            <p:cNvPr id="339" name="Google Shape;339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0" name="Google Shape;340;p3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Imported test.py in the main program and checked at each step whether the right query is made and the desired changes are being done or not in the main database. 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3" name="Google Shape;343;p30"/>
          <p:cNvGrpSpPr/>
          <p:nvPr/>
        </p:nvGrpSpPr>
        <p:grpSpPr>
          <a:xfrm>
            <a:off x="524078" y="1848775"/>
            <a:ext cx="1959158" cy="1203439"/>
            <a:chOff x="636311" y="1844092"/>
            <a:chExt cx="2994739" cy="1473900"/>
          </a:xfrm>
        </p:grpSpPr>
        <p:sp>
          <p:nvSpPr>
            <p:cNvPr id="344" name="Google Shape;344;p30"/>
            <p:cNvSpPr txBox="1"/>
            <p:nvPr/>
          </p:nvSpPr>
          <p:spPr>
            <a:xfrm>
              <a:off x="636311" y="1844092"/>
              <a:ext cx="1867200" cy="14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rgbClr val="FFFFFF"/>
                  </a:solidFill>
                </a:rPr>
                <a:t>test.py is used to Test all the operations that involve any kind of reading and writing to the database</a:t>
              </a:r>
              <a:r>
                <a:rPr lang="en-GB" sz="1200"/>
                <a:t>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45" name="Google Shape;345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6" name="Google Shape;346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8" name="Google Shape;348;p30"/>
          <p:cNvGrpSpPr/>
          <p:nvPr/>
        </p:nvGrpSpPr>
        <p:grpSpPr>
          <a:xfrm>
            <a:off x="3318682" y="1112964"/>
            <a:ext cx="2354849" cy="1130444"/>
            <a:chOff x="4908100" y="889950"/>
            <a:chExt cx="3599586" cy="1384500"/>
          </a:xfrm>
        </p:grpSpPr>
        <p:cxnSp>
          <p:nvCxnSpPr>
            <p:cNvPr id="349" name="Google Shape;349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0" name="Google Shape;350;p3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Made a test.py file</a:t>
              </a:r>
              <a:endParaRPr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test.py file contains all the function used for testing </a:t>
              </a:r>
              <a:endParaRPr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3" name="Google Shape;353;p30"/>
          <p:cNvGrpSpPr/>
          <p:nvPr/>
        </p:nvGrpSpPr>
        <p:grpSpPr>
          <a:xfrm>
            <a:off x="1949120" y="1282964"/>
            <a:ext cx="2299389" cy="2655260"/>
            <a:chOff x="2991269" y="1153325"/>
            <a:chExt cx="3514811" cy="3252003"/>
          </a:xfrm>
        </p:grpSpPr>
        <p:sp>
          <p:nvSpPr>
            <p:cNvPr id="354" name="Google Shape;354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55" name="Google Shape;355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356" name="Google Shape;356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225A5"/>
            </a:solidFill>
            <a:ln>
              <a:noFill/>
            </a:ln>
          </p:spPr>
        </p:sp>
        <p:sp>
          <p:nvSpPr>
            <p:cNvPr id="357" name="Google Shape;357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58" name="Google Shape;358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359" name="Google Shape;359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61E86"/>
            </a:solidFill>
            <a:ln>
              <a:noFill/>
            </a:ln>
          </p:spPr>
        </p:sp>
        <p:sp>
          <p:nvSpPr>
            <p:cNvPr id="360" name="Google Shape;360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51561"/>
            </a:solidFill>
            <a:ln>
              <a:noFill/>
            </a:ln>
          </p:spPr>
        </p:sp>
        <p:sp>
          <p:nvSpPr>
            <p:cNvPr id="361" name="Google Shape;361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</p:grpSp>
      <p:pic>
        <p:nvPicPr>
          <p:cNvPr id="362" name="Google Shape;3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825" y="1403675"/>
            <a:ext cx="2927674" cy="25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Backend / Database Testing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title"/>
          </p:nvPr>
        </p:nvSpPr>
        <p:spPr>
          <a:xfrm>
            <a:off x="241525" y="2044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420" b="1">
                <a:latin typeface="Amatic SC"/>
                <a:ea typeface="Amatic SC"/>
                <a:cs typeface="Amatic SC"/>
                <a:sym typeface="Amatic SC"/>
              </a:rPr>
              <a:t>A SHORT DEMO</a:t>
            </a:r>
            <a:endParaRPr sz="5420" b="1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95900" y="1577200"/>
            <a:ext cx="8752200" cy="8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rgbClr val="00FFFF"/>
                </a:solidFill>
                <a:latin typeface="Quicksand"/>
                <a:ea typeface="Quicksand"/>
                <a:cs typeface="Quicksand"/>
                <a:sym typeface="Quicksand"/>
              </a:rPr>
              <a:t>The problem statement</a:t>
            </a:r>
            <a:endParaRPr sz="7900" b="1">
              <a:solidFill>
                <a:srgbClr val="00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586400" y="3415625"/>
            <a:ext cx="481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Why did we choose this topic ??</a:t>
            </a:r>
            <a:endParaRPr sz="1800" i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2" title="FRSS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282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 b="1">
                <a:solidFill>
                  <a:srgbClr val="00FFFF"/>
                </a:solidFill>
                <a:latin typeface="Comfortaa"/>
                <a:ea typeface="Comfortaa"/>
                <a:cs typeface="Comfortaa"/>
                <a:sym typeface="Comfortaa"/>
              </a:rPr>
              <a:t>An overview</a:t>
            </a:r>
            <a:endParaRPr b="1">
              <a:solidFill>
                <a:srgbClr val="00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055300" y="1908725"/>
            <a:ext cx="40887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Storage of details for furniture: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Type,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Relevant images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Rental price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price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Interest rate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Reviews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62750" y="4172150"/>
            <a:ext cx="8277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Useful for people who are looking to refurbish their house after relocation 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i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and this was our motivation!</a:t>
            </a:r>
            <a:endParaRPr sz="2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538025" y="1203413"/>
            <a:ext cx="6197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platform where people can search, rent and loan furniture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44125" y="1908725"/>
            <a:ext cx="35463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two actors in the system are: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en-GB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admin : 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○"/>
            </a:pPr>
            <a:r>
              <a:rPr lang="en-GB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Creates accounts and maintain inventory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en-GB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Customer : 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○"/>
            </a:pPr>
            <a:r>
              <a:rPr lang="en-GB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Loans/rents furniture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250625" y="201325"/>
            <a:ext cx="8520600" cy="6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50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Tools used</a:t>
            </a:r>
            <a:endParaRPr sz="4650"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63" y="299507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088" y="3356300"/>
            <a:ext cx="2710637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7900" y="1054388"/>
            <a:ext cx="24970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7300" y="3171313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0638" y="1049625"/>
            <a:ext cx="29622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7275" y="867325"/>
            <a:ext cx="2904900" cy="17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292650" y="1858500"/>
            <a:ext cx="8558700" cy="9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Features and Functionalities</a:t>
            </a:r>
            <a:endParaRPr>
              <a:solidFill>
                <a:srgbClr val="00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3054388" y="1855788"/>
            <a:ext cx="3035225" cy="1602163"/>
          </a:xfrm>
          <a:prstGeom prst="flowChartPreparation">
            <a:avLst/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648688" y="99550"/>
            <a:ext cx="1933800" cy="1356300"/>
          </a:xfrm>
          <a:prstGeom prst="ellipse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6724125" y="934092"/>
            <a:ext cx="1689900" cy="1194300"/>
          </a:xfrm>
          <a:prstGeom prst="ellipse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785525" y="3118300"/>
            <a:ext cx="1753200" cy="1194300"/>
          </a:xfrm>
          <a:prstGeom prst="ellipse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692477" y="3118300"/>
            <a:ext cx="1753200" cy="1194300"/>
          </a:xfrm>
          <a:prstGeom prst="ellipse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722000" y="3857900"/>
            <a:ext cx="1753200" cy="1194300"/>
          </a:xfrm>
          <a:prstGeom prst="ellipse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785513" y="888650"/>
            <a:ext cx="1753200" cy="1285200"/>
          </a:xfrm>
          <a:prstGeom prst="ellipse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761063" y="1292750"/>
            <a:ext cx="1802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Sign Up/ Login</a:t>
            </a:r>
            <a:endParaRPr sz="1900"/>
          </a:p>
        </p:txBody>
      </p:sp>
      <p:sp>
        <p:nvSpPr>
          <p:cNvPr id="103" name="Google Shape;103;p18"/>
          <p:cNvSpPr txBox="1"/>
          <p:nvPr/>
        </p:nvSpPr>
        <p:spPr>
          <a:xfrm>
            <a:off x="3719762" y="269811"/>
            <a:ext cx="1753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Addition/ removal of furniture</a:t>
            </a:r>
            <a:endParaRPr sz="1800"/>
          </a:p>
        </p:txBody>
      </p:sp>
      <p:sp>
        <p:nvSpPr>
          <p:cNvPr id="104" name="Google Shape;104;p18"/>
          <p:cNvSpPr txBox="1"/>
          <p:nvPr/>
        </p:nvSpPr>
        <p:spPr>
          <a:xfrm>
            <a:off x="829175" y="3492250"/>
            <a:ext cx="1665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Miscellaneous</a:t>
            </a:r>
            <a:endParaRPr sz="1700"/>
          </a:p>
        </p:txBody>
      </p:sp>
      <p:sp>
        <p:nvSpPr>
          <p:cNvPr id="105" name="Google Shape;105;p18"/>
          <p:cNvSpPr txBox="1"/>
          <p:nvPr/>
        </p:nvSpPr>
        <p:spPr>
          <a:xfrm>
            <a:off x="3254362" y="2279775"/>
            <a:ext cx="27225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 sz="37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896900" y="3970250"/>
            <a:ext cx="13893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Maintaining user database</a:t>
            </a:r>
            <a:endParaRPr sz="1700"/>
          </a:p>
        </p:txBody>
      </p:sp>
      <p:sp>
        <p:nvSpPr>
          <p:cNvPr id="107" name="Google Shape;107;p18"/>
          <p:cNvSpPr txBox="1"/>
          <p:nvPr/>
        </p:nvSpPr>
        <p:spPr>
          <a:xfrm>
            <a:off x="6874415" y="3361450"/>
            <a:ext cx="1389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Verifying returns</a:t>
            </a:r>
            <a:endParaRPr sz="1900"/>
          </a:p>
        </p:txBody>
      </p:sp>
      <p:sp>
        <p:nvSpPr>
          <p:cNvPr id="108" name="Google Shape;108;p18"/>
          <p:cNvSpPr txBox="1"/>
          <p:nvPr/>
        </p:nvSpPr>
        <p:spPr>
          <a:xfrm>
            <a:off x="6668025" y="1146488"/>
            <a:ext cx="1802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Maintaining inventory</a:t>
            </a:r>
            <a:endParaRPr sz="1900"/>
          </a:p>
        </p:txBody>
      </p:sp>
      <p:cxnSp>
        <p:nvCxnSpPr>
          <p:cNvPr id="109" name="Google Shape;109;p18"/>
          <p:cNvCxnSpPr>
            <a:stCxn id="101" idx="7"/>
            <a:endCxn id="96" idx="2"/>
          </p:cNvCxnSpPr>
          <p:nvPr/>
        </p:nvCxnSpPr>
        <p:spPr>
          <a:xfrm rot="10800000" flipH="1">
            <a:off x="2281962" y="777763"/>
            <a:ext cx="1366800" cy="299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" name="Google Shape;110;p18"/>
          <p:cNvCxnSpPr>
            <a:stCxn id="96" idx="6"/>
            <a:endCxn id="97" idx="1"/>
          </p:cNvCxnSpPr>
          <p:nvPr/>
        </p:nvCxnSpPr>
        <p:spPr>
          <a:xfrm>
            <a:off x="5582488" y="777700"/>
            <a:ext cx="1389000" cy="331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1" name="Google Shape;111;p18"/>
          <p:cNvCxnSpPr>
            <a:stCxn id="97" idx="4"/>
            <a:endCxn id="99" idx="0"/>
          </p:cNvCxnSpPr>
          <p:nvPr/>
        </p:nvCxnSpPr>
        <p:spPr>
          <a:xfrm>
            <a:off x="7569075" y="2128392"/>
            <a:ext cx="0" cy="990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2" name="Google Shape;112;p18"/>
          <p:cNvCxnSpPr>
            <a:endCxn id="100" idx="6"/>
          </p:cNvCxnSpPr>
          <p:nvPr/>
        </p:nvCxnSpPr>
        <p:spPr>
          <a:xfrm flipH="1">
            <a:off x="5475200" y="4169150"/>
            <a:ext cx="1526700" cy="2859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3" name="Google Shape;113;p18"/>
          <p:cNvCxnSpPr>
            <a:stCxn id="100" idx="2"/>
            <a:endCxn id="98" idx="5"/>
          </p:cNvCxnSpPr>
          <p:nvPr/>
        </p:nvCxnSpPr>
        <p:spPr>
          <a:xfrm rot="10800000">
            <a:off x="2282000" y="4137650"/>
            <a:ext cx="1440000" cy="317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4" name="Google Shape;114;p18"/>
          <p:cNvCxnSpPr>
            <a:stCxn id="98" idx="0"/>
            <a:endCxn id="101" idx="4"/>
          </p:cNvCxnSpPr>
          <p:nvPr/>
        </p:nvCxnSpPr>
        <p:spPr>
          <a:xfrm rot="10800000">
            <a:off x="1662125" y="2173900"/>
            <a:ext cx="0" cy="944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3054388" y="1855788"/>
            <a:ext cx="3035225" cy="1602163"/>
          </a:xfrm>
          <a:prstGeom prst="flowChartPreparation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3648688" y="99550"/>
            <a:ext cx="1933800" cy="1356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6724125" y="934092"/>
            <a:ext cx="1689900" cy="1194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785525" y="3118350"/>
            <a:ext cx="1753200" cy="1194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692477" y="3118300"/>
            <a:ext cx="1753200" cy="1194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3722000" y="3857900"/>
            <a:ext cx="1753200" cy="11943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785513" y="888650"/>
            <a:ext cx="1753200" cy="1285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761063" y="1292750"/>
            <a:ext cx="1802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Sign Up/ Login</a:t>
            </a:r>
            <a:endParaRPr sz="1900"/>
          </a:p>
        </p:txBody>
      </p:sp>
      <p:sp>
        <p:nvSpPr>
          <p:cNvPr id="128" name="Google Shape;128;p19"/>
          <p:cNvSpPr txBox="1"/>
          <p:nvPr/>
        </p:nvSpPr>
        <p:spPr>
          <a:xfrm>
            <a:off x="3754837" y="423711"/>
            <a:ext cx="175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Searching &amp; 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Checking price</a:t>
            </a:r>
            <a:endParaRPr sz="1800"/>
          </a:p>
        </p:txBody>
      </p:sp>
      <p:sp>
        <p:nvSpPr>
          <p:cNvPr id="129" name="Google Shape;129;p19"/>
          <p:cNvSpPr txBox="1"/>
          <p:nvPr/>
        </p:nvSpPr>
        <p:spPr>
          <a:xfrm>
            <a:off x="838825" y="3457950"/>
            <a:ext cx="1665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Miscellaneous</a:t>
            </a:r>
            <a:endParaRPr sz="1700"/>
          </a:p>
        </p:txBody>
      </p:sp>
      <p:sp>
        <p:nvSpPr>
          <p:cNvPr id="130" name="Google Shape;130;p19"/>
          <p:cNvSpPr txBox="1"/>
          <p:nvPr/>
        </p:nvSpPr>
        <p:spPr>
          <a:xfrm>
            <a:off x="3210762" y="2302875"/>
            <a:ext cx="2722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endParaRPr sz="3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877350" y="4070300"/>
            <a:ext cx="1389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/>
              <a:t>Return products</a:t>
            </a:r>
            <a:endParaRPr sz="1700"/>
          </a:p>
        </p:txBody>
      </p:sp>
      <p:sp>
        <p:nvSpPr>
          <p:cNvPr id="132" name="Google Shape;132;p19"/>
          <p:cNvSpPr txBox="1"/>
          <p:nvPr/>
        </p:nvSpPr>
        <p:spPr>
          <a:xfrm>
            <a:off x="6874415" y="3457950"/>
            <a:ext cx="1389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/>
              <a:t>Payments</a:t>
            </a:r>
            <a:endParaRPr sz="1900"/>
          </a:p>
        </p:txBody>
      </p:sp>
      <p:sp>
        <p:nvSpPr>
          <p:cNvPr id="133" name="Google Shape;133;p19"/>
          <p:cNvSpPr txBox="1"/>
          <p:nvPr/>
        </p:nvSpPr>
        <p:spPr>
          <a:xfrm>
            <a:off x="6668025" y="1292738"/>
            <a:ext cx="1802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/>
              <a:t>Rents / Loans</a:t>
            </a:r>
            <a:endParaRPr sz="1900"/>
          </a:p>
        </p:txBody>
      </p:sp>
      <p:cxnSp>
        <p:nvCxnSpPr>
          <p:cNvPr id="134" name="Google Shape;134;p19"/>
          <p:cNvCxnSpPr/>
          <p:nvPr/>
        </p:nvCxnSpPr>
        <p:spPr>
          <a:xfrm rot="10800000" flipH="1">
            <a:off x="2281962" y="777763"/>
            <a:ext cx="1366800" cy="299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5582488" y="777700"/>
            <a:ext cx="1389000" cy="331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7569075" y="2128392"/>
            <a:ext cx="0" cy="990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7" name="Google Shape;137;p19"/>
          <p:cNvCxnSpPr/>
          <p:nvPr/>
        </p:nvCxnSpPr>
        <p:spPr>
          <a:xfrm flipH="1">
            <a:off x="5475200" y="4169150"/>
            <a:ext cx="1526700" cy="2859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8" name="Google Shape;138;p19"/>
          <p:cNvCxnSpPr/>
          <p:nvPr/>
        </p:nvCxnSpPr>
        <p:spPr>
          <a:xfrm rot="10800000">
            <a:off x="2282000" y="4137650"/>
            <a:ext cx="1440000" cy="317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9" name="Google Shape;139;p19"/>
          <p:cNvCxnSpPr/>
          <p:nvPr/>
        </p:nvCxnSpPr>
        <p:spPr>
          <a:xfrm rot="10800000">
            <a:off x="1662125" y="2173900"/>
            <a:ext cx="0" cy="944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3780325" y="2180850"/>
            <a:ext cx="1942500" cy="781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FFFFFF"/>
                </a:solidFill>
              </a:rPr>
              <a:t>Implementation Challenges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745350" y="500900"/>
            <a:ext cx="1942500" cy="9651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Database Management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7348400" y="2058600"/>
            <a:ext cx="1477800" cy="9651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Display of graph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6785775" y="3524250"/>
            <a:ext cx="1580700" cy="9651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Functions inside function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3738775" y="3817050"/>
            <a:ext cx="2025600" cy="9651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SQL queries from python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646250" y="3382925"/>
            <a:ext cx="1942500" cy="9651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E-Mail verification with smtplib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6682875" y="500900"/>
            <a:ext cx="1580700" cy="9651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Images in text-boxes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646250" y="2058600"/>
            <a:ext cx="1785000" cy="9651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MySQL connector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3008050" y="165850"/>
            <a:ext cx="1477800" cy="9651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MySQL syntax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4908825" y="165850"/>
            <a:ext cx="1409700" cy="8700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Abstract Base Classes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5" name="Google Shape;155;p20"/>
          <p:cNvCxnSpPr>
            <a:stCxn id="145" idx="0"/>
            <a:endCxn id="153" idx="4"/>
          </p:cNvCxnSpPr>
          <p:nvPr/>
        </p:nvCxnSpPr>
        <p:spPr>
          <a:xfrm rot="10800000">
            <a:off x="3746875" y="1130850"/>
            <a:ext cx="1004700" cy="1050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20"/>
          <p:cNvCxnSpPr>
            <a:stCxn id="145" idx="0"/>
            <a:endCxn id="154" idx="4"/>
          </p:cNvCxnSpPr>
          <p:nvPr/>
        </p:nvCxnSpPr>
        <p:spPr>
          <a:xfrm rot="10800000" flipH="1">
            <a:off x="4751575" y="1035750"/>
            <a:ext cx="862200" cy="1145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0"/>
          <p:cNvCxnSpPr>
            <a:stCxn id="145" idx="0"/>
            <a:endCxn id="151" idx="3"/>
          </p:cNvCxnSpPr>
          <p:nvPr/>
        </p:nvCxnSpPr>
        <p:spPr>
          <a:xfrm rot="10800000" flipH="1">
            <a:off x="4751575" y="1324650"/>
            <a:ext cx="2162700" cy="856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20"/>
          <p:cNvCxnSpPr>
            <a:stCxn id="145" idx="2"/>
            <a:endCxn id="150" idx="7"/>
          </p:cNvCxnSpPr>
          <p:nvPr/>
        </p:nvCxnSpPr>
        <p:spPr>
          <a:xfrm flipH="1">
            <a:off x="2304175" y="2962650"/>
            <a:ext cx="2447400" cy="561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20"/>
          <p:cNvCxnSpPr>
            <a:stCxn id="145" idx="2"/>
            <a:endCxn id="149" idx="0"/>
          </p:cNvCxnSpPr>
          <p:nvPr/>
        </p:nvCxnSpPr>
        <p:spPr>
          <a:xfrm>
            <a:off x="4751575" y="2962650"/>
            <a:ext cx="0" cy="854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20"/>
          <p:cNvCxnSpPr>
            <a:stCxn id="145" idx="2"/>
            <a:endCxn id="148" idx="1"/>
          </p:cNvCxnSpPr>
          <p:nvPr/>
        </p:nvCxnSpPr>
        <p:spPr>
          <a:xfrm>
            <a:off x="4751575" y="2962650"/>
            <a:ext cx="2265600" cy="7029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0"/>
          <p:cNvCxnSpPr>
            <a:stCxn id="145" idx="3"/>
            <a:endCxn id="147" idx="2"/>
          </p:cNvCxnSpPr>
          <p:nvPr/>
        </p:nvCxnSpPr>
        <p:spPr>
          <a:xfrm rot="10800000" flipH="1">
            <a:off x="5722825" y="2541150"/>
            <a:ext cx="1625700" cy="30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0"/>
          <p:cNvCxnSpPr>
            <a:stCxn id="145" idx="1"/>
            <a:endCxn id="152" idx="6"/>
          </p:cNvCxnSpPr>
          <p:nvPr/>
        </p:nvCxnSpPr>
        <p:spPr>
          <a:xfrm rot="10800000">
            <a:off x="2431225" y="2541150"/>
            <a:ext cx="1349100" cy="30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0"/>
          <p:cNvCxnSpPr>
            <a:stCxn id="145" idx="0"/>
            <a:endCxn id="146" idx="5"/>
          </p:cNvCxnSpPr>
          <p:nvPr/>
        </p:nvCxnSpPr>
        <p:spPr>
          <a:xfrm rot="10800000">
            <a:off x="2403475" y="1324650"/>
            <a:ext cx="2348100" cy="856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3668679" y="2261737"/>
            <a:ext cx="1987500" cy="811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FFFFFF"/>
                </a:solidFill>
              </a:rPr>
              <a:t>Testing Challenges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516975" y="391350"/>
            <a:ext cx="2340000" cy="10653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Use of Efficient testing functions.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7494250" y="2166625"/>
            <a:ext cx="1445700" cy="10020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Backend Testing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751050" y="3656700"/>
            <a:ext cx="1717200" cy="12606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MySQL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connector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3626234" y="3960605"/>
            <a:ext cx="2072400" cy="10020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SQL queries from python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586300" y="3600291"/>
            <a:ext cx="1987500" cy="10020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Database Management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5875025" y="423000"/>
            <a:ext cx="1940700" cy="10020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unittest module of python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462100" y="2134801"/>
            <a:ext cx="1826400" cy="10020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Avoiding precision error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77" name="Google Shape;177;p21"/>
          <p:cNvCxnSpPr>
            <a:stCxn id="169" idx="0"/>
            <a:endCxn id="175" idx="3"/>
          </p:cNvCxnSpPr>
          <p:nvPr/>
        </p:nvCxnSpPr>
        <p:spPr>
          <a:xfrm rot="10800000" flipH="1">
            <a:off x="4662429" y="1278337"/>
            <a:ext cx="1496700" cy="98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21"/>
          <p:cNvCxnSpPr>
            <a:stCxn id="169" idx="2"/>
            <a:endCxn id="174" idx="7"/>
          </p:cNvCxnSpPr>
          <p:nvPr/>
        </p:nvCxnSpPr>
        <p:spPr>
          <a:xfrm flipH="1">
            <a:off x="2282829" y="3073537"/>
            <a:ext cx="2379600" cy="673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21"/>
          <p:cNvCxnSpPr>
            <a:stCxn id="169" idx="2"/>
            <a:endCxn id="173" idx="0"/>
          </p:cNvCxnSpPr>
          <p:nvPr/>
        </p:nvCxnSpPr>
        <p:spPr>
          <a:xfrm>
            <a:off x="4662429" y="3073537"/>
            <a:ext cx="0" cy="8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21"/>
          <p:cNvCxnSpPr>
            <a:stCxn id="169" idx="2"/>
            <a:endCxn id="172" idx="1"/>
          </p:cNvCxnSpPr>
          <p:nvPr/>
        </p:nvCxnSpPr>
        <p:spPr>
          <a:xfrm>
            <a:off x="4662429" y="3073537"/>
            <a:ext cx="2340000" cy="767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21"/>
          <p:cNvCxnSpPr>
            <a:stCxn id="169" idx="3"/>
            <a:endCxn id="171" idx="2"/>
          </p:cNvCxnSpPr>
          <p:nvPr/>
        </p:nvCxnSpPr>
        <p:spPr>
          <a:xfrm>
            <a:off x="5656179" y="2667637"/>
            <a:ext cx="1838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21"/>
          <p:cNvCxnSpPr>
            <a:stCxn id="169" idx="1"/>
            <a:endCxn id="176" idx="6"/>
          </p:cNvCxnSpPr>
          <p:nvPr/>
        </p:nvCxnSpPr>
        <p:spPr>
          <a:xfrm rot="10800000">
            <a:off x="2288379" y="2635837"/>
            <a:ext cx="1380300" cy="31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21"/>
          <p:cNvCxnSpPr>
            <a:stCxn id="169" idx="0"/>
            <a:endCxn id="170" idx="5"/>
          </p:cNvCxnSpPr>
          <p:nvPr/>
        </p:nvCxnSpPr>
        <p:spPr>
          <a:xfrm rot="10800000">
            <a:off x="3514329" y="1300537"/>
            <a:ext cx="1148100" cy="961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On-screen Show (16:9)</PresentationFormat>
  <Paragraphs>141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Montserrat</vt:lpstr>
      <vt:lpstr>Roboto</vt:lpstr>
      <vt:lpstr>Roboto Medium</vt:lpstr>
      <vt:lpstr>Courier New</vt:lpstr>
      <vt:lpstr>Times New Roman</vt:lpstr>
      <vt:lpstr>Arial</vt:lpstr>
      <vt:lpstr>Comfortaa</vt:lpstr>
      <vt:lpstr>Nunito</vt:lpstr>
      <vt:lpstr>Georgia</vt:lpstr>
      <vt:lpstr>Merriweather</vt:lpstr>
      <vt:lpstr>Comic Sans MS</vt:lpstr>
      <vt:lpstr>Quicksand</vt:lpstr>
      <vt:lpstr>Roboto Thin</vt:lpstr>
      <vt:lpstr>Caveat</vt:lpstr>
      <vt:lpstr>Amatic SC</vt:lpstr>
      <vt:lpstr>Simple Dark</vt:lpstr>
      <vt:lpstr>PowerPoint Presentation</vt:lpstr>
      <vt:lpstr>The problem statement</vt:lpstr>
      <vt:lpstr>PowerPoint Presentation</vt:lpstr>
      <vt:lpstr>Tools used</vt:lpstr>
      <vt:lpstr>Features and Functionalities</vt:lpstr>
      <vt:lpstr>PowerPoint Presentation</vt:lpstr>
      <vt:lpstr>PowerPoint Presentation</vt:lpstr>
      <vt:lpstr>PowerPoint Presentation</vt:lpstr>
      <vt:lpstr>PowerPoint Presentation</vt:lpstr>
      <vt:lpstr>Motivation to Choose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unittest  module of python</vt:lpstr>
      <vt:lpstr>How to Use unittest module of python</vt:lpstr>
      <vt:lpstr>Backend / Database Testing</vt:lpstr>
      <vt:lpstr>A SHORT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Abhinandan</dc:creator>
  <cp:lastModifiedBy>Abhinandan De</cp:lastModifiedBy>
  <cp:revision>1</cp:revision>
  <dcterms:modified xsi:type="dcterms:W3CDTF">2021-06-28T03:09:39Z</dcterms:modified>
</cp:coreProperties>
</file>