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72" r:id="rId2"/>
    <p:sldId id="268" r:id="rId3"/>
    <p:sldId id="273" r:id="rId4"/>
    <p:sldId id="274" r:id="rId5"/>
    <p:sldId id="275" r:id="rId6"/>
    <p:sldId id="269" r:id="rId7"/>
    <p:sldId id="270" r:id="rId8"/>
    <p:sldId id="271" r:id="rId9"/>
    <p:sldId id="258" r:id="rId10"/>
    <p:sldId id="279" r:id="rId11"/>
    <p:sldId id="262" r:id="rId12"/>
    <p:sldId id="257" r:id="rId13"/>
    <p:sldId id="259" r:id="rId14"/>
    <p:sldId id="260" r:id="rId15"/>
    <p:sldId id="261" r:id="rId16"/>
    <p:sldId id="263" r:id="rId17"/>
    <p:sldId id="264" r:id="rId18"/>
    <p:sldId id="266" r:id="rId19"/>
    <p:sldId id="265" r:id="rId20"/>
    <p:sldId id="277" r:id="rId21"/>
    <p:sldId id="278"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67D2243-528B-49B6-94F7-F4BDE5E83F0C}">
          <p14:sldIdLst>
            <p14:sldId id="272"/>
            <p14:sldId id="268"/>
            <p14:sldId id="273"/>
            <p14:sldId id="274"/>
            <p14:sldId id="275"/>
            <p14:sldId id="269"/>
            <p14:sldId id="270"/>
            <p14:sldId id="271"/>
            <p14:sldId id="258"/>
            <p14:sldId id="279"/>
            <p14:sldId id="262"/>
            <p14:sldId id="257"/>
            <p14:sldId id="259"/>
            <p14:sldId id="260"/>
            <p14:sldId id="261"/>
            <p14:sldId id="263"/>
            <p14:sldId id="264"/>
            <p14:sldId id="266"/>
            <p14:sldId id="265"/>
            <p14:sldId id="277"/>
            <p14:sldId id="278"/>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3A7C8-A0EA-4C4C-B7CC-93BF0F6608C0}" type="datetimeFigureOut">
              <a:rPr lang="en-IN" smtClean="0"/>
              <a:t>05-12-2024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9D172-5472-415F-8296-768F3614FCA0}" type="slidenum">
              <a:rPr lang="en-IN" smtClean="0"/>
              <a:t>‹#›</a:t>
            </a:fld>
            <a:endParaRPr lang="en-IN"/>
          </a:p>
        </p:txBody>
      </p:sp>
    </p:spTree>
    <p:extLst>
      <p:ext uri="{BB962C8B-B14F-4D97-AF65-F5344CB8AC3E}">
        <p14:creationId xmlns:p14="http://schemas.microsoft.com/office/powerpoint/2010/main" val="650214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089D172-5472-415F-8296-768F3614FCA0}" type="slidenum">
              <a:rPr lang="en-IN" smtClean="0"/>
              <a:t>9</a:t>
            </a:fld>
            <a:endParaRPr lang="en-IN"/>
          </a:p>
        </p:txBody>
      </p:sp>
    </p:spTree>
    <p:extLst>
      <p:ext uri="{BB962C8B-B14F-4D97-AF65-F5344CB8AC3E}">
        <p14:creationId xmlns:p14="http://schemas.microsoft.com/office/powerpoint/2010/main" val="4019047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1A8759-D16F-4824-BF8F-D93F7815ADA5}"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78299-376D-4050-9EED-2C1F7299BF80}" type="slidenum">
              <a:rPr lang="en-IN" smtClean="0"/>
              <a:t>‹#›</a:t>
            </a:fld>
            <a:endParaRPr lang="en-IN"/>
          </a:p>
        </p:txBody>
      </p:sp>
    </p:spTree>
    <p:extLst>
      <p:ext uri="{BB962C8B-B14F-4D97-AF65-F5344CB8AC3E}">
        <p14:creationId xmlns:p14="http://schemas.microsoft.com/office/powerpoint/2010/main" val="918621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A8759-D16F-4824-BF8F-D93F7815ADA5}"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78299-376D-4050-9EED-2C1F7299BF80}" type="slidenum">
              <a:rPr lang="en-IN" smtClean="0"/>
              <a:t>‹#›</a:t>
            </a:fld>
            <a:endParaRPr lang="en-IN"/>
          </a:p>
        </p:txBody>
      </p:sp>
    </p:spTree>
    <p:extLst>
      <p:ext uri="{BB962C8B-B14F-4D97-AF65-F5344CB8AC3E}">
        <p14:creationId xmlns:p14="http://schemas.microsoft.com/office/powerpoint/2010/main" val="1675069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A8759-D16F-4824-BF8F-D93F7815ADA5}"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78299-376D-4050-9EED-2C1F7299BF8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35624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A8759-D16F-4824-BF8F-D93F7815ADA5}"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78299-376D-4050-9EED-2C1F7299BF80}" type="slidenum">
              <a:rPr lang="en-IN" smtClean="0"/>
              <a:t>‹#›</a:t>
            </a:fld>
            <a:endParaRPr lang="en-IN"/>
          </a:p>
        </p:txBody>
      </p:sp>
    </p:spTree>
    <p:extLst>
      <p:ext uri="{BB962C8B-B14F-4D97-AF65-F5344CB8AC3E}">
        <p14:creationId xmlns:p14="http://schemas.microsoft.com/office/powerpoint/2010/main" val="1390808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A8759-D16F-4824-BF8F-D93F7815ADA5}"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78299-376D-4050-9EED-2C1F7299BF8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7273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A8759-D16F-4824-BF8F-D93F7815ADA5}"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78299-376D-4050-9EED-2C1F7299BF80}" type="slidenum">
              <a:rPr lang="en-IN" smtClean="0"/>
              <a:t>‹#›</a:t>
            </a:fld>
            <a:endParaRPr lang="en-IN"/>
          </a:p>
        </p:txBody>
      </p:sp>
    </p:spTree>
    <p:extLst>
      <p:ext uri="{BB962C8B-B14F-4D97-AF65-F5344CB8AC3E}">
        <p14:creationId xmlns:p14="http://schemas.microsoft.com/office/powerpoint/2010/main" val="753556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A8759-D16F-4824-BF8F-D93F7815ADA5}"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78299-376D-4050-9EED-2C1F7299BF80}" type="slidenum">
              <a:rPr lang="en-IN" smtClean="0"/>
              <a:t>‹#›</a:t>
            </a:fld>
            <a:endParaRPr lang="en-IN"/>
          </a:p>
        </p:txBody>
      </p:sp>
    </p:spTree>
    <p:extLst>
      <p:ext uri="{BB962C8B-B14F-4D97-AF65-F5344CB8AC3E}">
        <p14:creationId xmlns:p14="http://schemas.microsoft.com/office/powerpoint/2010/main" val="610812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A8759-D16F-4824-BF8F-D93F7815ADA5}"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78299-376D-4050-9EED-2C1F7299BF80}" type="slidenum">
              <a:rPr lang="en-IN" smtClean="0"/>
              <a:t>‹#›</a:t>
            </a:fld>
            <a:endParaRPr lang="en-IN"/>
          </a:p>
        </p:txBody>
      </p:sp>
    </p:spTree>
    <p:extLst>
      <p:ext uri="{BB962C8B-B14F-4D97-AF65-F5344CB8AC3E}">
        <p14:creationId xmlns:p14="http://schemas.microsoft.com/office/powerpoint/2010/main" val="2420539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A8759-D16F-4824-BF8F-D93F7815ADA5}"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78299-376D-4050-9EED-2C1F7299BF80}" type="slidenum">
              <a:rPr lang="en-IN" smtClean="0"/>
              <a:t>‹#›</a:t>
            </a:fld>
            <a:endParaRPr lang="en-IN"/>
          </a:p>
        </p:txBody>
      </p:sp>
    </p:spTree>
    <p:extLst>
      <p:ext uri="{BB962C8B-B14F-4D97-AF65-F5344CB8AC3E}">
        <p14:creationId xmlns:p14="http://schemas.microsoft.com/office/powerpoint/2010/main" val="717942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1A8759-D16F-4824-BF8F-D93F7815ADA5}"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878299-376D-4050-9EED-2C1F7299BF80}" type="slidenum">
              <a:rPr lang="en-IN" smtClean="0"/>
              <a:t>‹#›</a:t>
            </a:fld>
            <a:endParaRPr lang="en-IN"/>
          </a:p>
        </p:txBody>
      </p:sp>
    </p:spTree>
    <p:extLst>
      <p:ext uri="{BB962C8B-B14F-4D97-AF65-F5344CB8AC3E}">
        <p14:creationId xmlns:p14="http://schemas.microsoft.com/office/powerpoint/2010/main" val="3361644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1A8759-D16F-4824-BF8F-D93F7815ADA5}"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878299-376D-4050-9EED-2C1F7299BF80}" type="slidenum">
              <a:rPr lang="en-IN" smtClean="0"/>
              <a:t>‹#›</a:t>
            </a:fld>
            <a:endParaRPr lang="en-IN"/>
          </a:p>
        </p:txBody>
      </p:sp>
    </p:spTree>
    <p:extLst>
      <p:ext uri="{BB962C8B-B14F-4D97-AF65-F5344CB8AC3E}">
        <p14:creationId xmlns:p14="http://schemas.microsoft.com/office/powerpoint/2010/main" val="2528112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1A8759-D16F-4824-BF8F-D93F7815ADA5}" type="datetimeFigureOut">
              <a:rPr lang="en-IN" smtClean="0"/>
              <a:t>05-12-2024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878299-376D-4050-9EED-2C1F7299BF80}" type="slidenum">
              <a:rPr lang="en-IN" smtClean="0"/>
              <a:t>‹#›</a:t>
            </a:fld>
            <a:endParaRPr lang="en-IN"/>
          </a:p>
        </p:txBody>
      </p:sp>
    </p:spTree>
    <p:extLst>
      <p:ext uri="{BB962C8B-B14F-4D97-AF65-F5344CB8AC3E}">
        <p14:creationId xmlns:p14="http://schemas.microsoft.com/office/powerpoint/2010/main" val="684537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1A8759-D16F-4824-BF8F-D93F7815ADA5}" type="datetimeFigureOut">
              <a:rPr lang="en-IN" smtClean="0"/>
              <a:t>05-12-2024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878299-376D-4050-9EED-2C1F7299BF80}" type="slidenum">
              <a:rPr lang="en-IN" smtClean="0"/>
              <a:t>‹#›</a:t>
            </a:fld>
            <a:endParaRPr lang="en-IN"/>
          </a:p>
        </p:txBody>
      </p:sp>
    </p:spTree>
    <p:extLst>
      <p:ext uri="{BB962C8B-B14F-4D97-AF65-F5344CB8AC3E}">
        <p14:creationId xmlns:p14="http://schemas.microsoft.com/office/powerpoint/2010/main" val="2781835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A8759-D16F-4824-BF8F-D93F7815ADA5}" type="datetimeFigureOut">
              <a:rPr lang="en-IN" smtClean="0"/>
              <a:t>05-12-2024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878299-376D-4050-9EED-2C1F7299BF80}" type="slidenum">
              <a:rPr lang="en-IN" smtClean="0"/>
              <a:t>‹#›</a:t>
            </a:fld>
            <a:endParaRPr lang="en-IN"/>
          </a:p>
        </p:txBody>
      </p:sp>
    </p:spTree>
    <p:extLst>
      <p:ext uri="{BB962C8B-B14F-4D97-AF65-F5344CB8AC3E}">
        <p14:creationId xmlns:p14="http://schemas.microsoft.com/office/powerpoint/2010/main" val="3005497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1A8759-D16F-4824-BF8F-D93F7815ADA5}"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878299-376D-4050-9EED-2C1F7299BF80}" type="slidenum">
              <a:rPr lang="en-IN" smtClean="0"/>
              <a:t>‹#›</a:t>
            </a:fld>
            <a:endParaRPr lang="en-IN"/>
          </a:p>
        </p:txBody>
      </p:sp>
    </p:spTree>
    <p:extLst>
      <p:ext uri="{BB962C8B-B14F-4D97-AF65-F5344CB8AC3E}">
        <p14:creationId xmlns:p14="http://schemas.microsoft.com/office/powerpoint/2010/main" val="3800636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1A8759-D16F-4824-BF8F-D93F7815ADA5}"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878299-376D-4050-9EED-2C1F7299BF80}" type="slidenum">
              <a:rPr lang="en-IN" smtClean="0"/>
              <a:t>‹#›</a:t>
            </a:fld>
            <a:endParaRPr lang="en-IN"/>
          </a:p>
        </p:txBody>
      </p:sp>
    </p:spTree>
    <p:extLst>
      <p:ext uri="{BB962C8B-B14F-4D97-AF65-F5344CB8AC3E}">
        <p14:creationId xmlns:p14="http://schemas.microsoft.com/office/powerpoint/2010/main" val="120368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1A8759-D16F-4824-BF8F-D93F7815ADA5}" type="datetimeFigureOut">
              <a:rPr lang="en-IN" smtClean="0"/>
              <a:t>05-12-2024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878299-376D-4050-9EED-2C1F7299BF80}" type="slidenum">
              <a:rPr lang="en-IN" smtClean="0"/>
              <a:t>‹#›</a:t>
            </a:fld>
            <a:endParaRPr lang="en-IN"/>
          </a:p>
        </p:txBody>
      </p:sp>
    </p:spTree>
    <p:extLst>
      <p:ext uri="{BB962C8B-B14F-4D97-AF65-F5344CB8AC3E}">
        <p14:creationId xmlns:p14="http://schemas.microsoft.com/office/powerpoint/2010/main" val="33332462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C9F40-CD79-ABB8-8602-49CEAF320F0E}"/>
              </a:ext>
            </a:extLst>
          </p:cNvPr>
          <p:cNvSpPr>
            <a:spLocks noGrp="1"/>
          </p:cNvSpPr>
          <p:nvPr>
            <p:ph type="ctrTitle"/>
          </p:nvPr>
        </p:nvSpPr>
        <p:spPr>
          <a:xfrm>
            <a:off x="1268362" y="2856816"/>
            <a:ext cx="10215716" cy="3425995"/>
          </a:xfrm>
        </p:spPr>
        <p:txBody>
          <a:bodyPr/>
          <a:lstStyle/>
          <a:p>
            <a:pPr algn="ctr"/>
            <a:r>
              <a:rPr lang="en-US" sz="3200" b="1" i="1" u="none" strike="noStrike" baseline="0" dirty="0">
                <a:solidFill>
                  <a:srgbClr val="000000"/>
                </a:solidFill>
                <a:latin typeface="Times New Roman" panose="02020603050405020304" pitchFamily="18" charset="0"/>
              </a:rPr>
              <a:t>Enhancing Customer Experience: A Comprehensive Framework for Contextual Product Question Answering</a:t>
            </a:r>
            <a:br>
              <a:rPr lang="en-US" sz="3200" b="1" i="1"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 by </a:t>
            </a:r>
            <a:br>
              <a:rPr lang="en-IN" sz="1800" b="0" i="0" u="none" strike="noStrike" baseline="0" dirty="0">
                <a:solidFill>
                  <a:srgbClr val="000000"/>
                </a:solidFill>
                <a:latin typeface="Times New Roman" panose="02020603050405020304" pitchFamily="18" charset="0"/>
              </a:rPr>
            </a:br>
            <a:r>
              <a:rPr lang="en-IN" sz="1800" i="0" u="none" strike="noStrike" baseline="0" dirty="0">
                <a:solidFill>
                  <a:srgbClr val="000000"/>
                </a:solidFill>
                <a:latin typeface="Times New Roman" panose="02020603050405020304" pitchFamily="18" charset="0"/>
              </a:rPr>
              <a:t>Ujjwal (BT22CSD031) </a:t>
            </a:r>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Abhiudai Shahi (BT22CSD040) </a:t>
            </a:r>
            <a:br>
              <a:rPr lang="en-IN" sz="1800" b="0" i="0" u="none" strike="noStrike" baseline="0" dirty="0">
                <a:solidFill>
                  <a:srgbClr val="000000"/>
                </a:solidFill>
                <a:latin typeface="Times New Roman" panose="02020603050405020304" pitchFamily="18" charset="0"/>
              </a:rPr>
            </a:br>
            <a:r>
              <a:rPr lang="en-IN" sz="1800" b="0" i="0" u="none" strike="noStrike" baseline="0" dirty="0">
                <a:solidFill>
                  <a:srgbClr val="000000"/>
                </a:solidFill>
                <a:latin typeface="Times New Roman" panose="02020603050405020304" pitchFamily="18" charset="0"/>
              </a:rPr>
              <a:t>Nayan Mandal (BT22CSD035) </a:t>
            </a:r>
            <a:br>
              <a:rPr lang="en-IN" sz="1800" b="0" i="0" u="none" strike="noStrike" baseline="0" dirty="0">
                <a:solidFill>
                  <a:srgbClr val="000000"/>
                </a:solidFill>
                <a:latin typeface="Times New Roman" panose="02020603050405020304" pitchFamily="18" charset="0"/>
              </a:rPr>
            </a:br>
            <a:br>
              <a:rPr lang="en-IN" sz="1800" b="0" i="0" u="none" strike="noStrike" baseline="0" dirty="0">
                <a:solidFill>
                  <a:srgbClr val="000000"/>
                </a:solidFill>
                <a:latin typeface="Times New Roman" panose="02020603050405020304" pitchFamily="18" charset="0"/>
              </a:rPr>
            </a:br>
            <a:r>
              <a:rPr lang="en-IN" sz="1800" b="1" i="0" u="none" strike="noStrike" baseline="0" dirty="0">
                <a:solidFill>
                  <a:srgbClr val="000000"/>
                </a:solidFill>
                <a:latin typeface="Times New Roman" panose="02020603050405020304" pitchFamily="18" charset="0"/>
              </a:rPr>
              <a:t>Under the Supervision of </a:t>
            </a:r>
            <a:br>
              <a:rPr lang="en-IN" sz="1800" b="0" i="0" u="none" strike="noStrike" baseline="0" dirty="0">
                <a:solidFill>
                  <a:srgbClr val="000000"/>
                </a:solidFill>
                <a:latin typeface="Times New Roman" panose="02020603050405020304" pitchFamily="18" charset="0"/>
              </a:rPr>
            </a:br>
            <a:r>
              <a:rPr lang="en-IN" sz="1800" b="1" i="0" u="none" strike="noStrike" baseline="0" dirty="0">
                <a:solidFill>
                  <a:srgbClr val="000000"/>
                </a:solidFill>
                <a:latin typeface="Times New Roman" panose="02020603050405020304" pitchFamily="18" charset="0"/>
              </a:rPr>
              <a:t>Ms. Madhuri Dubey</a:t>
            </a:r>
            <a:endParaRPr lang="en-IN" sz="3200" dirty="0"/>
          </a:p>
        </p:txBody>
      </p:sp>
      <p:sp>
        <p:nvSpPr>
          <p:cNvPr id="3" name="Subtitle 2">
            <a:extLst>
              <a:ext uri="{FF2B5EF4-FFF2-40B4-BE49-F238E27FC236}">
                <a16:creationId xmlns:a16="http://schemas.microsoft.com/office/drawing/2014/main" id="{FE67E5FF-03F1-BAB6-5365-3587DA7D0D5A}"/>
              </a:ext>
            </a:extLst>
          </p:cNvPr>
          <p:cNvSpPr>
            <a:spLocks noGrp="1"/>
          </p:cNvSpPr>
          <p:nvPr>
            <p:ph type="subTitle" idx="1"/>
          </p:nvPr>
        </p:nvSpPr>
        <p:spPr>
          <a:xfrm>
            <a:off x="2212532" y="1485089"/>
            <a:ext cx="7766936" cy="1096899"/>
          </a:xfrm>
        </p:spPr>
        <p:txBody>
          <a:bodyPr>
            <a:normAutofit lnSpcReduction="10000"/>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INDIAN INSTITUTE OF INFORMATION TECHNOLOGY, NAGPUR </a:t>
            </a:r>
            <a:endParaRPr lang="en-US" sz="1800" b="0" i="0" u="none" strike="noStrike" baseline="0" dirty="0">
              <a:solidFill>
                <a:srgbClr val="000000"/>
              </a:solidFill>
              <a:latin typeface="Times New Roman" panose="02020603050405020304" pitchFamily="18" charset="0"/>
            </a:endParaRPr>
          </a:p>
          <a:p>
            <a:pPr algn="l"/>
            <a:r>
              <a:rPr lang="en-US" sz="1800" b="1" i="0" u="none" strike="noStrike" baseline="0" dirty="0">
                <a:solidFill>
                  <a:srgbClr val="000000"/>
                </a:solidFill>
                <a:latin typeface="Times New Roman" panose="02020603050405020304" pitchFamily="18" charset="0"/>
              </a:rPr>
              <a:t>                   (An Institution of National Importance by Act of Parliament)</a:t>
            </a:r>
            <a:endParaRPr lang="en-IN" dirty="0"/>
          </a:p>
        </p:txBody>
      </p:sp>
      <p:pic>
        <p:nvPicPr>
          <p:cNvPr id="5" name="Picture 4">
            <a:extLst>
              <a:ext uri="{FF2B5EF4-FFF2-40B4-BE49-F238E27FC236}">
                <a16:creationId xmlns:a16="http://schemas.microsoft.com/office/drawing/2014/main" id="{514CB98C-915E-85EF-7695-EC2545643027}"/>
              </a:ext>
            </a:extLst>
          </p:cNvPr>
          <p:cNvPicPr>
            <a:picLocks noChangeAspect="1"/>
          </p:cNvPicPr>
          <p:nvPr/>
        </p:nvPicPr>
        <p:blipFill>
          <a:blip r:embed="rId2"/>
          <a:stretch>
            <a:fillRect/>
          </a:stretch>
        </p:blipFill>
        <p:spPr>
          <a:xfrm>
            <a:off x="5500413" y="241783"/>
            <a:ext cx="1191174" cy="1248697"/>
          </a:xfrm>
          <a:prstGeom prst="rect">
            <a:avLst/>
          </a:prstGeom>
        </p:spPr>
      </p:pic>
    </p:spTree>
    <p:extLst>
      <p:ext uri="{BB962C8B-B14F-4D97-AF65-F5344CB8AC3E}">
        <p14:creationId xmlns:p14="http://schemas.microsoft.com/office/powerpoint/2010/main" val="217023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3D71-8F81-E63D-A73C-AB5E959B973B}"/>
              </a:ext>
            </a:extLst>
          </p:cNvPr>
          <p:cNvSpPr>
            <a:spLocks noGrp="1"/>
          </p:cNvSpPr>
          <p:nvPr>
            <p:ph type="title"/>
          </p:nvPr>
        </p:nvSpPr>
        <p:spPr>
          <a:xfrm>
            <a:off x="677334" y="609600"/>
            <a:ext cx="8596668" cy="983226"/>
          </a:xfrm>
        </p:spPr>
        <p:txBody>
          <a:bodyPr/>
          <a:lstStyle/>
          <a:p>
            <a:r>
              <a:rPr lang="en-US" dirty="0"/>
              <a:t>Data/Product information Preprocessing</a:t>
            </a:r>
            <a:endParaRPr lang="en-IN" dirty="0"/>
          </a:p>
        </p:txBody>
      </p:sp>
      <p:sp>
        <p:nvSpPr>
          <p:cNvPr id="3" name="Content Placeholder 2">
            <a:extLst>
              <a:ext uri="{FF2B5EF4-FFF2-40B4-BE49-F238E27FC236}">
                <a16:creationId xmlns:a16="http://schemas.microsoft.com/office/drawing/2014/main" id="{DF4477CB-0A69-D06E-31E3-576EF37D3E9A}"/>
              </a:ext>
            </a:extLst>
          </p:cNvPr>
          <p:cNvSpPr>
            <a:spLocks noGrp="1"/>
          </p:cNvSpPr>
          <p:nvPr>
            <p:ph idx="1"/>
          </p:nvPr>
        </p:nvSpPr>
        <p:spPr>
          <a:xfrm>
            <a:off x="677334" y="1710813"/>
            <a:ext cx="8596668" cy="4330549"/>
          </a:xfrm>
        </p:spPr>
        <p:txBody>
          <a:bodyPr/>
          <a:lstStyle/>
          <a:p>
            <a:r>
              <a:rPr lang="en-US" sz="2400" b="1" dirty="0"/>
              <a:t>1. Text Cleaning</a:t>
            </a:r>
          </a:p>
          <a:p>
            <a:pPr>
              <a:buFont typeface="Arial" panose="020B0604020202020204" pitchFamily="34" charset="0"/>
              <a:buChar char="•"/>
            </a:pPr>
            <a:r>
              <a:rPr lang="en-US" sz="2000" dirty="0"/>
              <a:t>Remove URLs/links</a:t>
            </a:r>
          </a:p>
          <a:p>
            <a:pPr>
              <a:buFont typeface="Arial" panose="020B0604020202020204" pitchFamily="34" charset="0"/>
              <a:buChar char="•"/>
            </a:pPr>
            <a:r>
              <a:rPr lang="en-US" sz="2000" dirty="0"/>
              <a:t>Normalize whitespace</a:t>
            </a:r>
          </a:p>
          <a:p>
            <a:pPr>
              <a:buFont typeface="Arial" panose="020B0604020202020204" pitchFamily="34" charset="0"/>
              <a:buChar char="•"/>
            </a:pPr>
            <a:r>
              <a:rPr lang="en-US" sz="2000" dirty="0"/>
              <a:t>Strip extra spaces</a:t>
            </a:r>
          </a:p>
          <a:p>
            <a:r>
              <a:rPr lang="en-US" sz="2400" b="1" dirty="0"/>
              <a:t>2. Text Compression</a:t>
            </a:r>
          </a:p>
          <a:p>
            <a:pPr>
              <a:buFont typeface="Arial" panose="020B0604020202020204" pitchFamily="34" charset="0"/>
              <a:buChar char="•"/>
            </a:pPr>
            <a:r>
              <a:rPr lang="en-US" sz="2000" dirty="0"/>
              <a:t>Limit to 512 characters</a:t>
            </a:r>
          </a:p>
          <a:p>
            <a:pPr>
              <a:buFont typeface="Arial" panose="020B0604020202020204" pitchFamily="34" charset="0"/>
              <a:buChar char="•"/>
            </a:pPr>
            <a:r>
              <a:rPr lang="en-US" sz="2000" dirty="0"/>
              <a:t>Append until limit</a:t>
            </a:r>
          </a:p>
          <a:p>
            <a:pPr>
              <a:buFont typeface="Arial" panose="020B0604020202020204" pitchFamily="34" charset="0"/>
              <a:buChar char="•"/>
            </a:pPr>
            <a:r>
              <a:rPr lang="en-US" sz="2000" dirty="0"/>
              <a:t>Truncate excess segments</a:t>
            </a:r>
          </a:p>
          <a:p>
            <a:endParaRPr lang="en-IN" dirty="0"/>
          </a:p>
        </p:txBody>
      </p:sp>
    </p:spTree>
    <p:extLst>
      <p:ext uri="{BB962C8B-B14F-4D97-AF65-F5344CB8AC3E}">
        <p14:creationId xmlns:p14="http://schemas.microsoft.com/office/powerpoint/2010/main" val="1521210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D761-57E9-1F62-E664-C5B7012C8556}"/>
              </a:ext>
            </a:extLst>
          </p:cNvPr>
          <p:cNvSpPr>
            <a:spLocks noGrp="1"/>
          </p:cNvSpPr>
          <p:nvPr>
            <p:ph type="title"/>
          </p:nvPr>
        </p:nvSpPr>
        <p:spPr>
          <a:xfrm>
            <a:off x="677334" y="0"/>
            <a:ext cx="8596668" cy="816637"/>
          </a:xfrm>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275EE036-555C-8E39-8801-5F0F6D2BDE3B}"/>
              </a:ext>
            </a:extLst>
          </p:cNvPr>
          <p:cNvSpPr>
            <a:spLocks noGrp="1"/>
          </p:cNvSpPr>
          <p:nvPr>
            <p:ph idx="1"/>
          </p:nvPr>
        </p:nvSpPr>
        <p:spPr>
          <a:xfrm>
            <a:off x="677334" y="630621"/>
            <a:ext cx="8596668" cy="6069724"/>
          </a:xfrm>
        </p:spPr>
        <p:txBody>
          <a:bodyPr/>
          <a:lstStyle/>
          <a:p>
            <a:r>
              <a:rPr lang="en-US" dirty="0"/>
              <a:t>User Input- </a:t>
            </a:r>
            <a:r>
              <a:rPr lang="en-IN" dirty="0"/>
              <a:t>ASIN , Question</a:t>
            </a:r>
          </a:p>
          <a:p>
            <a:r>
              <a:rPr lang="en-IN" dirty="0"/>
              <a:t>Fetched Product Information</a:t>
            </a:r>
          </a:p>
          <a:p>
            <a:r>
              <a:rPr lang="en-IN" dirty="0"/>
              <a:t>Generated Answers through Combined Bert &amp; Flan model</a:t>
            </a:r>
          </a:p>
          <a:p>
            <a:r>
              <a:rPr lang="en-IN" dirty="0"/>
              <a:t>Incorporated Sentiment analysis into it as uniqueness to our work.</a:t>
            </a:r>
          </a:p>
          <a:p>
            <a:pPr marL="0" indent="0">
              <a:buNone/>
            </a:pPr>
            <a:r>
              <a:rPr lang="en-IN" dirty="0"/>
              <a:t>(This sentiment based response to user’s question was never done before)</a:t>
            </a:r>
          </a:p>
          <a:p>
            <a:endParaRPr lang="en-IN" dirty="0"/>
          </a:p>
          <a:p>
            <a:endParaRPr lang="en-IN" dirty="0"/>
          </a:p>
        </p:txBody>
      </p:sp>
      <p:pic>
        <p:nvPicPr>
          <p:cNvPr id="5" name="Picture 4">
            <a:extLst>
              <a:ext uri="{FF2B5EF4-FFF2-40B4-BE49-F238E27FC236}">
                <a16:creationId xmlns:a16="http://schemas.microsoft.com/office/drawing/2014/main" id="{4521846A-CCD2-5EE6-1E28-139E0B806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40" y="2979682"/>
            <a:ext cx="4918693" cy="3405352"/>
          </a:xfrm>
          <a:prstGeom prst="rect">
            <a:avLst/>
          </a:prstGeom>
        </p:spPr>
      </p:pic>
      <p:sp>
        <p:nvSpPr>
          <p:cNvPr id="6" name="Rectangle: Rounded Corners 5">
            <a:extLst>
              <a:ext uri="{FF2B5EF4-FFF2-40B4-BE49-F238E27FC236}">
                <a16:creationId xmlns:a16="http://schemas.microsoft.com/office/drawing/2014/main" id="{8BE63C82-31C7-9AD3-E0ED-7F1E7F833FBF}"/>
              </a:ext>
            </a:extLst>
          </p:cNvPr>
          <p:cNvSpPr/>
          <p:nvPr/>
        </p:nvSpPr>
        <p:spPr>
          <a:xfrm>
            <a:off x="6589986" y="3665483"/>
            <a:ext cx="2810722" cy="19785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lumMod val="95000"/>
                    <a:lumOff val="5000"/>
                  </a:schemeClr>
                </a:solidFill>
              </a:rPr>
              <a:t>FLOW OF MODELS</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4197367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E1A8-FF8F-5773-AF79-9FBE504BAABE}"/>
              </a:ext>
            </a:extLst>
          </p:cNvPr>
          <p:cNvSpPr>
            <a:spLocks noGrp="1"/>
          </p:cNvSpPr>
          <p:nvPr>
            <p:ph type="title"/>
          </p:nvPr>
        </p:nvSpPr>
        <p:spPr>
          <a:xfrm>
            <a:off x="520262" y="6163717"/>
            <a:ext cx="10255893" cy="45719"/>
          </a:xfrm>
        </p:spPr>
        <p:txBody>
          <a:bodyPr>
            <a:normAutofit fontScale="90000"/>
          </a:bodyPr>
          <a:lstStyle/>
          <a:p>
            <a:pPr algn="ctr"/>
            <a:r>
              <a:rPr lang="en-US" dirty="0"/>
              <a:t>Model Architecture </a:t>
            </a:r>
            <a:endParaRPr lang="en-IN" dirty="0"/>
          </a:p>
        </p:txBody>
      </p:sp>
      <p:pic>
        <p:nvPicPr>
          <p:cNvPr id="4" name="Content Placeholder 3">
            <a:extLst>
              <a:ext uri="{FF2B5EF4-FFF2-40B4-BE49-F238E27FC236}">
                <a16:creationId xmlns:a16="http://schemas.microsoft.com/office/drawing/2014/main" id="{BD7EBA92-CED0-72EA-9DCB-FA56F02A31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73421"/>
            <a:ext cx="4280967" cy="5796855"/>
          </a:xfrm>
          <a:prstGeom prst="rect">
            <a:avLst/>
          </a:prstGeom>
        </p:spPr>
      </p:pic>
      <p:pic>
        <p:nvPicPr>
          <p:cNvPr id="6" name="Picture 5">
            <a:extLst>
              <a:ext uri="{FF2B5EF4-FFF2-40B4-BE49-F238E27FC236}">
                <a16:creationId xmlns:a16="http://schemas.microsoft.com/office/drawing/2014/main" id="{39FA3EAC-5A84-C3C3-0C51-4B3813D33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814" y="173421"/>
            <a:ext cx="3409756" cy="5584786"/>
          </a:xfrm>
          <a:prstGeom prst="rect">
            <a:avLst/>
          </a:prstGeom>
        </p:spPr>
      </p:pic>
      <p:pic>
        <p:nvPicPr>
          <p:cNvPr id="8" name="Picture 7">
            <a:extLst>
              <a:ext uri="{FF2B5EF4-FFF2-40B4-BE49-F238E27FC236}">
                <a16:creationId xmlns:a16="http://schemas.microsoft.com/office/drawing/2014/main" id="{103F6417-F80E-62B8-C6C6-80F940D285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1083" y="2149823"/>
            <a:ext cx="3258007" cy="3340372"/>
          </a:xfrm>
          <a:prstGeom prst="rect">
            <a:avLst/>
          </a:prstGeom>
        </p:spPr>
      </p:pic>
    </p:spTree>
    <p:extLst>
      <p:ext uri="{BB962C8B-B14F-4D97-AF65-F5344CB8AC3E}">
        <p14:creationId xmlns:p14="http://schemas.microsoft.com/office/powerpoint/2010/main" val="248531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8F2D-3A70-E3BF-3860-18AF198D58B8}"/>
              </a:ext>
            </a:extLst>
          </p:cNvPr>
          <p:cNvSpPr>
            <a:spLocks noGrp="1"/>
          </p:cNvSpPr>
          <p:nvPr>
            <p:ph type="title"/>
          </p:nvPr>
        </p:nvSpPr>
        <p:spPr>
          <a:xfrm>
            <a:off x="677334" y="141890"/>
            <a:ext cx="8596668" cy="819807"/>
          </a:xfrm>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698171F8-C604-AD41-C98B-5C5DE92190F3}"/>
              </a:ext>
            </a:extLst>
          </p:cNvPr>
          <p:cNvSpPr>
            <a:spLocks noGrp="1"/>
          </p:cNvSpPr>
          <p:nvPr>
            <p:ph idx="1"/>
          </p:nvPr>
        </p:nvSpPr>
        <p:spPr>
          <a:xfrm>
            <a:off x="677334" y="1340069"/>
            <a:ext cx="8596668" cy="4701293"/>
          </a:xfrm>
        </p:spPr>
        <p:txBody>
          <a:bodyPr>
            <a:normAutofit lnSpcReduction="10000"/>
          </a:bodyPr>
          <a:lstStyle/>
          <a:p>
            <a:r>
              <a:rPr lang="en-US" sz="2000" dirty="0"/>
              <a:t>The developed e-commerce Question &amp; Answer (Q&amp;A) model, which combines the BERT and FLAN models along with sentiment analysis, achieved promising results. The following highlights key outcomes from the model evaluation:</a:t>
            </a:r>
          </a:p>
          <a:p>
            <a:pPr>
              <a:buFont typeface="Arial" panose="020B0604020202020204" pitchFamily="34" charset="0"/>
              <a:buChar char="•"/>
            </a:pPr>
            <a:r>
              <a:rPr lang="en-US" sz="2000" b="1" dirty="0"/>
              <a:t>Model Performance</a:t>
            </a:r>
            <a:r>
              <a:rPr lang="en-US" sz="2000" dirty="0"/>
              <a:t>:</a:t>
            </a:r>
          </a:p>
          <a:p>
            <a:pPr marL="742950" lvl="1" indent="-285750">
              <a:buFont typeface="Arial" panose="020B0604020202020204" pitchFamily="34" charset="0"/>
              <a:buChar char="•"/>
            </a:pPr>
            <a:r>
              <a:rPr lang="en-US" sz="2000" b="1" dirty="0"/>
              <a:t>BERT Model</a:t>
            </a:r>
            <a:r>
              <a:rPr lang="en-US" sz="2000" dirty="0"/>
              <a:t>: Achieved a similarity score of 69%, indicating a good level of contextual understanding but with room for improvement.</a:t>
            </a:r>
          </a:p>
          <a:p>
            <a:pPr marL="742950" lvl="1" indent="-285750">
              <a:buFont typeface="Arial" panose="020B0604020202020204" pitchFamily="34" charset="0"/>
              <a:buChar char="•"/>
            </a:pPr>
            <a:r>
              <a:rPr lang="en-US" sz="2000" b="1" dirty="0"/>
              <a:t>FLAN Model</a:t>
            </a:r>
            <a:r>
              <a:rPr lang="en-US" sz="2000" dirty="0"/>
              <a:t>: Initially, the similarity score was 33%, reflecting a moderate alignment with the queries but not optimal in context-specific responses.</a:t>
            </a:r>
          </a:p>
          <a:p>
            <a:pPr marL="742950" lvl="1" indent="-285750">
              <a:buFont typeface="Arial" panose="020B0604020202020204" pitchFamily="34" charset="0"/>
              <a:buChar char="•"/>
            </a:pPr>
            <a:r>
              <a:rPr lang="en-US" sz="2000" b="1" dirty="0"/>
              <a:t>Combined Model</a:t>
            </a:r>
            <a:r>
              <a:rPr lang="en-US" sz="2000" dirty="0"/>
              <a:t>: After integrating both BERT and FLAN, the combined model showed an improvement, achieving a similarity score of </a:t>
            </a:r>
            <a:r>
              <a:rPr lang="en-US" sz="2000" b="1" dirty="0"/>
              <a:t>73%</a:t>
            </a:r>
            <a:r>
              <a:rPr lang="en-US" sz="2000" dirty="0"/>
              <a:t>. This indicates a more accurate and contextually relevant answer generation.</a:t>
            </a:r>
          </a:p>
          <a:p>
            <a:endParaRPr lang="en-IN" dirty="0"/>
          </a:p>
        </p:txBody>
      </p:sp>
    </p:spTree>
    <p:extLst>
      <p:ext uri="{BB962C8B-B14F-4D97-AF65-F5344CB8AC3E}">
        <p14:creationId xmlns:p14="http://schemas.microsoft.com/office/powerpoint/2010/main" val="2383664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D405-3B6C-EE52-F8C2-B298C1AF5E81}"/>
              </a:ext>
            </a:extLst>
          </p:cNvPr>
          <p:cNvSpPr>
            <a:spLocks noGrp="1"/>
          </p:cNvSpPr>
          <p:nvPr>
            <p:ph type="title"/>
          </p:nvPr>
        </p:nvSpPr>
        <p:spPr>
          <a:xfrm flipV="1">
            <a:off x="677334" y="111936"/>
            <a:ext cx="8135590" cy="45719"/>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538BD7D-0FBC-E956-E66F-A97E38ABE04C}"/>
              </a:ext>
            </a:extLst>
          </p:cNvPr>
          <p:cNvSpPr>
            <a:spLocks noGrp="1"/>
          </p:cNvSpPr>
          <p:nvPr>
            <p:ph idx="1"/>
          </p:nvPr>
        </p:nvSpPr>
        <p:spPr>
          <a:xfrm>
            <a:off x="677334" y="691349"/>
            <a:ext cx="8596668" cy="5350014"/>
          </a:xfrm>
        </p:spPr>
        <p:txBody>
          <a:bodyPr/>
          <a:lstStyle/>
          <a:p>
            <a:r>
              <a:rPr lang="en-US" b="1" dirty="0"/>
              <a:t>Sentiment Analysis Accuracy</a:t>
            </a:r>
            <a:r>
              <a:rPr lang="en-US" dirty="0"/>
              <a:t>:</a:t>
            </a:r>
          </a:p>
          <a:p>
            <a:pPr>
              <a:buFont typeface="Arial" panose="020B0604020202020204" pitchFamily="34" charset="0"/>
              <a:buChar char="•"/>
            </a:pPr>
            <a:r>
              <a:rPr lang="en-US" dirty="0"/>
              <a:t>The sentiment analysis component of the model was able to predict the sentiment of user queries with </a:t>
            </a:r>
            <a:r>
              <a:rPr lang="en-US" b="1" dirty="0"/>
              <a:t>100% accuracy</a:t>
            </a:r>
            <a:r>
              <a:rPr lang="en-US" dirty="0"/>
              <a:t>. This ensures that the responses are tailored according to the emotional tone of the user, enhancing customer satisfaction.</a:t>
            </a:r>
          </a:p>
          <a:p>
            <a:endParaRPr lang="en-IN" dirty="0"/>
          </a:p>
        </p:txBody>
      </p:sp>
      <p:sp>
        <p:nvSpPr>
          <p:cNvPr id="4" name="Title 1">
            <a:extLst>
              <a:ext uri="{FF2B5EF4-FFF2-40B4-BE49-F238E27FC236}">
                <a16:creationId xmlns:a16="http://schemas.microsoft.com/office/drawing/2014/main" id="{51E1807D-0E93-01E7-F14D-6A69A72E94EB}"/>
              </a:ext>
            </a:extLst>
          </p:cNvPr>
          <p:cNvSpPr txBox="1">
            <a:spLocks/>
          </p:cNvSpPr>
          <p:nvPr/>
        </p:nvSpPr>
        <p:spPr>
          <a:xfrm>
            <a:off x="838200" y="2632840"/>
            <a:ext cx="10515600" cy="239635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rgbClr val="0070C0"/>
                </a:solidFill>
              </a:rPr>
              <a:t>Enter your question about the product (or 'exit' to quit): Is it worth buying</a:t>
            </a:r>
            <a:br>
              <a:rPr lang="en-US" sz="2000" dirty="0">
                <a:solidFill>
                  <a:srgbClr val="0070C0"/>
                </a:solidFill>
              </a:rPr>
            </a:br>
            <a:r>
              <a:rPr lang="en-US" sz="2000" dirty="0">
                <a:solidFill>
                  <a:srgbClr val="0070C0"/>
                </a:solidFill>
              </a:rPr>
              <a:t>BERT Answer: price : 843</a:t>
            </a:r>
            <a:br>
              <a:rPr lang="en-US" sz="2000" dirty="0">
                <a:solidFill>
                  <a:srgbClr val="0070C0"/>
                </a:solidFill>
              </a:rPr>
            </a:br>
            <a:r>
              <a:rPr lang="en-US" sz="2000" dirty="0">
                <a:solidFill>
                  <a:srgbClr val="0070C0"/>
                </a:solidFill>
              </a:rPr>
              <a:t>FLAN-T5 Answer: Yes</a:t>
            </a:r>
            <a:br>
              <a:rPr lang="en-US" sz="2000" dirty="0">
                <a:solidFill>
                  <a:srgbClr val="0070C0"/>
                </a:solidFill>
              </a:rPr>
            </a:br>
            <a:br>
              <a:rPr lang="en-US" sz="2000" dirty="0">
                <a:solidFill>
                  <a:srgbClr val="0070C0"/>
                </a:solidFill>
              </a:rPr>
            </a:br>
            <a:r>
              <a:rPr lang="en-US" sz="2000" dirty="0">
                <a:solidFill>
                  <a:srgbClr val="0070C0"/>
                </a:solidFill>
              </a:rPr>
              <a:t>Final Response: The customer reviews are overwhelmingly positive, highlighting the</a:t>
            </a:r>
          </a:p>
          <a:p>
            <a:r>
              <a:rPr lang="en-US" sz="2000" dirty="0">
                <a:solidFill>
                  <a:srgbClr val="0070C0"/>
                </a:solidFill>
              </a:rPr>
              <a:t>			 	 product’s  strengths. price : 843 .Yes Additionally, many customers 					 	 believe this product is a great value for the price.</a:t>
            </a:r>
            <a:endParaRPr lang="en-IN" sz="2000" dirty="0">
              <a:solidFill>
                <a:srgbClr val="0070C0"/>
              </a:solidFill>
            </a:endParaRPr>
          </a:p>
        </p:txBody>
      </p:sp>
      <p:sp>
        <p:nvSpPr>
          <p:cNvPr id="5" name="Oval 4">
            <a:extLst>
              <a:ext uri="{FF2B5EF4-FFF2-40B4-BE49-F238E27FC236}">
                <a16:creationId xmlns:a16="http://schemas.microsoft.com/office/drawing/2014/main" id="{DAFC42C4-B816-DD53-5BE5-0838F9852D52}"/>
              </a:ext>
            </a:extLst>
          </p:cNvPr>
          <p:cNvSpPr/>
          <p:nvPr/>
        </p:nvSpPr>
        <p:spPr>
          <a:xfrm>
            <a:off x="1483961" y="5029199"/>
            <a:ext cx="5021943" cy="14031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95000"/>
                    <a:lumOff val="5000"/>
                  </a:schemeClr>
                </a:solidFill>
              </a:rPr>
              <a:t>Sentiment based response</a:t>
            </a:r>
            <a:endParaRPr lang="en-IN" sz="2400" dirty="0">
              <a:solidFill>
                <a:schemeClr val="bg1">
                  <a:lumMod val="95000"/>
                  <a:lumOff val="5000"/>
                </a:schemeClr>
              </a:solidFill>
            </a:endParaRPr>
          </a:p>
        </p:txBody>
      </p:sp>
    </p:spTree>
    <p:extLst>
      <p:ext uri="{BB962C8B-B14F-4D97-AF65-F5344CB8AC3E}">
        <p14:creationId xmlns:p14="http://schemas.microsoft.com/office/powerpoint/2010/main" val="484612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30CB-F188-F0C6-F50D-660747BEB979}"/>
              </a:ext>
            </a:extLst>
          </p:cNvPr>
          <p:cNvSpPr>
            <a:spLocks noGrp="1"/>
          </p:cNvSpPr>
          <p:nvPr>
            <p:ph type="title"/>
          </p:nvPr>
        </p:nvSpPr>
        <p:spPr>
          <a:xfrm>
            <a:off x="331076" y="5391807"/>
            <a:ext cx="9189146" cy="1466193"/>
          </a:xfrm>
        </p:spPr>
        <p:txBody>
          <a:bodyPr/>
          <a:lstStyle/>
          <a:p>
            <a:pPr algn="ctr"/>
            <a:r>
              <a:rPr lang="en-US" dirty="0">
                <a:solidFill>
                  <a:srgbClr val="002060"/>
                </a:solidFill>
              </a:rPr>
              <a:t>CONFIDENCE SCORE OF USER REVIEW</a:t>
            </a:r>
            <a:br>
              <a:rPr lang="en-US" dirty="0">
                <a:solidFill>
                  <a:srgbClr val="002060"/>
                </a:solidFill>
              </a:rPr>
            </a:br>
            <a:r>
              <a:rPr lang="en-US" dirty="0">
                <a:solidFill>
                  <a:srgbClr val="002060"/>
                </a:solidFill>
              </a:rPr>
              <a:t>(</a:t>
            </a:r>
            <a:r>
              <a:rPr lang="en-US" sz="1800" dirty="0">
                <a:solidFill>
                  <a:srgbClr val="002060"/>
                </a:solidFill>
              </a:rPr>
              <a:t>Red bar depicts negative sentiment  &amp; Green bar depicts positive user sentiment)</a:t>
            </a:r>
            <a:endParaRPr lang="en-IN" dirty="0">
              <a:solidFill>
                <a:srgbClr val="002060"/>
              </a:solidFill>
            </a:endParaRPr>
          </a:p>
        </p:txBody>
      </p:sp>
      <p:pic>
        <p:nvPicPr>
          <p:cNvPr id="5" name="Content Placeholder 4">
            <a:extLst>
              <a:ext uri="{FF2B5EF4-FFF2-40B4-BE49-F238E27FC236}">
                <a16:creationId xmlns:a16="http://schemas.microsoft.com/office/drawing/2014/main" id="{151E92AC-3E0B-C6C2-C217-B38646D18F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255" y="-7883"/>
            <a:ext cx="9301967" cy="5270938"/>
          </a:xfrm>
        </p:spPr>
      </p:pic>
    </p:spTree>
    <p:extLst>
      <p:ext uri="{BB962C8B-B14F-4D97-AF65-F5344CB8AC3E}">
        <p14:creationId xmlns:p14="http://schemas.microsoft.com/office/powerpoint/2010/main" val="1654756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96323-E5E1-A53E-C5F6-FF8BD4CB0306}"/>
              </a:ext>
            </a:extLst>
          </p:cNvPr>
          <p:cNvSpPr>
            <a:spLocks noGrp="1"/>
          </p:cNvSpPr>
          <p:nvPr>
            <p:ph type="title"/>
          </p:nvPr>
        </p:nvSpPr>
        <p:spPr>
          <a:xfrm>
            <a:off x="1612755" y="5423337"/>
            <a:ext cx="8403604" cy="804041"/>
          </a:xfrm>
        </p:spPr>
        <p:txBody>
          <a:bodyPr/>
          <a:lstStyle/>
          <a:p>
            <a:r>
              <a:rPr lang="en-US" dirty="0">
                <a:solidFill>
                  <a:srgbClr val="002060"/>
                </a:solidFill>
              </a:rPr>
              <a:t>Percentage of Users giving 1*… 5 *</a:t>
            </a:r>
            <a:endParaRPr lang="en-IN" dirty="0">
              <a:solidFill>
                <a:srgbClr val="002060"/>
              </a:solidFill>
            </a:endParaRPr>
          </a:p>
        </p:txBody>
      </p:sp>
      <p:pic>
        <p:nvPicPr>
          <p:cNvPr id="5" name="Content Placeholder 4">
            <a:extLst>
              <a:ext uri="{FF2B5EF4-FFF2-40B4-BE49-F238E27FC236}">
                <a16:creationId xmlns:a16="http://schemas.microsoft.com/office/drawing/2014/main" id="{07EA7D6B-F4E7-D0E3-3C7B-C011912FED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0691" y="60886"/>
            <a:ext cx="5439102" cy="5106096"/>
          </a:xfrm>
        </p:spPr>
      </p:pic>
    </p:spTree>
    <p:extLst>
      <p:ext uri="{BB962C8B-B14F-4D97-AF65-F5344CB8AC3E}">
        <p14:creationId xmlns:p14="http://schemas.microsoft.com/office/powerpoint/2010/main" val="1386871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708A-C7F4-3912-D5CF-99DA67774078}"/>
              </a:ext>
            </a:extLst>
          </p:cNvPr>
          <p:cNvSpPr>
            <a:spLocks noGrp="1"/>
          </p:cNvSpPr>
          <p:nvPr>
            <p:ph type="title"/>
          </p:nvPr>
        </p:nvSpPr>
        <p:spPr>
          <a:xfrm>
            <a:off x="646387" y="5285281"/>
            <a:ext cx="8954814" cy="1068222"/>
          </a:xfrm>
        </p:spPr>
        <p:txBody>
          <a:bodyPr>
            <a:normAutofit fontScale="90000"/>
          </a:bodyPr>
          <a:lstStyle/>
          <a:p>
            <a:pPr algn="ctr"/>
            <a:r>
              <a:rPr lang="en-US" dirty="0">
                <a:solidFill>
                  <a:srgbClr val="002060"/>
                </a:solidFill>
              </a:rPr>
              <a:t>Combined model has better similarity score than </a:t>
            </a:r>
            <a:r>
              <a:rPr lang="en-US" dirty="0" err="1">
                <a:solidFill>
                  <a:srgbClr val="002060"/>
                </a:solidFill>
              </a:rPr>
              <a:t>bert</a:t>
            </a:r>
            <a:r>
              <a:rPr lang="en-US" dirty="0">
                <a:solidFill>
                  <a:srgbClr val="002060"/>
                </a:solidFill>
              </a:rPr>
              <a:t> and flan models</a:t>
            </a:r>
            <a:endParaRPr lang="en-IN" dirty="0">
              <a:solidFill>
                <a:srgbClr val="002060"/>
              </a:solidFill>
            </a:endParaRPr>
          </a:p>
        </p:txBody>
      </p:sp>
      <p:pic>
        <p:nvPicPr>
          <p:cNvPr id="5" name="Content Placeholder 4">
            <a:extLst>
              <a:ext uri="{FF2B5EF4-FFF2-40B4-BE49-F238E27FC236}">
                <a16:creationId xmlns:a16="http://schemas.microsoft.com/office/drawing/2014/main" id="{079401E6-62B9-345E-2F32-F4F27B6157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8582" y="20240"/>
            <a:ext cx="7477141" cy="5265041"/>
          </a:xfrm>
        </p:spPr>
      </p:pic>
    </p:spTree>
    <p:extLst>
      <p:ext uri="{BB962C8B-B14F-4D97-AF65-F5344CB8AC3E}">
        <p14:creationId xmlns:p14="http://schemas.microsoft.com/office/powerpoint/2010/main" val="238916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F8715-DEE0-F4BE-92D3-56F927DF8708}"/>
              </a:ext>
            </a:extLst>
          </p:cNvPr>
          <p:cNvSpPr>
            <a:spLocks noGrp="1"/>
          </p:cNvSpPr>
          <p:nvPr>
            <p:ph type="title"/>
          </p:nvPr>
        </p:nvSpPr>
        <p:spPr>
          <a:xfrm>
            <a:off x="1439917" y="6048048"/>
            <a:ext cx="8596668" cy="699593"/>
          </a:xfrm>
        </p:spPr>
        <p:txBody>
          <a:bodyPr>
            <a:normAutofit/>
          </a:bodyPr>
          <a:lstStyle/>
          <a:p>
            <a:pPr algn="ctr"/>
            <a:r>
              <a:rPr lang="en-US" dirty="0">
                <a:solidFill>
                  <a:srgbClr val="002060"/>
                </a:solidFill>
              </a:rPr>
              <a:t>Final Website</a:t>
            </a:r>
            <a:endParaRPr lang="en-IN" dirty="0">
              <a:solidFill>
                <a:srgbClr val="002060"/>
              </a:solidFill>
            </a:endParaRPr>
          </a:p>
        </p:txBody>
      </p:sp>
      <p:pic>
        <p:nvPicPr>
          <p:cNvPr id="5" name="Content Placeholder 4">
            <a:extLst>
              <a:ext uri="{FF2B5EF4-FFF2-40B4-BE49-F238E27FC236}">
                <a16:creationId xmlns:a16="http://schemas.microsoft.com/office/drawing/2014/main" id="{3147E732-26FA-81D8-C6FB-F6F1717E0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0941269" cy="6048048"/>
          </a:xfrm>
        </p:spPr>
      </p:pic>
    </p:spTree>
    <p:extLst>
      <p:ext uri="{BB962C8B-B14F-4D97-AF65-F5344CB8AC3E}">
        <p14:creationId xmlns:p14="http://schemas.microsoft.com/office/powerpoint/2010/main" val="2979008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8DDD-54F9-7FC1-B6D1-8E90949925A8}"/>
              </a:ext>
            </a:extLst>
          </p:cNvPr>
          <p:cNvSpPr>
            <a:spLocks noGrp="1"/>
          </p:cNvSpPr>
          <p:nvPr>
            <p:ph type="title"/>
          </p:nvPr>
        </p:nvSpPr>
        <p:spPr>
          <a:xfrm>
            <a:off x="1213362" y="5864771"/>
            <a:ext cx="8596668" cy="985277"/>
          </a:xfrm>
        </p:spPr>
        <p:txBody>
          <a:bodyPr/>
          <a:lstStyle/>
          <a:p>
            <a:pPr algn="ctr"/>
            <a:r>
              <a:rPr lang="en-US" dirty="0">
                <a:solidFill>
                  <a:srgbClr val="002060"/>
                </a:solidFill>
              </a:rPr>
              <a:t>Previous questions are being stored</a:t>
            </a:r>
            <a:endParaRPr lang="en-IN" dirty="0">
              <a:solidFill>
                <a:srgbClr val="002060"/>
              </a:solidFill>
            </a:endParaRPr>
          </a:p>
        </p:txBody>
      </p:sp>
      <p:pic>
        <p:nvPicPr>
          <p:cNvPr id="9" name="Content Placeholder 8">
            <a:extLst>
              <a:ext uri="{FF2B5EF4-FFF2-40B4-BE49-F238E27FC236}">
                <a16:creationId xmlns:a16="http://schemas.microsoft.com/office/drawing/2014/main" id="{C1C992C4-1DFC-318B-1240-22878EEC9A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0561066" cy="5722883"/>
          </a:xfrm>
        </p:spPr>
      </p:pic>
    </p:spTree>
    <p:extLst>
      <p:ext uri="{BB962C8B-B14F-4D97-AF65-F5344CB8AC3E}">
        <p14:creationId xmlns:p14="http://schemas.microsoft.com/office/powerpoint/2010/main" val="3334077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C49C-FAFF-9235-A843-01997794E51A}"/>
              </a:ext>
            </a:extLst>
          </p:cNvPr>
          <p:cNvSpPr>
            <a:spLocks noGrp="1"/>
          </p:cNvSpPr>
          <p:nvPr>
            <p:ph type="title"/>
          </p:nvPr>
        </p:nvSpPr>
        <p:spPr/>
        <p:txBody>
          <a:bodyPr/>
          <a:lstStyle/>
          <a:p>
            <a:pPr algn="ctr"/>
            <a:br>
              <a:rPr lang="en-IN" dirty="0"/>
            </a:br>
            <a:r>
              <a:rPr lang="en-IN" dirty="0"/>
              <a:t>Objectives</a:t>
            </a:r>
          </a:p>
        </p:txBody>
      </p:sp>
      <p:sp>
        <p:nvSpPr>
          <p:cNvPr id="8" name="Rectangle 3">
            <a:extLst>
              <a:ext uri="{FF2B5EF4-FFF2-40B4-BE49-F238E27FC236}">
                <a16:creationId xmlns:a16="http://schemas.microsoft.com/office/drawing/2014/main" id="{FF2FC286-8F5C-BD8E-5D85-C1A8D32D3F2E}"/>
              </a:ext>
            </a:extLst>
          </p:cNvPr>
          <p:cNvSpPr>
            <a:spLocks noGrp="1" noChangeArrowheads="1"/>
          </p:cNvSpPr>
          <p:nvPr>
            <p:ph idx="1"/>
          </p:nvPr>
        </p:nvSpPr>
        <p:spPr bwMode="auto">
          <a:xfrm>
            <a:off x="766915" y="2063266"/>
            <a:ext cx="1039269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Process and Analyze Structured Product Data:</a:t>
            </a:r>
            <a:r>
              <a:rPr kumimoji="0" lang="en-US" altLang="en-US" sz="1800" b="0" i="0" u="none" strike="noStrike" cap="none" normalizeH="0" baseline="0" dirty="0">
                <a:ln>
                  <a:noFill/>
                </a:ln>
                <a:solidFill>
                  <a:schemeClr val="tx1"/>
                </a:solidFill>
                <a:effectLst/>
                <a:latin typeface="Arial" panose="020B0604020202020204" pitchFamily="34" charset="0"/>
              </a:rPr>
              <a:t> Utilize structured data, such as product specifications and metadata, to extract meaningful insights that enhance product understanding,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optimize search relevance, and improve decision-making processes for both customers and businesses.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Extract Insights from Unstructured Data:</a:t>
            </a:r>
            <a:r>
              <a:rPr kumimoji="0" lang="en-US" altLang="en-US" sz="1800" b="0" i="0" u="none" strike="noStrike" cap="none" normalizeH="0" baseline="0" dirty="0">
                <a:ln>
                  <a:noFill/>
                </a:ln>
                <a:solidFill>
                  <a:schemeClr val="tx1"/>
                </a:solidFill>
                <a:effectLst/>
                <a:latin typeface="Arial" panose="020B0604020202020204" pitchFamily="34" charset="0"/>
              </a:rPr>
              <a:t> Leverage advanced techniques to analyze unstructured data, including customer reviews, feedback, and queries, to gain deeper insights into customer preferences, pain points, and satisfaction levels, driving continuous improvement in customer experience.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Visualize Consumer Behavior Trends:</a:t>
            </a:r>
            <a:r>
              <a:rPr kumimoji="0" lang="en-US" altLang="en-US" sz="1800" b="0" i="0" u="none" strike="noStrike" cap="none" normalizeH="0" baseline="0" dirty="0">
                <a:ln>
                  <a:noFill/>
                </a:ln>
                <a:solidFill>
                  <a:schemeClr val="tx1"/>
                </a:solidFill>
                <a:effectLst/>
                <a:latin typeface="Arial" panose="020B0604020202020204" pitchFamily="34" charset="0"/>
              </a:rPr>
              <a:t> Develop dynamic visualizations to uncover and communicate patterns in consumer behavior, such as purchasing trends, sentiment shifts, and preferences, empowering data-driven strategies and business decisions.</a:t>
            </a:r>
          </a:p>
        </p:txBody>
      </p:sp>
    </p:spTree>
    <p:extLst>
      <p:ext uri="{BB962C8B-B14F-4D97-AF65-F5344CB8AC3E}">
        <p14:creationId xmlns:p14="http://schemas.microsoft.com/office/powerpoint/2010/main" val="308247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F2F7-2A65-6BAB-A64D-08BBDCCEB91A}"/>
              </a:ext>
            </a:extLst>
          </p:cNvPr>
          <p:cNvSpPr>
            <a:spLocks noGrp="1"/>
          </p:cNvSpPr>
          <p:nvPr>
            <p:ph type="title"/>
          </p:nvPr>
        </p:nvSpPr>
        <p:spPr>
          <a:xfrm>
            <a:off x="677334" y="294968"/>
            <a:ext cx="8596668" cy="825909"/>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33D783F-65C7-7714-70C9-C81582337A33}"/>
              </a:ext>
            </a:extLst>
          </p:cNvPr>
          <p:cNvSpPr>
            <a:spLocks noGrp="1"/>
          </p:cNvSpPr>
          <p:nvPr>
            <p:ph idx="1"/>
          </p:nvPr>
        </p:nvSpPr>
        <p:spPr>
          <a:xfrm>
            <a:off x="677334" y="1120877"/>
            <a:ext cx="8596668" cy="4920485"/>
          </a:xfrm>
        </p:spPr>
        <p:txBody>
          <a:bodyPr>
            <a:normAutofit/>
          </a:bodyPr>
          <a:lstStyle/>
          <a:p>
            <a:r>
              <a:rPr lang="en-US" sz="2400" dirty="0"/>
              <a:t>The combined BERT + FLAN model achieved 73% accuracy, highlighting the effectiveness of ensemble methods.</a:t>
            </a:r>
          </a:p>
          <a:p>
            <a:r>
              <a:rPr lang="en-US" sz="2400" dirty="0"/>
              <a:t>FLAN: Mostly generated short correct answers like yes /no.</a:t>
            </a:r>
          </a:p>
          <a:p>
            <a:r>
              <a:rPr lang="en-US" sz="2400" dirty="0"/>
              <a:t>BERT: Generated descriptive answers nicely.</a:t>
            </a:r>
          </a:p>
          <a:p>
            <a:r>
              <a:rPr lang="en-US" sz="2400" dirty="0"/>
              <a:t>Combined Model: The combined model together with sentiment analysis gave a very satisfying results</a:t>
            </a:r>
          </a:p>
          <a:p>
            <a:r>
              <a:rPr lang="en-US" sz="2400" dirty="0"/>
              <a:t>The Sentiment based answer generation was not done before by anyone else which accounts for our uniqueness</a:t>
            </a:r>
            <a:endParaRPr lang="en-IN" sz="2400" dirty="0"/>
          </a:p>
        </p:txBody>
      </p:sp>
    </p:spTree>
    <p:extLst>
      <p:ext uri="{BB962C8B-B14F-4D97-AF65-F5344CB8AC3E}">
        <p14:creationId xmlns:p14="http://schemas.microsoft.com/office/powerpoint/2010/main" val="858037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09ED6-DB20-5962-3F67-75DD401302A6}"/>
              </a:ext>
            </a:extLst>
          </p:cNvPr>
          <p:cNvSpPr>
            <a:spLocks noGrp="1"/>
          </p:cNvSpPr>
          <p:nvPr>
            <p:ph type="title"/>
          </p:nvPr>
        </p:nvSpPr>
        <p:spPr>
          <a:xfrm>
            <a:off x="677334" y="0"/>
            <a:ext cx="7567014" cy="9832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309365F3-4DC2-DCCD-1BFF-BCFF32628BA1}"/>
              </a:ext>
            </a:extLst>
          </p:cNvPr>
          <p:cNvSpPr>
            <a:spLocks noGrp="1"/>
          </p:cNvSpPr>
          <p:nvPr>
            <p:ph idx="1"/>
          </p:nvPr>
        </p:nvSpPr>
        <p:spPr>
          <a:xfrm>
            <a:off x="677333" y="634180"/>
            <a:ext cx="8820627" cy="5604387"/>
          </a:xfrm>
        </p:spPr>
        <p:txBody>
          <a:bodyPr>
            <a:normAutofit/>
          </a:bodyPr>
          <a:lstStyle/>
          <a:p>
            <a:pPr marL="0" indent="0">
              <a:buNone/>
            </a:pPr>
            <a:r>
              <a:rPr lang="en-US" sz="2800" dirty="0"/>
              <a:t>The future scope involves:</a:t>
            </a:r>
          </a:p>
          <a:p>
            <a:pPr marL="0" indent="0">
              <a:buNone/>
            </a:pPr>
            <a:endParaRPr lang="en-US" sz="2400" dirty="0"/>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Fine-Tuning BERT and FLAN Models to Improve Performance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Real-Time Sentiment Analysis</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Process </a:t>
            </a:r>
            <a:r>
              <a:rPr lang="en-US" sz="2400" dirty="0" err="1">
                <a:latin typeface="Times New Roman" panose="02020603050405020304" pitchFamily="18" charset="0"/>
                <a:ea typeface="Times New Roman" panose="02020603050405020304" pitchFamily="18" charset="0"/>
                <a:cs typeface="Times New Roman" panose="02020603050405020304" pitchFamily="18" charset="0"/>
              </a:rPr>
              <a:t>realtime</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customer reviews</a:t>
            </a: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Advanced Feedback Loop for Continuous Improvement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learning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and improving from user feedback in reviews</a:t>
            </a:r>
          </a:p>
          <a:p>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Adding voice interaction capabilities to the system would make it more user-friendly </a:t>
            </a:r>
            <a:endParaRPr lang="en-US" sz="2400" b="1" dirty="0">
              <a:latin typeface="Times New Roman" panose="02020603050405020304" pitchFamily="18"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2689395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A791-C773-0D51-BF95-5F71878EF49E}"/>
              </a:ext>
            </a:extLst>
          </p:cNvPr>
          <p:cNvSpPr>
            <a:spLocks noGrp="1"/>
          </p:cNvSpPr>
          <p:nvPr>
            <p:ph type="ctrTitle"/>
          </p:nvPr>
        </p:nvSpPr>
        <p:spPr/>
        <p:txBody>
          <a:bodyPr/>
          <a:lstStyle/>
          <a:p>
            <a:pPr algn="ctr"/>
            <a:r>
              <a:rPr lang="en-IN" dirty="0"/>
              <a:t>Thank You</a:t>
            </a:r>
          </a:p>
        </p:txBody>
      </p:sp>
    </p:spTree>
    <p:extLst>
      <p:ext uri="{BB962C8B-B14F-4D97-AF65-F5344CB8AC3E}">
        <p14:creationId xmlns:p14="http://schemas.microsoft.com/office/powerpoint/2010/main" val="94995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4C13-3301-5039-EB86-CFED26F0D526}"/>
              </a:ext>
            </a:extLst>
          </p:cNvPr>
          <p:cNvSpPr>
            <a:spLocks noGrp="1"/>
          </p:cNvSpPr>
          <p:nvPr>
            <p:ph type="title"/>
          </p:nvPr>
        </p:nvSpPr>
        <p:spPr/>
        <p:txBody>
          <a:bodyPr/>
          <a:lstStyle/>
          <a:p>
            <a:pPr algn="ctr"/>
            <a:r>
              <a:rPr lang="en-IN" dirty="0"/>
              <a:t>Background </a:t>
            </a:r>
          </a:p>
        </p:txBody>
      </p:sp>
      <p:sp>
        <p:nvSpPr>
          <p:cNvPr id="3" name="Content Placeholder 2">
            <a:extLst>
              <a:ext uri="{FF2B5EF4-FFF2-40B4-BE49-F238E27FC236}">
                <a16:creationId xmlns:a16="http://schemas.microsoft.com/office/drawing/2014/main" id="{1599E2BB-6356-6DBD-2F27-FC47B48515F9}"/>
              </a:ext>
            </a:extLst>
          </p:cNvPr>
          <p:cNvSpPr>
            <a:spLocks noGrp="1"/>
          </p:cNvSpPr>
          <p:nvPr>
            <p:ph idx="1"/>
          </p:nvPr>
        </p:nvSpPr>
        <p:spPr/>
        <p:txBody>
          <a:bodyPr/>
          <a:lstStyle/>
          <a:p>
            <a:r>
              <a:rPr lang="en-US" dirty="0"/>
              <a:t>The background of this project lies in the increasing reliance on </a:t>
            </a:r>
            <a:r>
              <a:rPr lang="en-US" b="1" dirty="0"/>
              <a:t>user-generated content</a:t>
            </a:r>
            <a:r>
              <a:rPr lang="en-US" dirty="0"/>
              <a:t> like reviews and ratings in shaping consumer behavior, particularly on e-commerce platforms. With vast amounts of unstructured text data being generated, businesses face the challenge of extracting meaningful insights to improve products, services, and customer experiences.</a:t>
            </a:r>
          </a:p>
          <a:p>
            <a:r>
              <a:rPr lang="en-US" dirty="0"/>
              <a:t>By leveraging </a:t>
            </a:r>
            <a:r>
              <a:rPr lang="en-US" b="1" dirty="0"/>
              <a:t>data science and NLP</a:t>
            </a:r>
            <a:r>
              <a:rPr lang="en-US" dirty="0"/>
              <a:t>, the project addresses the need for scalable, accurate sentiment classification and trend analysis. It builds on modern advancements in </a:t>
            </a:r>
            <a:r>
              <a:rPr lang="en-US" b="1" dirty="0"/>
              <a:t>transformer-based models</a:t>
            </a:r>
            <a:r>
              <a:rPr lang="en-US" dirty="0"/>
              <a:t> and </a:t>
            </a:r>
            <a:r>
              <a:rPr lang="en-US" b="1" dirty="0"/>
              <a:t>data visualization</a:t>
            </a:r>
            <a:r>
              <a:rPr lang="en-US" dirty="0"/>
              <a:t>, bridging the gap between raw data and actionable business intelligence.</a:t>
            </a:r>
          </a:p>
          <a:p>
            <a:endParaRPr lang="en-IN" dirty="0"/>
          </a:p>
        </p:txBody>
      </p:sp>
    </p:spTree>
    <p:extLst>
      <p:ext uri="{BB962C8B-B14F-4D97-AF65-F5344CB8AC3E}">
        <p14:creationId xmlns:p14="http://schemas.microsoft.com/office/powerpoint/2010/main" val="2146269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3386-610E-B212-FE8E-DDF4B98ECF98}"/>
              </a:ext>
            </a:extLst>
          </p:cNvPr>
          <p:cNvSpPr>
            <a:spLocks noGrp="1"/>
          </p:cNvSpPr>
          <p:nvPr>
            <p:ph type="title"/>
          </p:nvPr>
        </p:nvSpPr>
        <p:spPr>
          <a:xfrm>
            <a:off x="1119786" y="1317523"/>
            <a:ext cx="8596668" cy="1320800"/>
          </a:xfrm>
        </p:spPr>
        <p:txBody>
          <a:bodyPr/>
          <a:lstStyle/>
          <a:p>
            <a:pPr algn="ctr"/>
            <a:r>
              <a:rPr lang="en-IN" dirty="0"/>
              <a:t>Features </a:t>
            </a:r>
          </a:p>
        </p:txBody>
      </p:sp>
      <p:sp>
        <p:nvSpPr>
          <p:cNvPr id="4" name="Rectangle 1">
            <a:extLst>
              <a:ext uri="{FF2B5EF4-FFF2-40B4-BE49-F238E27FC236}">
                <a16:creationId xmlns:a16="http://schemas.microsoft.com/office/drawing/2014/main" id="{4AFEF830-098E-5B8B-CC42-EC7971EA4EA9}"/>
              </a:ext>
            </a:extLst>
          </p:cNvPr>
          <p:cNvSpPr>
            <a:spLocks noGrp="1" noChangeArrowheads="1"/>
          </p:cNvSpPr>
          <p:nvPr>
            <p:ph idx="1"/>
          </p:nvPr>
        </p:nvSpPr>
        <p:spPr bwMode="auto">
          <a:xfrm>
            <a:off x="855407" y="2384695"/>
            <a:ext cx="1010756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Comprehensive Data Integration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project seamlessly merges structured data (e.g., product metadata) with unstructured data (e.g., user reviews) to enable a holistic analysis. This integration ensures that insights are derived from all available information, offering a richer understanding of user sentiment and product trends.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NLP and Sentiment Analysis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Leveraging transformer-based NLP models, the system performs sentiment classification and semantic analysis with high accuracy. These models, powered by libraries such as Hugging Face Transformers and </a:t>
            </a:r>
            <a:r>
              <a:rPr kumimoji="0" lang="en-US" altLang="en-US" sz="1800" b="0" i="0" u="none" strike="noStrike" cap="none" normalizeH="0" baseline="0" dirty="0" err="1">
                <a:ln>
                  <a:noFill/>
                </a:ln>
                <a:solidFill>
                  <a:schemeClr val="tx1"/>
                </a:solidFill>
                <a:effectLst/>
                <a:latin typeface="Arial" panose="020B0604020202020204" pitchFamily="34" charset="0"/>
              </a:rPr>
              <a:t>PyTorch</a:t>
            </a:r>
            <a:r>
              <a:rPr kumimoji="0" lang="en-US" altLang="en-US" sz="1800" b="0" i="0" u="none" strike="noStrike" cap="none" normalizeH="0" baseline="0" dirty="0">
                <a:ln>
                  <a:noFill/>
                </a:ln>
                <a:solidFill>
                  <a:schemeClr val="tx1"/>
                </a:solidFill>
                <a:effectLst/>
                <a:latin typeface="Arial" panose="020B0604020202020204" pitchFamily="34" charset="0"/>
              </a:rPr>
              <a:t>, analyze user opinions deeply, capturing nuanced emotional tones and contextual meaning.</a:t>
            </a:r>
          </a:p>
        </p:txBody>
      </p:sp>
    </p:spTree>
    <p:extLst>
      <p:ext uri="{BB962C8B-B14F-4D97-AF65-F5344CB8AC3E}">
        <p14:creationId xmlns:p14="http://schemas.microsoft.com/office/powerpoint/2010/main" val="362280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1AEF76-1ED1-98D3-8848-5C4721BBD6C5}"/>
              </a:ext>
            </a:extLst>
          </p:cNvPr>
          <p:cNvSpPr>
            <a:spLocks noGrp="1"/>
          </p:cNvSpPr>
          <p:nvPr>
            <p:ph idx="1"/>
          </p:nvPr>
        </p:nvSpPr>
        <p:spPr>
          <a:xfrm>
            <a:off x="677333" y="491613"/>
            <a:ext cx="11239363" cy="5549749"/>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 Analytics Framework</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A dedicated Python class, </a:t>
            </a:r>
            <a:r>
              <a:rPr kumimoji="0" lang="en-US" altLang="en-US" b="0" i="0" u="none" strike="noStrike" cap="none" normalizeH="0" baseline="0" dirty="0" err="1">
                <a:ln>
                  <a:noFill/>
                </a:ln>
                <a:solidFill>
                  <a:schemeClr val="tx1"/>
                </a:solidFill>
                <a:effectLst/>
                <a:latin typeface="Arial Unicode MS"/>
              </a:rPr>
              <a:t>ProductAnalyzer</a:t>
            </a:r>
            <a:r>
              <a:rPr kumimoji="0" lang="en-US" altLang="en-US" b="0" i="0" u="none" strike="noStrike" cap="none" normalizeH="0" baseline="0" dirty="0">
                <a:ln>
                  <a:noFill/>
                </a:ln>
                <a:solidFill>
                  <a:schemeClr val="tx1"/>
                </a:solidFill>
                <a:effectLst/>
              </a:rPr>
              <a:t>, encapsulates key functionalities like data ingestion, preprocessing, and visualization. This modular approach ensures efficiency and reusability, streamlining tasks such as sentiment classification, trend analysis, and actionable insights extraction</a:t>
            </a:r>
            <a:r>
              <a:rPr kumimoji="0" lang="en-US" altLang="en-US" sz="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Interactive and Insightful Visualizations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project uses advanced visualization libraries like matplotlib and seaborn to create intuitive graphs and charts. These visualizations display sentiment trends, common themes in reviews, and distributions, making complex data comprehensible and actionable for decision-makers.</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Scalable and Future-Oriented Design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Built with scalability in mind, the solution processes large datasets efficiently using pandas and NumPy. The architecture supports future extensions like real-time analysis, predictive modeling, and deployment in production environments, ensuring adaptability to evolving </a:t>
            </a:r>
            <a:r>
              <a:rPr kumimoji="0" lang="en-US" altLang="en-US" sz="1800" b="0" i="0" u="none" strike="noStrike" cap="none" normalizeH="0" baseline="0" dirty="0" err="1">
                <a:ln>
                  <a:noFill/>
                </a:ln>
                <a:solidFill>
                  <a:schemeClr val="tx1"/>
                </a:solidFill>
                <a:effectLst/>
                <a:latin typeface="Arial" panose="020B0604020202020204" pitchFamily="34" charset="0"/>
              </a:rPr>
              <a:t>busines</a:t>
            </a: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71787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A94CD-7879-6055-FB54-F70A1A65609D}"/>
              </a:ext>
            </a:extLst>
          </p:cNvPr>
          <p:cNvSpPr>
            <a:spLocks noGrp="1"/>
          </p:cNvSpPr>
          <p:nvPr>
            <p:ph type="title"/>
          </p:nvPr>
        </p:nvSpPr>
        <p:spPr/>
        <p:txBody>
          <a:bodyPr/>
          <a:lstStyle/>
          <a:p>
            <a:pPr algn="ctr"/>
            <a:br>
              <a:rPr lang="en-IN" dirty="0"/>
            </a:br>
            <a:r>
              <a:rPr lang="en-IN" dirty="0"/>
              <a:t>Challenges</a:t>
            </a:r>
          </a:p>
        </p:txBody>
      </p:sp>
      <p:sp>
        <p:nvSpPr>
          <p:cNvPr id="3" name="Content Placeholder 2">
            <a:extLst>
              <a:ext uri="{FF2B5EF4-FFF2-40B4-BE49-F238E27FC236}">
                <a16:creationId xmlns:a16="http://schemas.microsoft.com/office/drawing/2014/main" id="{ADE4D610-E03F-5E21-C010-E02166F1D29C}"/>
              </a:ext>
            </a:extLst>
          </p:cNvPr>
          <p:cNvSpPr>
            <a:spLocks noGrp="1"/>
          </p:cNvSpPr>
          <p:nvPr>
            <p:ph idx="1"/>
          </p:nvPr>
        </p:nvSpPr>
        <p:spPr/>
        <p:txBody>
          <a:bodyPr>
            <a:normAutofit fontScale="85000" lnSpcReduction="20000"/>
          </a:bodyPr>
          <a:lstStyle/>
          <a:p>
            <a:pPr algn="l"/>
            <a:endParaRPr lang="en-IN"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v"/>
            </a:pPr>
            <a:r>
              <a:rPr lang="en-US" sz="2300" b="0" i="0" u="none" strike="noStrike" baseline="0" dirty="0">
                <a:solidFill>
                  <a:srgbClr val="000000"/>
                </a:solidFill>
                <a:latin typeface="Times New Roman" panose="02020603050405020304" pitchFamily="18" charset="0"/>
              </a:rPr>
              <a:t>Despite its strengths, the project faces certain challenges and limitations. Processing large volumes of unstructured data can be computationally intensive, requiring significant resources. Additionally, NLP models, while powerful, are not immune to biases in the training data, which can affect the accuracy of sentiment analysis. </a:t>
            </a:r>
          </a:p>
          <a:p>
            <a:pPr>
              <a:buFont typeface="Wingdings" panose="05000000000000000000" pitchFamily="2" charset="2"/>
              <a:buChar char="v"/>
            </a:pPr>
            <a:endParaRPr lang="en-IN" sz="2300" b="0" i="0" u="none" strike="noStrike" baseline="0" dirty="0">
              <a:solidFill>
                <a:srgbClr val="000000"/>
              </a:solidFill>
              <a:latin typeface="Times New Roman" panose="02020603050405020304" pitchFamily="18" charset="0"/>
            </a:endParaRPr>
          </a:p>
          <a:p>
            <a:pPr>
              <a:buFont typeface="Wingdings" panose="05000000000000000000" pitchFamily="2" charset="2"/>
              <a:buChar char="v"/>
            </a:pPr>
            <a:r>
              <a:rPr lang="en-US" sz="2300" b="0" i="0" u="none" strike="noStrike" baseline="0" dirty="0">
                <a:solidFill>
                  <a:srgbClr val="000000"/>
                </a:solidFill>
                <a:latin typeface="Times New Roman" panose="02020603050405020304" pitchFamily="18" charset="0"/>
              </a:rPr>
              <a:t>Another limitation is the static nature of the analysis, as the project relies on pre-existing datasets. Incorporating real-time data streams could enhance the analysis, enabling dynamic updates and more timely insights. </a:t>
            </a:r>
          </a:p>
          <a:p>
            <a:pPr>
              <a:buFont typeface="Wingdings" panose="05000000000000000000" pitchFamily="2" charset="2"/>
              <a:buChar char="v"/>
            </a:pPr>
            <a:endParaRPr lang="en-IN" sz="2300" b="0" i="0" u="none" strike="noStrike" baseline="0" dirty="0">
              <a:solidFill>
                <a:srgbClr val="000000"/>
              </a:solidFill>
              <a:latin typeface="Times New Roman" panose="02020603050405020304" pitchFamily="18" charset="0"/>
            </a:endParaRPr>
          </a:p>
          <a:p>
            <a:pPr>
              <a:buFont typeface="Wingdings" panose="05000000000000000000" pitchFamily="2" charset="2"/>
              <a:buChar char="v"/>
            </a:pPr>
            <a:r>
              <a:rPr lang="en-US" sz="2300" b="0" i="0" u="none" strike="noStrike" baseline="0" dirty="0">
                <a:solidFill>
                  <a:srgbClr val="000000"/>
                </a:solidFill>
                <a:latin typeface="Times New Roman" panose="02020603050405020304" pitchFamily="18" charset="0"/>
              </a:rPr>
              <a:t>Dependency on API: The function relies on the Amazon API, making it vulnerable to changes in API structure, access restrictions, or downtime. </a:t>
            </a:r>
          </a:p>
          <a:p>
            <a:endParaRPr lang="en-IN" sz="2600" b="0" i="0" u="none" strike="noStrike" baseline="0" dirty="0">
              <a:solidFill>
                <a:srgbClr val="00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3301116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A7D9-EF6C-6479-F1D4-41724E26BA5D}"/>
              </a:ext>
            </a:extLst>
          </p:cNvPr>
          <p:cNvSpPr>
            <a:spLocks noGrp="1"/>
          </p:cNvSpPr>
          <p:nvPr>
            <p:ph type="title"/>
          </p:nvPr>
        </p:nvSpPr>
        <p:spPr/>
        <p:txBody>
          <a:bodyPr/>
          <a:lstStyle/>
          <a:p>
            <a:pPr algn="ctr"/>
            <a:r>
              <a:rPr lang="en-IN" dirty="0"/>
              <a:t>Literature Review</a:t>
            </a:r>
            <a:br>
              <a:rPr lang="en-IN" dirty="0"/>
            </a:br>
            <a:r>
              <a:rPr lang="en-IN" dirty="0"/>
              <a:t> </a:t>
            </a:r>
          </a:p>
        </p:txBody>
      </p:sp>
      <p:pic>
        <p:nvPicPr>
          <p:cNvPr id="5" name="Picture 4">
            <a:extLst>
              <a:ext uri="{FF2B5EF4-FFF2-40B4-BE49-F238E27FC236}">
                <a16:creationId xmlns:a16="http://schemas.microsoft.com/office/drawing/2014/main" id="{7A52571D-337C-02DB-59A4-CC2E6F673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153" y="1252264"/>
            <a:ext cx="8811693" cy="5605736"/>
          </a:xfrm>
          <a:prstGeom prst="rect">
            <a:avLst/>
          </a:prstGeom>
        </p:spPr>
      </p:pic>
    </p:spTree>
    <p:extLst>
      <p:ext uri="{BB962C8B-B14F-4D97-AF65-F5344CB8AC3E}">
        <p14:creationId xmlns:p14="http://schemas.microsoft.com/office/powerpoint/2010/main" val="4034128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F556CF-0FA6-FFAA-92F9-DA932CDF5E3E}"/>
              </a:ext>
            </a:extLst>
          </p:cNvPr>
          <p:cNvPicPr>
            <a:picLocks noChangeAspect="1"/>
          </p:cNvPicPr>
          <p:nvPr/>
        </p:nvPicPr>
        <p:blipFill>
          <a:blip r:embed="rId2"/>
          <a:stretch>
            <a:fillRect/>
          </a:stretch>
        </p:blipFill>
        <p:spPr>
          <a:xfrm>
            <a:off x="828498" y="1406013"/>
            <a:ext cx="9806798" cy="4788310"/>
          </a:xfrm>
          <a:prstGeom prst="rect">
            <a:avLst/>
          </a:prstGeom>
        </p:spPr>
      </p:pic>
    </p:spTree>
    <p:extLst>
      <p:ext uri="{BB962C8B-B14F-4D97-AF65-F5344CB8AC3E}">
        <p14:creationId xmlns:p14="http://schemas.microsoft.com/office/powerpoint/2010/main" val="222207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048B5-30DD-F5BB-D403-F872580B04F2}"/>
              </a:ext>
            </a:extLst>
          </p:cNvPr>
          <p:cNvSpPr>
            <a:spLocks noGrp="1"/>
          </p:cNvSpPr>
          <p:nvPr>
            <p:ph type="title"/>
          </p:nvPr>
        </p:nvSpPr>
        <p:spPr>
          <a:xfrm>
            <a:off x="677334" y="110359"/>
            <a:ext cx="8596668" cy="706279"/>
          </a:xfrm>
        </p:spPr>
        <p:txBody>
          <a:bodyPr/>
          <a:lstStyle/>
          <a:p>
            <a:r>
              <a:rPr lang="en-US" dirty="0"/>
              <a:t>Information Fetching:-</a:t>
            </a:r>
            <a:endParaRPr lang="en-IN" dirty="0"/>
          </a:p>
        </p:txBody>
      </p:sp>
      <p:sp>
        <p:nvSpPr>
          <p:cNvPr id="3" name="Content Placeholder 2">
            <a:extLst>
              <a:ext uri="{FF2B5EF4-FFF2-40B4-BE49-F238E27FC236}">
                <a16:creationId xmlns:a16="http://schemas.microsoft.com/office/drawing/2014/main" id="{08AD9D36-8601-C081-C690-3E3DB1148E6D}"/>
              </a:ext>
            </a:extLst>
          </p:cNvPr>
          <p:cNvSpPr>
            <a:spLocks noGrp="1"/>
          </p:cNvSpPr>
          <p:nvPr>
            <p:ph idx="1"/>
          </p:nvPr>
        </p:nvSpPr>
        <p:spPr>
          <a:xfrm>
            <a:off x="441435" y="816638"/>
            <a:ext cx="9317420" cy="5773348"/>
          </a:xfrm>
        </p:spPr>
        <p:txBody>
          <a:bodyPr/>
          <a:lstStyle/>
          <a:p>
            <a:r>
              <a:rPr lang="en-US" dirty="0"/>
              <a:t>The information about Amazon product is fetched using its ASIN(</a:t>
            </a:r>
            <a:r>
              <a:rPr lang="en-IN" b="0" i="0" dirty="0">
                <a:solidFill>
                  <a:schemeClr val="tx1">
                    <a:lumMod val="95000"/>
                    <a:lumOff val="5000"/>
                  </a:schemeClr>
                </a:solidFill>
                <a:effectLst/>
                <a:latin typeface="Google Sans"/>
              </a:rPr>
              <a:t>Amazon Standard Identification Number) and users rapid API key.</a:t>
            </a:r>
            <a:br>
              <a:rPr lang="en-IN" b="0" i="0" dirty="0">
                <a:solidFill>
                  <a:schemeClr val="tx1">
                    <a:lumMod val="95000"/>
                    <a:lumOff val="5000"/>
                  </a:schemeClr>
                </a:solidFill>
                <a:effectLst/>
                <a:latin typeface="Google Sans"/>
              </a:rPr>
            </a:br>
            <a:endParaRPr lang="en-IN" b="0" i="0" dirty="0">
              <a:solidFill>
                <a:schemeClr val="tx1">
                  <a:lumMod val="95000"/>
                  <a:lumOff val="5000"/>
                </a:schemeClr>
              </a:solidFill>
              <a:effectLst/>
              <a:latin typeface="Google Sans"/>
            </a:endParaRPr>
          </a:p>
          <a:p>
            <a:pPr marL="0" indent="0">
              <a:buNone/>
            </a:pPr>
            <a:endParaRPr lang="en-IN" dirty="0">
              <a:solidFill>
                <a:schemeClr val="tx1">
                  <a:lumMod val="95000"/>
                  <a:lumOff val="5000"/>
                </a:schemeClr>
              </a:solidFill>
            </a:endParaRPr>
          </a:p>
        </p:txBody>
      </p:sp>
      <p:pic>
        <p:nvPicPr>
          <p:cNvPr id="7" name="Picture 6">
            <a:extLst>
              <a:ext uri="{FF2B5EF4-FFF2-40B4-BE49-F238E27FC236}">
                <a16:creationId xmlns:a16="http://schemas.microsoft.com/office/drawing/2014/main" id="{139C9189-3D8C-D45B-E5AD-10243B5247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435" y="3140787"/>
            <a:ext cx="3458500" cy="3606854"/>
          </a:xfrm>
          <a:prstGeom prst="rect">
            <a:avLst/>
          </a:prstGeom>
        </p:spPr>
      </p:pic>
      <p:pic>
        <p:nvPicPr>
          <p:cNvPr id="5" name="Picture 4">
            <a:extLst>
              <a:ext uri="{FF2B5EF4-FFF2-40B4-BE49-F238E27FC236}">
                <a16:creationId xmlns:a16="http://schemas.microsoft.com/office/drawing/2014/main" id="{563948C1-BC50-1C8C-6F12-B778115FDC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528374"/>
            <a:ext cx="11568113" cy="1553647"/>
          </a:xfrm>
          <a:prstGeom prst="rect">
            <a:avLst/>
          </a:prstGeom>
        </p:spPr>
      </p:pic>
      <p:sp>
        <p:nvSpPr>
          <p:cNvPr id="8" name="Rectangle: Rounded Corners 7">
            <a:extLst>
              <a:ext uri="{FF2B5EF4-FFF2-40B4-BE49-F238E27FC236}">
                <a16:creationId xmlns:a16="http://schemas.microsoft.com/office/drawing/2014/main" id="{3A8977D2-1EBC-38E6-7059-6740DF830B7B}"/>
              </a:ext>
            </a:extLst>
          </p:cNvPr>
          <p:cNvSpPr/>
          <p:nvPr/>
        </p:nvSpPr>
        <p:spPr>
          <a:xfrm>
            <a:off x="4225158" y="4950372"/>
            <a:ext cx="2396359" cy="12305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Latest 10 Customer Review</a:t>
            </a:r>
            <a:endParaRPr lang="en-IN" dirty="0">
              <a:solidFill>
                <a:schemeClr val="tx1">
                  <a:lumMod val="95000"/>
                  <a:lumOff val="5000"/>
                </a:schemeClr>
              </a:solidFill>
            </a:endParaRPr>
          </a:p>
        </p:txBody>
      </p:sp>
      <p:sp>
        <p:nvSpPr>
          <p:cNvPr id="9" name="Rectangle: Rounded Corners 8">
            <a:extLst>
              <a:ext uri="{FF2B5EF4-FFF2-40B4-BE49-F238E27FC236}">
                <a16:creationId xmlns:a16="http://schemas.microsoft.com/office/drawing/2014/main" id="{FEFE2C3B-FDB7-0E93-5B52-D476C6A1B69C}"/>
              </a:ext>
            </a:extLst>
          </p:cNvPr>
          <p:cNvSpPr/>
          <p:nvPr/>
        </p:nvSpPr>
        <p:spPr>
          <a:xfrm>
            <a:off x="5864772" y="3140787"/>
            <a:ext cx="2695904" cy="92847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Product description</a:t>
            </a:r>
            <a:endParaRPr lang="en-IN" dirty="0">
              <a:solidFill>
                <a:schemeClr val="tx1">
                  <a:lumMod val="95000"/>
                  <a:lumOff val="5000"/>
                </a:schemeClr>
              </a:solidFill>
            </a:endParaRPr>
          </a:p>
        </p:txBody>
      </p:sp>
    </p:spTree>
    <p:extLst>
      <p:ext uri="{BB962C8B-B14F-4D97-AF65-F5344CB8AC3E}">
        <p14:creationId xmlns:p14="http://schemas.microsoft.com/office/powerpoint/2010/main" val="7465916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339</TotalTime>
  <Words>1194</Words>
  <Application>Microsoft Office PowerPoint</Application>
  <PresentationFormat>Widescreen</PresentationFormat>
  <Paragraphs>85</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Unicode MS</vt:lpstr>
      <vt:lpstr>Calibri</vt:lpstr>
      <vt:lpstr>Google Sans</vt:lpstr>
      <vt:lpstr>Times New Roman</vt:lpstr>
      <vt:lpstr>Trebuchet MS</vt:lpstr>
      <vt:lpstr>Wingdings</vt:lpstr>
      <vt:lpstr>Wingdings 3</vt:lpstr>
      <vt:lpstr>Facet</vt:lpstr>
      <vt:lpstr>Enhancing Customer Experience: A Comprehensive Framework for Contextual Product Question Answering   by  Ujjwal (BT22CSD031)  Abhiudai Shahi (BT22CSD040)  Nayan Mandal (BT22CSD035)   Under the Supervision of  Ms. Madhuri Dubey</vt:lpstr>
      <vt:lpstr> Objectives</vt:lpstr>
      <vt:lpstr>Background </vt:lpstr>
      <vt:lpstr>Features </vt:lpstr>
      <vt:lpstr>PowerPoint Presentation</vt:lpstr>
      <vt:lpstr> Challenges</vt:lpstr>
      <vt:lpstr>Literature Review  </vt:lpstr>
      <vt:lpstr>PowerPoint Presentation</vt:lpstr>
      <vt:lpstr>Information Fetching:-</vt:lpstr>
      <vt:lpstr>Data/Product information Preprocessing</vt:lpstr>
      <vt:lpstr>Methodology:-</vt:lpstr>
      <vt:lpstr>Model Architecture </vt:lpstr>
      <vt:lpstr>Results:-</vt:lpstr>
      <vt:lpstr>PowerPoint Presentation</vt:lpstr>
      <vt:lpstr>CONFIDENCE SCORE OF USER REVIEW (Red bar depicts negative sentiment  &amp; Green bar depicts positive user sentiment)</vt:lpstr>
      <vt:lpstr>Percentage of Users giving 1*… 5 *</vt:lpstr>
      <vt:lpstr>Combined model has better similarity score than bert and flan models</vt:lpstr>
      <vt:lpstr>Final Website</vt:lpstr>
      <vt:lpstr>Previous questions are being stored</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Abhiudai Shahi</dc:creator>
  <cp:lastModifiedBy>Abhiudai Shahi</cp:lastModifiedBy>
  <cp:revision>3</cp:revision>
  <dcterms:created xsi:type="dcterms:W3CDTF">2024-12-05T12:52:03Z</dcterms:created>
  <dcterms:modified xsi:type="dcterms:W3CDTF">2024-12-05T19:37:13Z</dcterms:modified>
</cp:coreProperties>
</file>