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2"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08B6F-5E73-66C4-203E-B56D7870A1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73D54C1-F9E5-8DE7-090E-A6A9A64823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0969CF-C1A9-3C88-9D74-D13105B96DB6}"/>
              </a:ext>
            </a:extLst>
          </p:cNvPr>
          <p:cNvSpPr>
            <a:spLocks noGrp="1"/>
          </p:cNvSpPr>
          <p:nvPr>
            <p:ph type="dt" sz="half" idx="10"/>
          </p:nvPr>
        </p:nvSpPr>
        <p:spPr/>
        <p:txBody>
          <a:bodyPr/>
          <a:lstStyle/>
          <a:p>
            <a:fld id="{456110A3-3223-45C9-80D1-5958685AEEEB}" type="datetimeFigureOut">
              <a:rPr lang="en-IN" smtClean="0"/>
              <a:t>10-03-2025</a:t>
            </a:fld>
            <a:endParaRPr lang="en-IN"/>
          </a:p>
        </p:txBody>
      </p:sp>
      <p:sp>
        <p:nvSpPr>
          <p:cNvPr id="5" name="Footer Placeholder 4">
            <a:extLst>
              <a:ext uri="{FF2B5EF4-FFF2-40B4-BE49-F238E27FC236}">
                <a16:creationId xmlns:a16="http://schemas.microsoft.com/office/drawing/2014/main" id="{5229A779-6C0D-8292-4837-107C31DFF3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CC19F1-5B33-4831-965D-45DD7331263A}"/>
              </a:ext>
            </a:extLst>
          </p:cNvPr>
          <p:cNvSpPr>
            <a:spLocks noGrp="1"/>
          </p:cNvSpPr>
          <p:nvPr>
            <p:ph type="sldNum" sz="quarter" idx="12"/>
          </p:nvPr>
        </p:nvSpPr>
        <p:spPr/>
        <p:txBody>
          <a:bodyPr/>
          <a:lstStyle/>
          <a:p>
            <a:fld id="{EF2C1DAE-5C3E-4EC5-ABE4-988EC99201A0}" type="slidenum">
              <a:rPr lang="en-IN" smtClean="0"/>
              <a:t>‹#›</a:t>
            </a:fld>
            <a:endParaRPr lang="en-IN"/>
          </a:p>
        </p:txBody>
      </p:sp>
    </p:spTree>
    <p:extLst>
      <p:ext uri="{BB962C8B-B14F-4D97-AF65-F5344CB8AC3E}">
        <p14:creationId xmlns:p14="http://schemas.microsoft.com/office/powerpoint/2010/main" val="492575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54F76-3AE0-15F3-8367-E404CE2A18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40F97A-D5BA-23B2-20FF-C83CD7ED11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3E0A07-B506-E558-EE1C-A209B9B4F78E}"/>
              </a:ext>
            </a:extLst>
          </p:cNvPr>
          <p:cNvSpPr>
            <a:spLocks noGrp="1"/>
          </p:cNvSpPr>
          <p:nvPr>
            <p:ph type="dt" sz="half" idx="10"/>
          </p:nvPr>
        </p:nvSpPr>
        <p:spPr/>
        <p:txBody>
          <a:bodyPr/>
          <a:lstStyle/>
          <a:p>
            <a:fld id="{456110A3-3223-45C9-80D1-5958685AEEEB}" type="datetimeFigureOut">
              <a:rPr lang="en-IN" smtClean="0"/>
              <a:t>10-03-2025</a:t>
            </a:fld>
            <a:endParaRPr lang="en-IN"/>
          </a:p>
        </p:txBody>
      </p:sp>
      <p:sp>
        <p:nvSpPr>
          <p:cNvPr id="5" name="Footer Placeholder 4">
            <a:extLst>
              <a:ext uri="{FF2B5EF4-FFF2-40B4-BE49-F238E27FC236}">
                <a16:creationId xmlns:a16="http://schemas.microsoft.com/office/drawing/2014/main" id="{AFBB2BFE-5ECD-0454-0B35-0A3B90A237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5030EE-6565-7FA0-02DA-C21235AF4545}"/>
              </a:ext>
            </a:extLst>
          </p:cNvPr>
          <p:cNvSpPr>
            <a:spLocks noGrp="1"/>
          </p:cNvSpPr>
          <p:nvPr>
            <p:ph type="sldNum" sz="quarter" idx="12"/>
          </p:nvPr>
        </p:nvSpPr>
        <p:spPr/>
        <p:txBody>
          <a:bodyPr/>
          <a:lstStyle/>
          <a:p>
            <a:fld id="{EF2C1DAE-5C3E-4EC5-ABE4-988EC99201A0}" type="slidenum">
              <a:rPr lang="en-IN" smtClean="0"/>
              <a:t>‹#›</a:t>
            </a:fld>
            <a:endParaRPr lang="en-IN"/>
          </a:p>
        </p:txBody>
      </p:sp>
    </p:spTree>
    <p:extLst>
      <p:ext uri="{BB962C8B-B14F-4D97-AF65-F5344CB8AC3E}">
        <p14:creationId xmlns:p14="http://schemas.microsoft.com/office/powerpoint/2010/main" val="371247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F2D499-AB65-85F8-F938-1C2B4A403E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0F4704-019B-E176-4ABB-CD0F90710D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EEAC00-5FCE-4445-335D-6C34ACA7A61E}"/>
              </a:ext>
            </a:extLst>
          </p:cNvPr>
          <p:cNvSpPr>
            <a:spLocks noGrp="1"/>
          </p:cNvSpPr>
          <p:nvPr>
            <p:ph type="dt" sz="half" idx="10"/>
          </p:nvPr>
        </p:nvSpPr>
        <p:spPr/>
        <p:txBody>
          <a:bodyPr/>
          <a:lstStyle/>
          <a:p>
            <a:fld id="{456110A3-3223-45C9-80D1-5958685AEEEB}" type="datetimeFigureOut">
              <a:rPr lang="en-IN" smtClean="0"/>
              <a:t>10-03-2025</a:t>
            </a:fld>
            <a:endParaRPr lang="en-IN"/>
          </a:p>
        </p:txBody>
      </p:sp>
      <p:sp>
        <p:nvSpPr>
          <p:cNvPr id="5" name="Footer Placeholder 4">
            <a:extLst>
              <a:ext uri="{FF2B5EF4-FFF2-40B4-BE49-F238E27FC236}">
                <a16:creationId xmlns:a16="http://schemas.microsoft.com/office/drawing/2014/main" id="{F3B68F5B-7491-0BAA-0600-AA78EC34DC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90156B-C66B-31DC-4C53-FD394C451249}"/>
              </a:ext>
            </a:extLst>
          </p:cNvPr>
          <p:cNvSpPr>
            <a:spLocks noGrp="1"/>
          </p:cNvSpPr>
          <p:nvPr>
            <p:ph type="sldNum" sz="quarter" idx="12"/>
          </p:nvPr>
        </p:nvSpPr>
        <p:spPr/>
        <p:txBody>
          <a:bodyPr/>
          <a:lstStyle/>
          <a:p>
            <a:fld id="{EF2C1DAE-5C3E-4EC5-ABE4-988EC99201A0}" type="slidenum">
              <a:rPr lang="en-IN" smtClean="0"/>
              <a:t>‹#›</a:t>
            </a:fld>
            <a:endParaRPr lang="en-IN"/>
          </a:p>
        </p:txBody>
      </p:sp>
    </p:spTree>
    <p:extLst>
      <p:ext uri="{BB962C8B-B14F-4D97-AF65-F5344CB8AC3E}">
        <p14:creationId xmlns:p14="http://schemas.microsoft.com/office/powerpoint/2010/main" val="522017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760D3-0E6C-6AEF-AB21-51F6A63EB3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D378F8-1DDD-820A-62CA-DF1A08F471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75C4EF-86B5-8386-BF9D-F84B1A8DD3F2}"/>
              </a:ext>
            </a:extLst>
          </p:cNvPr>
          <p:cNvSpPr>
            <a:spLocks noGrp="1"/>
          </p:cNvSpPr>
          <p:nvPr>
            <p:ph type="dt" sz="half" idx="10"/>
          </p:nvPr>
        </p:nvSpPr>
        <p:spPr/>
        <p:txBody>
          <a:bodyPr/>
          <a:lstStyle/>
          <a:p>
            <a:fld id="{456110A3-3223-45C9-80D1-5958685AEEEB}" type="datetimeFigureOut">
              <a:rPr lang="en-IN" smtClean="0"/>
              <a:t>10-03-2025</a:t>
            </a:fld>
            <a:endParaRPr lang="en-IN"/>
          </a:p>
        </p:txBody>
      </p:sp>
      <p:sp>
        <p:nvSpPr>
          <p:cNvPr id="5" name="Footer Placeholder 4">
            <a:extLst>
              <a:ext uri="{FF2B5EF4-FFF2-40B4-BE49-F238E27FC236}">
                <a16:creationId xmlns:a16="http://schemas.microsoft.com/office/drawing/2014/main" id="{7A91C164-515A-C180-7A41-8892DC37ED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28AB6C-627F-944E-7047-FF02DBF34E9E}"/>
              </a:ext>
            </a:extLst>
          </p:cNvPr>
          <p:cNvSpPr>
            <a:spLocks noGrp="1"/>
          </p:cNvSpPr>
          <p:nvPr>
            <p:ph type="sldNum" sz="quarter" idx="12"/>
          </p:nvPr>
        </p:nvSpPr>
        <p:spPr/>
        <p:txBody>
          <a:bodyPr/>
          <a:lstStyle/>
          <a:p>
            <a:fld id="{EF2C1DAE-5C3E-4EC5-ABE4-988EC99201A0}" type="slidenum">
              <a:rPr lang="en-IN" smtClean="0"/>
              <a:t>‹#›</a:t>
            </a:fld>
            <a:endParaRPr lang="en-IN"/>
          </a:p>
        </p:txBody>
      </p:sp>
    </p:spTree>
    <p:extLst>
      <p:ext uri="{BB962C8B-B14F-4D97-AF65-F5344CB8AC3E}">
        <p14:creationId xmlns:p14="http://schemas.microsoft.com/office/powerpoint/2010/main" val="1969787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93F7C-7F16-86B3-5F48-E8A6DD7F91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69A34D-5AC0-F0A8-A7F7-73FD1103DA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D5CD16-D328-0D4C-E481-F9CE7047F93D}"/>
              </a:ext>
            </a:extLst>
          </p:cNvPr>
          <p:cNvSpPr>
            <a:spLocks noGrp="1"/>
          </p:cNvSpPr>
          <p:nvPr>
            <p:ph type="dt" sz="half" idx="10"/>
          </p:nvPr>
        </p:nvSpPr>
        <p:spPr/>
        <p:txBody>
          <a:bodyPr/>
          <a:lstStyle/>
          <a:p>
            <a:fld id="{456110A3-3223-45C9-80D1-5958685AEEEB}" type="datetimeFigureOut">
              <a:rPr lang="en-IN" smtClean="0"/>
              <a:t>10-03-2025</a:t>
            </a:fld>
            <a:endParaRPr lang="en-IN"/>
          </a:p>
        </p:txBody>
      </p:sp>
      <p:sp>
        <p:nvSpPr>
          <p:cNvPr id="5" name="Footer Placeholder 4">
            <a:extLst>
              <a:ext uri="{FF2B5EF4-FFF2-40B4-BE49-F238E27FC236}">
                <a16:creationId xmlns:a16="http://schemas.microsoft.com/office/drawing/2014/main" id="{CB2E357B-0391-A22C-65CC-B324172A49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111862-3C17-0BBB-99C1-19DCC7E1CF51}"/>
              </a:ext>
            </a:extLst>
          </p:cNvPr>
          <p:cNvSpPr>
            <a:spLocks noGrp="1"/>
          </p:cNvSpPr>
          <p:nvPr>
            <p:ph type="sldNum" sz="quarter" idx="12"/>
          </p:nvPr>
        </p:nvSpPr>
        <p:spPr/>
        <p:txBody>
          <a:bodyPr/>
          <a:lstStyle/>
          <a:p>
            <a:fld id="{EF2C1DAE-5C3E-4EC5-ABE4-988EC99201A0}" type="slidenum">
              <a:rPr lang="en-IN" smtClean="0"/>
              <a:t>‹#›</a:t>
            </a:fld>
            <a:endParaRPr lang="en-IN"/>
          </a:p>
        </p:txBody>
      </p:sp>
    </p:spTree>
    <p:extLst>
      <p:ext uri="{BB962C8B-B14F-4D97-AF65-F5344CB8AC3E}">
        <p14:creationId xmlns:p14="http://schemas.microsoft.com/office/powerpoint/2010/main" val="3394540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5E2A-FA19-CBEC-F44B-D39381EE23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004452-4330-4FC1-720B-435B0C0488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CCEB249-D259-0391-E625-07D2B8E9DD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221D45-DD46-CF8E-D80E-D4CD8446C10A}"/>
              </a:ext>
            </a:extLst>
          </p:cNvPr>
          <p:cNvSpPr>
            <a:spLocks noGrp="1"/>
          </p:cNvSpPr>
          <p:nvPr>
            <p:ph type="dt" sz="half" idx="10"/>
          </p:nvPr>
        </p:nvSpPr>
        <p:spPr/>
        <p:txBody>
          <a:bodyPr/>
          <a:lstStyle/>
          <a:p>
            <a:fld id="{456110A3-3223-45C9-80D1-5958685AEEEB}" type="datetimeFigureOut">
              <a:rPr lang="en-IN" smtClean="0"/>
              <a:t>10-03-2025</a:t>
            </a:fld>
            <a:endParaRPr lang="en-IN"/>
          </a:p>
        </p:txBody>
      </p:sp>
      <p:sp>
        <p:nvSpPr>
          <p:cNvPr id="6" name="Footer Placeholder 5">
            <a:extLst>
              <a:ext uri="{FF2B5EF4-FFF2-40B4-BE49-F238E27FC236}">
                <a16:creationId xmlns:a16="http://schemas.microsoft.com/office/drawing/2014/main" id="{04AE4A6C-69CB-90F7-83AB-E1B072BF58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B411F6-E9B4-63DD-610D-D19441D5B9DA}"/>
              </a:ext>
            </a:extLst>
          </p:cNvPr>
          <p:cNvSpPr>
            <a:spLocks noGrp="1"/>
          </p:cNvSpPr>
          <p:nvPr>
            <p:ph type="sldNum" sz="quarter" idx="12"/>
          </p:nvPr>
        </p:nvSpPr>
        <p:spPr/>
        <p:txBody>
          <a:bodyPr/>
          <a:lstStyle/>
          <a:p>
            <a:fld id="{EF2C1DAE-5C3E-4EC5-ABE4-988EC99201A0}" type="slidenum">
              <a:rPr lang="en-IN" smtClean="0"/>
              <a:t>‹#›</a:t>
            </a:fld>
            <a:endParaRPr lang="en-IN"/>
          </a:p>
        </p:txBody>
      </p:sp>
    </p:spTree>
    <p:extLst>
      <p:ext uri="{BB962C8B-B14F-4D97-AF65-F5344CB8AC3E}">
        <p14:creationId xmlns:p14="http://schemas.microsoft.com/office/powerpoint/2010/main" val="4102171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27084-AFE7-DD2D-BA78-1E4D2D9DC0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3FF5EC-A50E-DAC0-6461-12925B8038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0B0434-1D82-DFD8-DCD6-8B1B1405BE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7688DF-A4B1-563B-15DB-D68FC36B86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127A70-2BF2-226F-56F2-C69684E3A3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7F2FAA-7A98-6892-B93B-E9887DFA2C6E}"/>
              </a:ext>
            </a:extLst>
          </p:cNvPr>
          <p:cNvSpPr>
            <a:spLocks noGrp="1"/>
          </p:cNvSpPr>
          <p:nvPr>
            <p:ph type="dt" sz="half" idx="10"/>
          </p:nvPr>
        </p:nvSpPr>
        <p:spPr/>
        <p:txBody>
          <a:bodyPr/>
          <a:lstStyle/>
          <a:p>
            <a:fld id="{456110A3-3223-45C9-80D1-5958685AEEEB}" type="datetimeFigureOut">
              <a:rPr lang="en-IN" smtClean="0"/>
              <a:t>10-03-2025</a:t>
            </a:fld>
            <a:endParaRPr lang="en-IN"/>
          </a:p>
        </p:txBody>
      </p:sp>
      <p:sp>
        <p:nvSpPr>
          <p:cNvPr id="8" name="Footer Placeholder 7">
            <a:extLst>
              <a:ext uri="{FF2B5EF4-FFF2-40B4-BE49-F238E27FC236}">
                <a16:creationId xmlns:a16="http://schemas.microsoft.com/office/drawing/2014/main" id="{F7F4EE03-E2E8-3DF5-110C-6ED1C6367E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8394815-BEE6-9D8F-65ED-BA406759CF84}"/>
              </a:ext>
            </a:extLst>
          </p:cNvPr>
          <p:cNvSpPr>
            <a:spLocks noGrp="1"/>
          </p:cNvSpPr>
          <p:nvPr>
            <p:ph type="sldNum" sz="quarter" idx="12"/>
          </p:nvPr>
        </p:nvSpPr>
        <p:spPr/>
        <p:txBody>
          <a:bodyPr/>
          <a:lstStyle/>
          <a:p>
            <a:fld id="{EF2C1DAE-5C3E-4EC5-ABE4-988EC99201A0}" type="slidenum">
              <a:rPr lang="en-IN" smtClean="0"/>
              <a:t>‹#›</a:t>
            </a:fld>
            <a:endParaRPr lang="en-IN"/>
          </a:p>
        </p:txBody>
      </p:sp>
    </p:spTree>
    <p:extLst>
      <p:ext uri="{BB962C8B-B14F-4D97-AF65-F5344CB8AC3E}">
        <p14:creationId xmlns:p14="http://schemas.microsoft.com/office/powerpoint/2010/main" val="1464302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23C73-2AE2-6408-5EAB-9FC5071152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E13875-2929-2C99-7594-72B6633120E2}"/>
              </a:ext>
            </a:extLst>
          </p:cNvPr>
          <p:cNvSpPr>
            <a:spLocks noGrp="1"/>
          </p:cNvSpPr>
          <p:nvPr>
            <p:ph type="dt" sz="half" idx="10"/>
          </p:nvPr>
        </p:nvSpPr>
        <p:spPr/>
        <p:txBody>
          <a:bodyPr/>
          <a:lstStyle/>
          <a:p>
            <a:fld id="{456110A3-3223-45C9-80D1-5958685AEEEB}" type="datetimeFigureOut">
              <a:rPr lang="en-IN" smtClean="0"/>
              <a:t>10-03-2025</a:t>
            </a:fld>
            <a:endParaRPr lang="en-IN"/>
          </a:p>
        </p:txBody>
      </p:sp>
      <p:sp>
        <p:nvSpPr>
          <p:cNvPr id="4" name="Footer Placeholder 3">
            <a:extLst>
              <a:ext uri="{FF2B5EF4-FFF2-40B4-BE49-F238E27FC236}">
                <a16:creationId xmlns:a16="http://schemas.microsoft.com/office/drawing/2014/main" id="{3830D9FB-5D26-FF45-A363-2E98D5AC42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F5ED1E-E4F7-8894-6D2A-9D3816C9F1C3}"/>
              </a:ext>
            </a:extLst>
          </p:cNvPr>
          <p:cNvSpPr>
            <a:spLocks noGrp="1"/>
          </p:cNvSpPr>
          <p:nvPr>
            <p:ph type="sldNum" sz="quarter" idx="12"/>
          </p:nvPr>
        </p:nvSpPr>
        <p:spPr/>
        <p:txBody>
          <a:bodyPr/>
          <a:lstStyle/>
          <a:p>
            <a:fld id="{EF2C1DAE-5C3E-4EC5-ABE4-988EC99201A0}" type="slidenum">
              <a:rPr lang="en-IN" smtClean="0"/>
              <a:t>‹#›</a:t>
            </a:fld>
            <a:endParaRPr lang="en-IN"/>
          </a:p>
        </p:txBody>
      </p:sp>
    </p:spTree>
    <p:extLst>
      <p:ext uri="{BB962C8B-B14F-4D97-AF65-F5344CB8AC3E}">
        <p14:creationId xmlns:p14="http://schemas.microsoft.com/office/powerpoint/2010/main" val="3586261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365522-F9AF-EE4E-CE7E-F51055128498}"/>
              </a:ext>
            </a:extLst>
          </p:cNvPr>
          <p:cNvSpPr>
            <a:spLocks noGrp="1"/>
          </p:cNvSpPr>
          <p:nvPr>
            <p:ph type="dt" sz="half" idx="10"/>
          </p:nvPr>
        </p:nvSpPr>
        <p:spPr/>
        <p:txBody>
          <a:bodyPr/>
          <a:lstStyle/>
          <a:p>
            <a:fld id="{456110A3-3223-45C9-80D1-5958685AEEEB}" type="datetimeFigureOut">
              <a:rPr lang="en-IN" smtClean="0"/>
              <a:t>10-03-2025</a:t>
            </a:fld>
            <a:endParaRPr lang="en-IN"/>
          </a:p>
        </p:txBody>
      </p:sp>
      <p:sp>
        <p:nvSpPr>
          <p:cNvPr id="3" name="Footer Placeholder 2">
            <a:extLst>
              <a:ext uri="{FF2B5EF4-FFF2-40B4-BE49-F238E27FC236}">
                <a16:creationId xmlns:a16="http://schemas.microsoft.com/office/drawing/2014/main" id="{4FCC2546-02AE-9EE2-902D-2696C0E92E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56E6B7B-9615-C1FF-FC09-8FF8DBF04AF1}"/>
              </a:ext>
            </a:extLst>
          </p:cNvPr>
          <p:cNvSpPr>
            <a:spLocks noGrp="1"/>
          </p:cNvSpPr>
          <p:nvPr>
            <p:ph type="sldNum" sz="quarter" idx="12"/>
          </p:nvPr>
        </p:nvSpPr>
        <p:spPr/>
        <p:txBody>
          <a:bodyPr/>
          <a:lstStyle/>
          <a:p>
            <a:fld id="{EF2C1DAE-5C3E-4EC5-ABE4-988EC99201A0}" type="slidenum">
              <a:rPr lang="en-IN" smtClean="0"/>
              <a:t>‹#›</a:t>
            </a:fld>
            <a:endParaRPr lang="en-IN"/>
          </a:p>
        </p:txBody>
      </p:sp>
    </p:spTree>
    <p:extLst>
      <p:ext uri="{BB962C8B-B14F-4D97-AF65-F5344CB8AC3E}">
        <p14:creationId xmlns:p14="http://schemas.microsoft.com/office/powerpoint/2010/main" val="2143226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78507-E62E-A36B-AAB8-F02695B21C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E10E68-AD8E-1A08-3791-54A98FA409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929A60-C3C5-8942-5315-84D07C8AC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E33E89-15BD-1BBA-CFDB-FBEC77EA4A73}"/>
              </a:ext>
            </a:extLst>
          </p:cNvPr>
          <p:cNvSpPr>
            <a:spLocks noGrp="1"/>
          </p:cNvSpPr>
          <p:nvPr>
            <p:ph type="dt" sz="half" idx="10"/>
          </p:nvPr>
        </p:nvSpPr>
        <p:spPr/>
        <p:txBody>
          <a:bodyPr/>
          <a:lstStyle/>
          <a:p>
            <a:fld id="{456110A3-3223-45C9-80D1-5958685AEEEB}" type="datetimeFigureOut">
              <a:rPr lang="en-IN" smtClean="0"/>
              <a:t>10-03-2025</a:t>
            </a:fld>
            <a:endParaRPr lang="en-IN"/>
          </a:p>
        </p:txBody>
      </p:sp>
      <p:sp>
        <p:nvSpPr>
          <p:cNvPr id="6" name="Footer Placeholder 5">
            <a:extLst>
              <a:ext uri="{FF2B5EF4-FFF2-40B4-BE49-F238E27FC236}">
                <a16:creationId xmlns:a16="http://schemas.microsoft.com/office/drawing/2014/main" id="{6AAD17AD-A4FA-CF47-9319-3853E1CB7D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7C8FC2-F7D7-E140-171E-2DEDC26DFFC6}"/>
              </a:ext>
            </a:extLst>
          </p:cNvPr>
          <p:cNvSpPr>
            <a:spLocks noGrp="1"/>
          </p:cNvSpPr>
          <p:nvPr>
            <p:ph type="sldNum" sz="quarter" idx="12"/>
          </p:nvPr>
        </p:nvSpPr>
        <p:spPr/>
        <p:txBody>
          <a:bodyPr/>
          <a:lstStyle/>
          <a:p>
            <a:fld id="{EF2C1DAE-5C3E-4EC5-ABE4-988EC99201A0}" type="slidenum">
              <a:rPr lang="en-IN" smtClean="0"/>
              <a:t>‹#›</a:t>
            </a:fld>
            <a:endParaRPr lang="en-IN"/>
          </a:p>
        </p:txBody>
      </p:sp>
    </p:spTree>
    <p:extLst>
      <p:ext uri="{BB962C8B-B14F-4D97-AF65-F5344CB8AC3E}">
        <p14:creationId xmlns:p14="http://schemas.microsoft.com/office/powerpoint/2010/main" val="1075721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A581E-4907-9849-551F-DF4E61748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40A92A-F8E2-D42D-F8BC-0A3FE6E8E5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D6ADE6-6486-85BA-3F7A-9310CB08A5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607F5E-3CCB-6AF1-C399-D5F9CB355243}"/>
              </a:ext>
            </a:extLst>
          </p:cNvPr>
          <p:cNvSpPr>
            <a:spLocks noGrp="1"/>
          </p:cNvSpPr>
          <p:nvPr>
            <p:ph type="dt" sz="half" idx="10"/>
          </p:nvPr>
        </p:nvSpPr>
        <p:spPr/>
        <p:txBody>
          <a:bodyPr/>
          <a:lstStyle/>
          <a:p>
            <a:fld id="{456110A3-3223-45C9-80D1-5958685AEEEB}" type="datetimeFigureOut">
              <a:rPr lang="en-IN" smtClean="0"/>
              <a:t>10-03-2025</a:t>
            </a:fld>
            <a:endParaRPr lang="en-IN"/>
          </a:p>
        </p:txBody>
      </p:sp>
      <p:sp>
        <p:nvSpPr>
          <p:cNvPr id="6" name="Footer Placeholder 5">
            <a:extLst>
              <a:ext uri="{FF2B5EF4-FFF2-40B4-BE49-F238E27FC236}">
                <a16:creationId xmlns:a16="http://schemas.microsoft.com/office/drawing/2014/main" id="{BFDFA731-4079-0C01-A4CB-BA0D451AAB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44D812-B321-FE55-3D83-B2756AA06D68}"/>
              </a:ext>
            </a:extLst>
          </p:cNvPr>
          <p:cNvSpPr>
            <a:spLocks noGrp="1"/>
          </p:cNvSpPr>
          <p:nvPr>
            <p:ph type="sldNum" sz="quarter" idx="12"/>
          </p:nvPr>
        </p:nvSpPr>
        <p:spPr/>
        <p:txBody>
          <a:bodyPr/>
          <a:lstStyle/>
          <a:p>
            <a:fld id="{EF2C1DAE-5C3E-4EC5-ABE4-988EC99201A0}" type="slidenum">
              <a:rPr lang="en-IN" smtClean="0"/>
              <a:t>‹#›</a:t>
            </a:fld>
            <a:endParaRPr lang="en-IN"/>
          </a:p>
        </p:txBody>
      </p:sp>
    </p:spTree>
    <p:extLst>
      <p:ext uri="{BB962C8B-B14F-4D97-AF65-F5344CB8AC3E}">
        <p14:creationId xmlns:p14="http://schemas.microsoft.com/office/powerpoint/2010/main" val="443011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496280-D160-7B8A-9021-12FD453651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4F574F-7491-1621-13DA-323EFD6B8B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69B2EA-C437-84F8-774B-61FB58A524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6110A3-3223-45C9-80D1-5958685AEEEB}" type="datetimeFigureOut">
              <a:rPr lang="en-IN" smtClean="0"/>
              <a:t>10-03-2025</a:t>
            </a:fld>
            <a:endParaRPr lang="en-IN"/>
          </a:p>
        </p:txBody>
      </p:sp>
      <p:sp>
        <p:nvSpPr>
          <p:cNvPr id="5" name="Footer Placeholder 4">
            <a:extLst>
              <a:ext uri="{FF2B5EF4-FFF2-40B4-BE49-F238E27FC236}">
                <a16:creationId xmlns:a16="http://schemas.microsoft.com/office/drawing/2014/main" id="{7B3BA955-52FF-8E29-1193-8BBC3C9957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B72A8BB-2FA2-603D-6C5D-E1DCD2CB20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C1DAE-5C3E-4EC5-ABE4-988EC99201A0}" type="slidenum">
              <a:rPr lang="en-IN" smtClean="0"/>
              <a:t>‹#›</a:t>
            </a:fld>
            <a:endParaRPr lang="en-IN"/>
          </a:p>
        </p:txBody>
      </p:sp>
    </p:spTree>
    <p:extLst>
      <p:ext uri="{BB962C8B-B14F-4D97-AF65-F5344CB8AC3E}">
        <p14:creationId xmlns:p14="http://schemas.microsoft.com/office/powerpoint/2010/main" val="6006588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03FE-0C87-3A7C-B653-3BC436172E65}"/>
              </a:ext>
            </a:extLst>
          </p:cNvPr>
          <p:cNvSpPr>
            <a:spLocks noGrp="1"/>
          </p:cNvSpPr>
          <p:nvPr>
            <p:ph type="ctrTitle"/>
          </p:nvPr>
        </p:nvSpPr>
        <p:spPr>
          <a:xfrm>
            <a:off x="1309680" y="2981652"/>
            <a:ext cx="9144000" cy="894696"/>
          </a:xfrm>
        </p:spPr>
        <p:txBody>
          <a:bodyPr>
            <a:noAutofit/>
          </a:bodyPr>
          <a:lstStyle/>
          <a:p>
            <a:r>
              <a:rPr lang="en-US" sz="9600" b="1" dirty="0" err="1">
                <a:latin typeface="+mn-lt"/>
              </a:rPr>
              <a:t>Raspbot</a:t>
            </a:r>
            <a:endParaRPr lang="en-IN" sz="9600" dirty="0">
              <a:latin typeface="+mn-lt"/>
            </a:endParaRPr>
          </a:p>
        </p:txBody>
      </p:sp>
      <p:sp>
        <p:nvSpPr>
          <p:cNvPr id="8" name="Rectangle 16">
            <a:extLst>
              <a:ext uri="{FF2B5EF4-FFF2-40B4-BE49-F238E27FC236}">
                <a16:creationId xmlns:a16="http://schemas.microsoft.com/office/drawing/2014/main" id="{3CFE65B2-BE66-E024-0E88-4D06A498C7C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273883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09C72-B990-D6F4-6844-D5DC1441E761}"/>
              </a:ext>
            </a:extLst>
          </p:cNvPr>
          <p:cNvSpPr>
            <a:spLocks noGrp="1"/>
          </p:cNvSpPr>
          <p:nvPr>
            <p:ph type="title"/>
          </p:nvPr>
        </p:nvSpPr>
        <p:spPr>
          <a:xfrm>
            <a:off x="551328" y="262964"/>
            <a:ext cx="10950389" cy="632775"/>
          </a:xfrm>
        </p:spPr>
        <p:txBody>
          <a:bodyPr>
            <a:normAutofit fontScale="90000"/>
          </a:bodyPr>
          <a:lstStyle/>
          <a:p>
            <a:pPr algn="ctr"/>
            <a:r>
              <a:rPr lang="en-US" sz="4400" b="1" dirty="0"/>
              <a:t>Introduction</a:t>
            </a:r>
            <a:endParaRPr lang="en-IN" dirty="0"/>
          </a:p>
        </p:txBody>
      </p:sp>
      <p:sp>
        <p:nvSpPr>
          <p:cNvPr id="3" name="Content Placeholder 2">
            <a:extLst>
              <a:ext uri="{FF2B5EF4-FFF2-40B4-BE49-F238E27FC236}">
                <a16:creationId xmlns:a16="http://schemas.microsoft.com/office/drawing/2014/main" id="{C4CB4ACF-8F23-BF67-58DB-4CAEA45049FC}"/>
              </a:ext>
            </a:extLst>
          </p:cNvPr>
          <p:cNvSpPr>
            <a:spLocks noGrp="1"/>
          </p:cNvSpPr>
          <p:nvPr>
            <p:ph idx="1"/>
          </p:nvPr>
        </p:nvSpPr>
        <p:spPr>
          <a:xfrm>
            <a:off x="551326" y="1709520"/>
            <a:ext cx="10950388" cy="5148480"/>
          </a:xfrm>
        </p:spPr>
        <p:txBody>
          <a:bodyPr>
            <a:normAutofit fontScale="85000" lnSpcReduction="10000"/>
          </a:bodyPr>
          <a:lstStyle/>
          <a:p>
            <a:pPr marL="0" indent="0">
              <a:buNone/>
            </a:pPr>
            <a:r>
              <a:rPr lang="en-US" sz="2600" dirty="0">
                <a:solidFill>
                  <a:srgbClr val="C00000"/>
                </a:solidFill>
                <a:latin typeface="Söhne"/>
              </a:rPr>
              <a:t>L</a:t>
            </a:r>
            <a:r>
              <a:rPr lang="en-US" sz="2600" b="0" i="0" dirty="0">
                <a:solidFill>
                  <a:srgbClr val="C00000"/>
                </a:solidFill>
                <a:effectLst/>
                <a:latin typeface="Söhne"/>
              </a:rPr>
              <a:t>ow-budget yet highly versatile robotic system designed to perform a multitude of tasks efficiently and effectively.</a:t>
            </a:r>
          </a:p>
          <a:p>
            <a:pPr marL="0" indent="0" algn="l">
              <a:buNone/>
            </a:pPr>
            <a:endParaRPr lang="en-US" sz="2600" b="1" i="0" u="sng" dirty="0">
              <a:solidFill>
                <a:srgbClr val="0D0D0D"/>
              </a:solidFill>
              <a:effectLst/>
              <a:latin typeface="Söhne"/>
            </a:endParaRPr>
          </a:p>
          <a:p>
            <a:pPr marL="0" indent="0" algn="l">
              <a:buNone/>
            </a:pPr>
            <a:r>
              <a:rPr lang="en-US" sz="2600" b="1" i="0" u="sng" dirty="0">
                <a:solidFill>
                  <a:srgbClr val="0D0D0D"/>
                </a:solidFill>
                <a:effectLst/>
                <a:latin typeface="Söhne"/>
              </a:rPr>
              <a:t>Capabilities:</a:t>
            </a:r>
          </a:p>
          <a:p>
            <a:r>
              <a:rPr lang="en-US" sz="2000" b="1" i="0" dirty="0">
                <a:solidFill>
                  <a:srgbClr val="0D0D0D"/>
                </a:solidFill>
                <a:effectLst/>
                <a:latin typeface="Söhne"/>
              </a:rPr>
              <a:t>Virtual assistant functionality:</a:t>
            </a:r>
            <a:r>
              <a:rPr lang="en-US" sz="2000" b="0" i="0" dirty="0">
                <a:solidFill>
                  <a:srgbClr val="0D0D0D"/>
                </a:solidFill>
                <a:effectLst/>
                <a:latin typeface="Söhne"/>
              </a:rPr>
              <a:t> </a:t>
            </a:r>
            <a:r>
              <a:rPr lang="en-US" sz="2000" b="0" i="0" dirty="0" err="1">
                <a:solidFill>
                  <a:srgbClr val="0D0D0D"/>
                </a:solidFill>
                <a:effectLst/>
                <a:latin typeface="Söhne"/>
              </a:rPr>
              <a:t>Raspbot</a:t>
            </a:r>
            <a:r>
              <a:rPr lang="en-US" sz="2000" b="0" i="0" dirty="0">
                <a:solidFill>
                  <a:srgbClr val="0D0D0D"/>
                </a:solidFill>
                <a:effectLst/>
                <a:latin typeface="Söhne"/>
              </a:rPr>
              <a:t> acts as a virtual assistant, assisting users with various tasks and queries</a:t>
            </a:r>
          </a:p>
          <a:p>
            <a:r>
              <a:rPr lang="en-US" sz="2000" b="1" i="0" dirty="0">
                <a:solidFill>
                  <a:srgbClr val="0D0D0D"/>
                </a:solidFill>
                <a:effectLst/>
                <a:latin typeface="Söhne"/>
              </a:rPr>
              <a:t>Interaction with users:</a:t>
            </a:r>
            <a:r>
              <a:rPr lang="en-US" sz="2000" b="0" i="0" dirty="0">
                <a:solidFill>
                  <a:srgbClr val="0D0D0D"/>
                </a:solidFill>
                <a:effectLst/>
                <a:latin typeface="Söhne"/>
              </a:rPr>
              <a:t> With its interactive interface, </a:t>
            </a:r>
            <a:r>
              <a:rPr lang="en-US" sz="2000" b="0" i="0" dirty="0" err="1">
                <a:solidFill>
                  <a:srgbClr val="0D0D0D"/>
                </a:solidFill>
                <a:effectLst/>
                <a:latin typeface="Söhne"/>
              </a:rPr>
              <a:t>Raspbot</a:t>
            </a:r>
            <a:r>
              <a:rPr lang="en-US" sz="2000" b="0" i="0" dirty="0">
                <a:solidFill>
                  <a:srgbClr val="0D0D0D"/>
                </a:solidFill>
                <a:effectLst/>
                <a:latin typeface="Söhne"/>
              </a:rPr>
              <a:t> can respond to user commands and inquiries.</a:t>
            </a:r>
            <a:endParaRPr lang="en-US" sz="2000" b="1" i="0" dirty="0">
              <a:solidFill>
                <a:srgbClr val="0D0D0D"/>
              </a:solidFill>
              <a:effectLst/>
              <a:latin typeface="Söhne"/>
            </a:endParaRPr>
          </a:p>
          <a:p>
            <a:pPr algn="l"/>
            <a:r>
              <a:rPr lang="en-US" sz="2000" b="1" i="0" dirty="0">
                <a:solidFill>
                  <a:srgbClr val="0D0D0D"/>
                </a:solidFill>
                <a:effectLst/>
                <a:latin typeface="Söhne"/>
              </a:rPr>
              <a:t>Object recognition:</a:t>
            </a:r>
            <a:r>
              <a:rPr lang="en-US" sz="2000" b="0" i="0" dirty="0">
                <a:solidFill>
                  <a:srgbClr val="0D0D0D"/>
                </a:solidFill>
                <a:effectLst/>
                <a:latin typeface="Söhne"/>
              </a:rPr>
              <a:t> Using advanced computer vision algorithms, </a:t>
            </a:r>
            <a:r>
              <a:rPr lang="en-US" sz="2000" b="0" i="0" dirty="0" err="1">
                <a:solidFill>
                  <a:srgbClr val="0D0D0D"/>
                </a:solidFill>
                <a:effectLst/>
                <a:latin typeface="Söhne"/>
              </a:rPr>
              <a:t>Raspbot</a:t>
            </a:r>
            <a:r>
              <a:rPr lang="en-US" sz="2000" b="0" i="0" dirty="0">
                <a:solidFill>
                  <a:srgbClr val="0D0D0D"/>
                </a:solidFill>
                <a:effectLst/>
                <a:latin typeface="Söhne"/>
              </a:rPr>
              <a:t> can identify and classify various objects.</a:t>
            </a:r>
          </a:p>
          <a:p>
            <a:pPr algn="l"/>
            <a:r>
              <a:rPr lang="en-US" sz="2000" b="1" i="0" dirty="0">
                <a:solidFill>
                  <a:srgbClr val="0D0D0D"/>
                </a:solidFill>
                <a:effectLst/>
                <a:latin typeface="Söhne"/>
              </a:rPr>
              <a:t>Distance measurement:</a:t>
            </a:r>
            <a:r>
              <a:rPr lang="en-US" sz="2000" b="0" i="0" dirty="0">
                <a:solidFill>
                  <a:srgbClr val="0D0D0D"/>
                </a:solidFill>
                <a:effectLst/>
                <a:latin typeface="Söhne"/>
              </a:rPr>
              <a:t> </a:t>
            </a:r>
            <a:r>
              <a:rPr lang="en-US" sz="2000" b="0" i="0" dirty="0" err="1">
                <a:solidFill>
                  <a:srgbClr val="0D0D0D"/>
                </a:solidFill>
                <a:effectLst/>
                <a:latin typeface="Söhne"/>
              </a:rPr>
              <a:t>Raspbot</a:t>
            </a:r>
            <a:r>
              <a:rPr lang="en-US" sz="2000" b="0" i="0" dirty="0">
                <a:solidFill>
                  <a:srgbClr val="0D0D0D"/>
                </a:solidFill>
                <a:effectLst/>
                <a:latin typeface="Söhne"/>
              </a:rPr>
              <a:t> is capable of accurately measuring distances to objects using sensors.</a:t>
            </a:r>
          </a:p>
          <a:p>
            <a:pPr algn="l"/>
            <a:r>
              <a:rPr lang="en-US" sz="2000" b="1" i="0" dirty="0">
                <a:solidFill>
                  <a:srgbClr val="0D0D0D"/>
                </a:solidFill>
                <a:effectLst/>
                <a:latin typeface="Söhne"/>
              </a:rPr>
              <a:t>QR code scanning:</a:t>
            </a:r>
            <a:r>
              <a:rPr lang="en-US" sz="2000" b="0" i="0" dirty="0">
                <a:solidFill>
                  <a:srgbClr val="0D0D0D"/>
                </a:solidFill>
                <a:effectLst/>
                <a:latin typeface="Söhne"/>
              </a:rPr>
              <a:t> </a:t>
            </a:r>
            <a:r>
              <a:rPr lang="en-US" sz="2000" b="0" i="0" dirty="0" err="1">
                <a:solidFill>
                  <a:srgbClr val="0D0D0D"/>
                </a:solidFill>
                <a:effectLst/>
                <a:latin typeface="Söhne"/>
              </a:rPr>
              <a:t>Raspbot</a:t>
            </a:r>
            <a:r>
              <a:rPr lang="en-US" sz="2000" b="0" i="0" dirty="0">
                <a:solidFill>
                  <a:srgbClr val="0D0D0D"/>
                </a:solidFill>
                <a:effectLst/>
                <a:latin typeface="Söhne"/>
              </a:rPr>
              <a:t> can scan QR codes to access information or perform actions linked to the code.</a:t>
            </a:r>
          </a:p>
          <a:p>
            <a:pPr algn="l"/>
            <a:r>
              <a:rPr lang="en-US" sz="2000" b="1" i="0" dirty="0">
                <a:solidFill>
                  <a:srgbClr val="0D0D0D"/>
                </a:solidFill>
                <a:effectLst/>
                <a:latin typeface="Söhne"/>
              </a:rPr>
              <a:t>Text recognition from images:</a:t>
            </a:r>
            <a:r>
              <a:rPr lang="en-US" sz="2000" b="0" i="0" dirty="0">
                <a:solidFill>
                  <a:srgbClr val="0D0D0D"/>
                </a:solidFill>
                <a:effectLst/>
                <a:latin typeface="Söhne"/>
              </a:rPr>
              <a:t> </a:t>
            </a:r>
            <a:r>
              <a:rPr lang="en-US" sz="2000" b="0" i="0" dirty="0" err="1">
                <a:solidFill>
                  <a:srgbClr val="0D0D0D"/>
                </a:solidFill>
                <a:effectLst/>
                <a:latin typeface="Söhne"/>
              </a:rPr>
              <a:t>Raspbot</a:t>
            </a:r>
            <a:r>
              <a:rPr lang="en-US" sz="2000" b="0" i="0" dirty="0">
                <a:solidFill>
                  <a:srgbClr val="0D0D0D"/>
                </a:solidFill>
                <a:effectLst/>
                <a:latin typeface="Söhne"/>
              </a:rPr>
              <a:t> can extract text from images using optical character recognition (OCR) technology..</a:t>
            </a:r>
          </a:p>
          <a:p>
            <a:pPr algn="l"/>
            <a:r>
              <a:rPr lang="en-US" sz="2000" b="1" i="0" dirty="0">
                <a:solidFill>
                  <a:srgbClr val="0D0D0D"/>
                </a:solidFill>
                <a:effectLst/>
                <a:latin typeface="Söhne"/>
              </a:rPr>
              <a:t>Real-time climate updates:</a:t>
            </a:r>
            <a:r>
              <a:rPr lang="en-US" sz="2000" b="0" i="0" dirty="0">
                <a:solidFill>
                  <a:srgbClr val="0D0D0D"/>
                </a:solidFill>
                <a:effectLst/>
                <a:latin typeface="Söhne"/>
              </a:rPr>
              <a:t> </a:t>
            </a:r>
            <a:r>
              <a:rPr lang="en-US" sz="2000" b="0" i="0" dirty="0" err="1">
                <a:solidFill>
                  <a:srgbClr val="0D0D0D"/>
                </a:solidFill>
                <a:effectLst/>
                <a:latin typeface="Söhne"/>
              </a:rPr>
              <a:t>Raspbot</a:t>
            </a:r>
            <a:r>
              <a:rPr lang="en-US" sz="2000" b="0" i="0" dirty="0">
                <a:solidFill>
                  <a:srgbClr val="0D0D0D"/>
                </a:solidFill>
                <a:effectLst/>
                <a:latin typeface="Söhne"/>
              </a:rPr>
              <a:t> can provide up-to-date weather information for a given location.</a:t>
            </a:r>
          </a:p>
          <a:p>
            <a:pPr algn="l"/>
            <a:r>
              <a:rPr lang="en-US" sz="2000" b="1" i="0" dirty="0">
                <a:solidFill>
                  <a:srgbClr val="0D0D0D"/>
                </a:solidFill>
                <a:effectLst/>
                <a:latin typeface="Söhne"/>
              </a:rPr>
              <a:t>Text translation:</a:t>
            </a:r>
            <a:r>
              <a:rPr lang="en-US" sz="2000" b="0" i="0" dirty="0">
                <a:solidFill>
                  <a:srgbClr val="0D0D0D"/>
                </a:solidFill>
                <a:effectLst/>
                <a:latin typeface="Söhne"/>
              </a:rPr>
              <a:t> </a:t>
            </a:r>
            <a:r>
              <a:rPr lang="en-US" sz="2000" b="0" i="0" dirty="0" err="1">
                <a:solidFill>
                  <a:srgbClr val="0D0D0D"/>
                </a:solidFill>
                <a:effectLst/>
                <a:latin typeface="Söhne"/>
              </a:rPr>
              <a:t>Raspbot</a:t>
            </a:r>
            <a:r>
              <a:rPr lang="en-US" sz="2000" b="0" i="0" dirty="0">
                <a:solidFill>
                  <a:srgbClr val="0D0D0D"/>
                </a:solidFill>
                <a:effectLst/>
                <a:latin typeface="Söhne"/>
              </a:rPr>
              <a:t> can translate text between different languages, facilitating communication across language barriers.</a:t>
            </a:r>
          </a:p>
          <a:p>
            <a:r>
              <a:rPr lang="en-US" sz="2000" b="1" i="0" dirty="0">
                <a:solidFill>
                  <a:srgbClr val="0D0D0D"/>
                </a:solidFill>
                <a:effectLst/>
                <a:latin typeface="Söhne"/>
              </a:rPr>
              <a:t>Color detection:</a:t>
            </a:r>
            <a:r>
              <a:rPr lang="en-US" sz="2000" b="0" i="0" dirty="0">
                <a:solidFill>
                  <a:srgbClr val="0D0D0D"/>
                </a:solidFill>
                <a:effectLst/>
                <a:latin typeface="Söhne"/>
              </a:rPr>
              <a:t> </a:t>
            </a:r>
            <a:r>
              <a:rPr lang="en-US" sz="2000" b="0" i="0" dirty="0" err="1">
                <a:solidFill>
                  <a:srgbClr val="0D0D0D"/>
                </a:solidFill>
                <a:effectLst/>
                <a:latin typeface="Söhne"/>
              </a:rPr>
              <a:t>Raspbot</a:t>
            </a:r>
            <a:r>
              <a:rPr lang="en-US" sz="2000" b="0" i="0" dirty="0">
                <a:solidFill>
                  <a:srgbClr val="0D0D0D"/>
                </a:solidFill>
                <a:effectLst/>
                <a:latin typeface="Söhne"/>
              </a:rPr>
              <a:t> can distinguish between different colors and provide feedback based on color input.</a:t>
            </a:r>
          </a:p>
          <a:p>
            <a:pPr algn="l">
              <a:buFont typeface="Wingdings" panose="05000000000000000000" pitchFamily="2" charset="2"/>
              <a:buChar char="Ø"/>
            </a:pPr>
            <a:endParaRPr lang="en-US" sz="2000" b="0" i="0" dirty="0">
              <a:solidFill>
                <a:srgbClr val="0D0D0D"/>
              </a:solidFill>
              <a:effectLst/>
              <a:latin typeface="Söhne"/>
            </a:endParaRPr>
          </a:p>
        </p:txBody>
      </p:sp>
      <p:sp>
        <p:nvSpPr>
          <p:cNvPr id="4" name="TextBox 3">
            <a:extLst>
              <a:ext uri="{FF2B5EF4-FFF2-40B4-BE49-F238E27FC236}">
                <a16:creationId xmlns:a16="http://schemas.microsoft.com/office/drawing/2014/main" id="{5976078F-E00A-B817-BED3-855AC01126EF}"/>
              </a:ext>
            </a:extLst>
          </p:cNvPr>
          <p:cNvSpPr txBox="1"/>
          <p:nvPr/>
        </p:nvSpPr>
        <p:spPr>
          <a:xfrm>
            <a:off x="4423721" y="1065707"/>
            <a:ext cx="3805880" cy="523220"/>
          </a:xfrm>
          <a:prstGeom prst="rect">
            <a:avLst/>
          </a:prstGeom>
          <a:noFill/>
        </p:spPr>
        <p:txBody>
          <a:bodyPr wrap="square" rtlCol="0">
            <a:spAutoFit/>
          </a:bodyPr>
          <a:lstStyle/>
          <a:p>
            <a:pPr marL="0" indent="0" algn="l">
              <a:buNone/>
            </a:pPr>
            <a:r>
              <a:rPr lang="en-US" sz="2800" b="1" i="0" u="sng" dirty="0" err="1">
                <a:effectLst/>
                <a:latin typeface="Söhne"/>
              </a:rPr>
              <a:t>Raspbot</a:t>
            </a:r>
            <a:r>
              <a:rPr lang="en-US" sz="2000" b="0" i="0" dirty="0">
                <a:solidFill>
                  <a:srgbClr val="0D0D0D"/>
                </a:solidFill>
                <a:effectLst/>
                <a:latin typeface="Söhne"/>
              </a:rPr>
              <a:t>: A Multitasking Robot</a:t>
            </a:r>
            <a:endParaRPr lang="en-US" sz="1800" b="0" i="0" dirty="0">
              <a:solidFill>
                <a:srgbClr val="0D0D0D"/>
              </a:solidFill>
              <a:effectLst/>
              <a:latin typeface="Söhne"/>
            </a:endParaRPr>
          </a:p>
        </p:txBody>
      </p:sp>
    </p:spTree>
    <p:extLst>
      <p:ext uri="{BB962C8B-B14F-4D97-AF65-F5344CB8AC3E}">
        <p14:creationId xmlns:p14="http://schemas.microsoft.com/office/powerpoint/2010/main" val="51340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4E53B-F84B-A91D-5F20-774CC24CFA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F81C95-5265-780C-E86C-98633C081374}"/>
              </a:ext>
            </a:extLst>
          </p:cNvPr>
          <p:cNvSpPr>
            <a:spLocks noGrp="1"/>
          </p:cNvSpPr>
          <p:nvPr>
            <p:ph type="title"/>
          </p:nvPr>
        </p:nvSpPr>
        <p:spPr>
          <a:xfrm>
            <a:off x="551328" y="262964"/>
            <a:ext cx="10950389" cy="836146"/>
          </a:xfrm>
        </p:spPr>
        <p:txBody>
          <a:bodyPr>
            <a:normAutofit/>
          </a:bodyPr>
          <a:lstStyle/>
          <a:p>
            <a:pPr algn="ctr"/>
            <a:r>
              <a:rPr lang="en-US" sz="4400" b="1" dirty="0"/>
              <a:t>Scope of the Project</a:t>
            </a:r>
          </a:p>
        </p:txBody>
      </p:sp>
      <p:sp>
        <p:nvSpPr>
          <p:cNvPr id="3" name="Content Placeholder 2">
            <a:extLst>
              <a:ext uri="{FF2B5EF4-FFF2-40B4-BE49-F238E27FC236}">
                <a16:creationId xmlns:a16="http://schemas.microsoft.com/office/drawing/2014/main" id="{F41961D0-E968-8457-190F-539E745E6E9B}"/>
              </a:ext>
            </a:extLst>
          </p:cNvPr>
          <p:cNvSpPr>
            <a:spLocks noGrp="1"/>
          </p:cNvSpPr>
          <p:nvPr>
            <p:ph idx="1"/>
          </p:nvPr>
        </p:nvSpPr>
        <p:spPr>
          <a:xfrm>
            <a:off x="551327" y="1278777"/>
            <a:ext cx="10950388" cy="5059270"/>
          </a:xfrm>
        </p:spPr>
        <p:txBody>
          <a:bodyPr>
            <a:normAutofit fontScale="92500" lnSpcReduction="10000"/>
          </a:bodyPr>
          <a:lstStyle/>
          <a:p>
            <a:pPr algn="just">
              <a:lnSpc>
                <a:spcPct val="150000"/>
              </a:lnSpc>
              <a:spcBef>
                <a:spcPts val="0"/>
              </a:spcBef>
              <a:buFont typeface="Courier New" panose="02070309020205020404" pitchFamily="49" charset="0"/>
              <a:buChar char="o"/>
            </a:pPr>
            <a:r>
              <a:rPr lang="en-US" sz="2400" dirty="0"/>
              <a:t>Current capabilities: </a:t>
            </a:r>
            <a:r>
              <a:rPr lang="en-US" sz="2400" dirty="0" err="1"/>
              <a:t>Raspbot</a:t>
            </a:r>
            <a:r>
              <a:rPr lang="en-US" sz="2400" dirty="0"/>
              <a:t> serves as a versatile assistant capable of assisting with tasks ranging from object identification to language translation. </a:t>
            </a:r>
          </a:p>
          <a:p>
            <a:pPr algn="just">
              <a:lnSpc>
                <a:spcPct val="150000"/>
              </a:lnSpc>
              <a:spcBef>
                <a:spcPts val="0"/>
              </a:spcBef>
              <a:buFont typeface="Courier New" panose="02070309020205020404" pitchFamily="49" charset="0"/>
              <a:buChar char="o"/>
            </a:pPr>
            <a:r>
              <a:rPr lang="en-US" sz="2400" dirty="0"/>
              <a:t>Extends beyond more functionality, envisioning a dynamic platform for human-robot interaction.</a:t>
            </a:r>
            <a:r>
              <a:rPr lang="en-US" sz="2000" dirty="0"/>
              <a:t> </a:t>
            </a:r>
          </a:p>
          <a:p>
            <a:pPr algn="just">
              <a:lnSpc>
                <a:spcPct val="150000"/>
              </a:lnSpc>
              <a:spcBef>
                <a:spcPts val="0"/>
              </a:spcBef>
              <a:buFont typeface="Courier New" panose="02070309020205020404" pitchFamily="49" charset="0"/>
              <a:buChar char="o"/>
            </a:pPr>
            <a:r>
              <a:rPr lang="en-US" sz="2400" dirty="0"/>
              <a:t>However, the potential for enhancement and expansion is immense. </a:t>
            </a:r>
          </a:p>
          <a:p>
            <a:pPr algn="just">
              <a:lnSpc>
                <a:spcPct val="150000"/>
              </a:lnSpc>
              <a:spcBef>
                <a:spcPts val="0"/>
              </a:spcBef>
              <a:buFont typeface="Courier New" panose="02070309020205020404" pitchFamily="49" charset="0"/>
              <a:buChar char="o"/>
            </a:pPr>
            <a:r>
              <a:rPr lang="en-US" sz="2400" dirty="0"/>
              <a:t>Future iterations could include features like obstacle avoidance, facial expressions, motion tracking, and more.</a:t>
            </a:r>
          </a:p>
          <a:p>
            <a:pPr algn="just">
              <a:lnSpc>
                <a:spcPct val="150000"/>
              </a:lnSpc>
              <a:spcBef>
                <a:spcPts val="0"/>
              </a:spcBef>
              <a:buFont typeface="Courier New" panose="02070309020205020404" pitchFamily="49" charset="0"/>
              <a:buChar char="o"/>
            </a:pPr>
            <a:r>
              <a:rPr lang="en-US" sz="2400" dirty="0"/>
              <a:t>These advancements would not only augment the robot’s utility but also enrich its interactivity and engagement with users, paving the way for broader applications in various domains including education, entertainment, healthcare, and beyond.</a:t>
            </a:r>
          </a:p>
        </p:txBody>
      </p:sp>
    </p:spTree>
    <p:extLst>
      <p:ext uri="{BB962C8B-B14F-4D97-AF65-F5344CB8AC3E}">
        <p14:creationId xmlns:p14="http://schemas.microsoft.com/office/powerpoint/2010/main" val="1835857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E92CD-B82B-DD71-0C4A-F6790BA33F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11D783-3B6B-3FF0-04C2-430AB64F234C}"/>
              </a:ext>
            </a:extLst>
          </p:cNvPr>
          <p:cNvSpPr>
            <a:spLocks noGrp="1"/>
          </p:cNvSpPr>
          <p:nvPr>
            <p:ph type="title"/>
          </p:nvPr>
        </p:nvSpPr>
        <p:spPr>
          <a:xfrm>
            <a:off x="551328" y="262964"/>
            <a:ext cx="10950389" cy="836146"/>
          </a:xfrm>
        </p:spPr>
        <p:txBody>
          <a:bodyPr>
            <a:normAutofit/>
          </a:bodyPr>
          <a:lstStyle/>
          <a:p>
            <a:pPr algn="ctr"/>
            <a:r>
              <a:rPr lang="en-US" altLang="zh-CN" sz="4400" b="1" dirty="0"/>
              <a:t>Methodology</a:t>
            </a:r>
          </a:p>
        </p:txBody>
      </p:sp>
      <p:sp>
        <p:nvSpPr>
          <p:cNvPr id="3" name="Content Placeholder 2">
            <a:extLst>
              <a:ext uri="{FF2B5EF4-FFF2-40B4-BE49-F238E27FC236}">
                <a16:creationId xmlns:a16="http://schemas.microsoft.com/office/drawing/2014/main" id="{F008F2D0-01BE-7C34-9F8E-FD74501644ED}"/>
              </a:ext>
            </a:extLst>
          </p:cNvPr>
          <p:cNvSpPr>
            <a:spLocks noGrp="1"/>
          </p:cNvSpPr>
          <p:nvPr>
            <p:ph idx="1"/>
          </p:nvPr>
        </p:nvSpPr>
        <p:spPr>
          <a:xfrm>
            <a:off x="551327" y="1278777"/>
            <a:ext cx="10950388" cy="5059270"/>
          </a:xfrm>
        </p:spPr>
        <p:txBody>
          <a:bodyPr>
            <a:normAutofit fontScale="85000" lnSpcReduction="20000"/>
          </a:bodyPr>
          <a:lstStyle/>
          <a:p>
            <a:pPr algn="just">
              <a:lnSpc>
                <a:spcPct val="150000"/>
              </a:lnSpc>
              <a:spcBef>
                <a:spcPts val="0"/>
              </a:spcBef>
              <a:buFont typeface="Wingdings" panose="05000000000000000000" pitchFamily="2" charset="2"/>
              <a:buChar char="q"/>
            </a:pPr>
            <a:r>
              <a:rPr lang="en-US" sz="2400" dirty="0"/>
              <a:t>The methodology employed in developing this robotic system involves a blend of hardware integration, software development, and algorithmic implementation. </a:t>
            </a:r>
          </a:p>
          <a:p>
            <a:pPr algn="just">
              <a:lnSpc>
                <a:spcPct val="150000"/>
              </a:lnSpc>
              <a:spcBef>
                <a:spcPts val="0"/>
              </a:spcBef>
              <a:buFont typeface="Wingdings" panose="05000000000000000000" pitchFamily="2" charset="2"/>
              <a:buChar char="q"/>
            </a:pPr>
            <a:r>
              <a:rPr lang="en-US" sz="2400" dirty="0"/>
              <a:t>Beginning with the selection and assembly of hardware components such as Raspberry Pi, camera, ultrasonic sensor, servo motors, and peripherals, the focus shifts to software setup and configuration, utilizing Python programming language within the IDLE environment. </a:t>
            </a:r>
          </a:p>
          <a:p>
            <a:pPr algn="just">
              <a:lnSpc>
                <a:spcPct val="150000"/>
              </a:lnSpc>
              <a:spcBef>
                <a:spcPts val="0"/>
              </a:spcBef>
              <a:buFont typeface="Wingdings" panose="05000000000000000000" pitchFamily="2" charset="2"/>
              <a:buChar char="q"/>
            </a:pPr>
            <a:r>
              <a:rPr lang="en-US" sz="2400" dirty="0"/>
              <a:t>The core functionalities, including object detection, color recognition, text extraction, and QR code scanning, are implemented through a combination of computer vision algorithms, machine learning models, and API integrations. </a:t>
            </a:r>
          </a:p>
          <a:p>
            <a:pPr algn="just">
              <a:lnSpc>
                <a:spcPct val="150000"/>
              </a:lnSpc>
              <a:spcBef>
                <a:spcPts val="0"/>
              </a:spcBef>
              <a:buFont typeface="Wingdings" panose="05000000000000000000" pitchFamily="2" charset="2"/>
              <a:buChar char="q"/>
            </a:pPr>
            <a:r>
              <a:rPr lang="en-US" sz="2400" dirty="0"/>
              <a:t>Additionally, modules for weather reporting, translation services, and virtual assistance are integrated to enhance the robot’s utility and versatility. </a:t>
            </a:r>
          </a:p>
          <a:p>
            <a:pPr algn="just">
              <a:lnSpc>
                <a:spcPct val="150000"/>
              </a:lnSpc>
              <a:spcBef>
                <a:spcPts val="0"/>
              </a:spcBef>
              <a:buFont typeface="Wingdings" panose="05000000000000000000" pitchFamily="2" charset="2"/>
              <a:buChar char="q"/>
            </a:pPr>
            <a:r>
              <a:rPr lang="en-US" sz="2400" dirty="0"/>
              <a:t>Rigorous testing, debugging, and optimization ensure the robustness and reliability of the system, culminating in a comprehensive robotic platform ready for deployment and further refinement.</a:t>
            </a:r>
          </a:p>
        </p:txBody>
      </p:sp>
    </p:spTree>
    <p:extLst>
      <p:ext uri="{BB962C8B-B14F-4D97-AF65-F5344CB8AC3E}">
        <p14:creationId xmlns:p14="http://schemas.microsoft.com/office/powerpoint/2010/main" val="321451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F127-9070-6A87-77C9-1F72DFF473C9}"/>
              </a:ext>
            </a:extLst>
          </p:cNvPr>
          <p:cNvSpPr>
            <a:spLocks noGrp="1"/>
          </p:cNvSpPr>
          <p:nvPr>
            <p:ph type="title"/>
          </p:nvPr>
        </p:nvSpPr>
        <p:spPr>
          <a:xfrm>
            <a:off x="552450" y="655161"/>
            <a:ext cx="10515600" cy="823595"/>
          </a:xfrm>
        </p:spPr>
        <p:txBody>
          <a:bodyPr>
            <a:normAutofit fontScale="90000"/>
          </a:bodyPr>
          <a:lstStyle/>
          <a:p>
            <a:r>
              <a:rPr lang="en-US" sz="4400" b="1" u="sng" dirty="0"/>
              <a:t>Materials used</a:t>
            </a:r>
            <a:br>
              <a:rPr lang="en-IN" sz="4400" b="1" u="sng" dirty="0"/>
            </a:br>
            <a:endParaRPr lang="en-IN" u="sng" dirty="0"/>
          </a:p>
        </p:txBody>
      </p:sp>
      <p:sp>
        <p:nvSpPr>
          <p:cNvPr id="3" name="Content Placeholder 2">
            <a:extLst>
              <a:ext uri="{FF2B5EF4-FFF2-40B4-BE49-F238E27FC236}">
                <a16:creationId xmlns:a16="http://schemas.microsoft.com/office/drawing/2014/main" id="{C750E710-8078-79C5-3B9D-84123DE1FA2F}"/>
              </a:ext>
            </a:extLst>
          </p:cNvPr>
          <p:cNvSpPr>
            <a:spLocks noGrp="1"/>
          </p:cNvSpPr>
          <p:nvPr>
            <p:ph idx="1"/>
          </p:nvPr>
        </p:nvSpPr>
        <p:spPr>
          <a:xfrm>
            <a:off x="403860" y="1253331"/>
            <a:ext cx="10515600" cy="4351338"/>
          </a:xfrm>
        </p:spPr>
        <p:txBody>
          <a:bodyPr>
            <a:normAutofit/>
          </a:bodyPr>
          <a:lstStyle/>
          <a:p>
            <a:pPr marL="358775" indent="-358775" algn="just">
              <a:lnSpc>
                <a:spcPct val="150000"/>
              </a:lnSpc>
              <a:spcBef>
                <a:spcPts val="0"/>
              </a:spcBef>
              <a:buFont typeface="Wingdings" panose="05000000000000000000" pitchFamily="2" charset="2"/>
              <a:buChar char="Ø"/>
            </a:pPr>
            <a:r>
              <a:rPr lang="en-US" sz="2400" dirty="0"/>
              <a:t>It works on Python programming language to create a versatile robot using Raspberry Pi 4 Model B with 4GB RAM. </a:t>
            </a:r>
          </a:p>
          <a:p>
            <a:pPr marL="358775" indent="-358775" algn="just">
              <a:lnSpc>
                <a:spcPct val="150000"/>
              </a:lnSpc>
              <a:spcBef>
                <a:spcPts val="0"/>
              </a:spcBef>
              <a:buFont typeface="Wingdings" panose="05000000000000000000" pitchFamily="2" charset="2"/>
              <a:buChar char="Ø"/>
            </a:pPr>
            <a:r>
              <a:rPr lang="en-US" sz="2400" dirty="0"/>
              <a:t>Utilizing hardware components like a camera, ultrasonic sensor, servo motors, wireless speaker, and mic, jumper wires, metal blocks for the skeleton, the project showcases the fusion of robotics, artificial intelligence, and human-computer interaction.</a:t>
            </a:r>
          </a:p>
          <a:p>
            <a:endParaRPr lang="en-IN" sz="2400" dirty="0"/>
          </a:p>
        </p:txBody>
      </p:sp>
    </p:spTree>
    <p:extLst>
      <p:ext uri="{BB962C8B-B14F-4D97-AF65-F5344CB8AC3E}">
        <p14:creationId xmlns:p14="http://schemas.microsoft.com/office/powerpoint/2010/main" val="2861968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AE216-77B4-866C-58C2-372C0160FF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A83907-4BDB-029C-83E9-A7891FF6ABCC}"/>
              </a:ext>
            </a:extLst>
          </p:cNvPr>
          <p:cNvSpPr>
            <a:spLocks noGrp="1"/>
          </p:cNvSpPr>
          <p:nvPr>
            <p:ph type="title"/>
          </p:nvPr>
        </p:nvSpPr>
        <p:spPr>
          <a:xfrm>
            <a:off x="551328" y="262964"/>
            <a:ext cx="10950389" cy="836146"/>
          </a:xfrm>
        </p:spPr>
        <p:txBody>
          <a:bodyPr>
            <a:normAutofit/>
          </a:bodyPr>
          <a:lstStyle/>
          <a:p>
            <a:pPr algn="ctr"/>
            <a:r>
              <a:rPr lang="en-US" sz="4400" b="1" dirty="0"/>
              <a:t>Photo of the product</a:t>
            </a:r>
          </a:p>
        </p:txBody>
      </p:sp>
      <p:pic>
        <p:nvPicPr>
          <p:cNvPr id="8" name="Picture 7">
            <a:extLst>
              <a:ext uri="{FF2B5EF4-FFF2-40B4-BE49-F238E27FC236}">
                <a16:creationId xmlns:a16="http://schemas.microsoft.com/office/drawing/2014/main" id="{813D41E2-38C3-A56E-BAE8-6649B2E0107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0177" y="1221870"/>
            <a:ext cx="2980903" cy="4211117"/>
          </a:xfrm>
          <a:prstGeom prst="rect">
            <a:avLst/>
          </a:prstGeom>
          <a:noFill/>
          <a:ln>
            <a:noFill/>
          </a:ln>
        </p:spPr>
      </p:pic>
      <p:pic>
        <p:nvPicPr>
          <p:cNvPr id="9" name="Picture 8">
            <a:extLst>
              <a:ext uri="{FF2B5EF4-FFF2-40B4-BE49-F238E27FC236}">
                <a16:creationId xmlns:a16="http://schemas.microsoft.com/office/drawing/2014/main" id="{BAD46D13-9532-105E-E665-4D7A33348844}"/>
              </a:ext>
            </a:extLst>
          </p:cNvPr>
          <p:cNvPicPr>
            <a:picLocks noChangeAspect="1"/>
          </p:cNvPicPr>
          <p:nvPr/>
        </p:nvPicPr>
        <p:blipFill>
          <a:blip r:embed="rId3"/>
          <a:stretch>
            <a:fillRect/>
          </a:stretch>
        </p:blipFill>
        <p:spPr>
          <a:xfrm>
            <a:off x="9084886" y="3015049"/>
            <a:ext cx="2607894" cy="3699116"/>
          </a:xfrm>
          <a:prstGeom prst="rect">
            <a:avLst/>
          </a:prstGeom>
        </p:spPr>
      </p:pic>
      <p:sp>
        <p:nvSpPr>
          <p:cNvPr id="4" name="TextBox 3">
            <a:extLst>
              <a:ext uri="{FF2B5EF4-FFF2-40B4-BE49-F238E27FC236}">
                <a16:creationId xmlns:a16="http://schemas.microsoft.com/office/drawing/2014/main" id="{5EF37FF7-5D48-45E2-013A-68EB05EF4DAB}"/>
              </a:ext>
            </a:extLst>
          </p:cNvPr>
          <p:cNvSpPr txBox="1"/>
          <p:nvPr/>
        </p:nvSpPr>
        <p:spPr>
          <a:xfrm>
            <a:off x="3423811" y="2551298"/>
            <a:ext cx="5548343" cy="2308324"/>
          </a:xfrm>
          <a:prstGeom prst="rect">
            <a:avLst/>
          </a:prstGeom>
          <a:noFill/>
        </p:spPr>
        <p:txBody>
          <a:bodyPr wrap="square">
            <a:spAutoFit/>
          </a:bodyPr>
          <a:lstStyle/>
          <a:p>
            <a:pPr algn="just"/>
            <a:r>
              <a:rPr lang="en-US" b="1" i="0" dirty="0">
                <a:solidFill>
                  <a:srgbClr val="0D0D0D"/>
                </a:solidFill>
                <a:effectLst/>
                <a:latin typeface="Söhne"/>
              </a:rPr>
              <a:t>Raspberry Pi</a:t>
            </a:r>
            <a:r>
              <a:rPr lang="en-US" b="0" i="0" dirty="0">
                <a:solidFill>
                  <a:srgbClr val="0D0D0D"/>
                </a:solidFill>
                <a:effectLst/>
                <a:latin typeface="Söhne"/>
              </a:rPr>
              <a:t>: Mounted on the chassis behind the camera, it serves as the robot's central processing unit, handling sensor data and motor control. </a:t>
            </a:r>
          </a:p>
          <a:p>
            <a:pPr algn="just"/>
            <a:endParaRPr lang="en-US" dirty="0">
              <a:solidFill>
                <a:srgbClr val="0D0D0D"/>
              </a:solidFill>
              <a:latin typeface="Söhne"/>
            </a:endParaRPr>
          </a:p>
          <a:p>
            <a:pPr algn="just"/>
            <a:r>
              <a:rPr lang="en-US" b="1" i="0" dirty="0">
                <a:solidFill>
                  <a:srgbClr val="0D0D0D"/>
                </a:solidFill>
                <a:effectLst/>
                <a:latin typeface="Söhne"/>
              </a:rPr>
              <a:t>Sensors: </a:t>
            </a:r>
            <a:r>
              <a:rPr lang="en-US" b="0" i="0" dirty="0">
                <a:solidFill>
                  <a:srgbClr val="0D0D0D"/>
                </a:solidFill>
                <a:effectLst/>
                <a:latin typeface="Söhne"/>
              </a:rPr>
              <a:t>Visible sensors include an ultrasonic sensor at the front and a gyroscope on the side, aiding in navigation. Wires: Connect various components together, facilitating communication and operation.</a:t>
            </a:r>
            <a:endParaRPr lang="en-IN" dirty="0"/>
          </a:p>
        </p:txBody>
      </p:sp>
      <p:cxnSp>
        <p:nvCxnSpPr>
          <p:cNvPr id="6" name="Straight Connector 5">
            <a:extLst>
              <a:ext uri="{FF2B5EF4-FFF2-40B4-BE49-F238E27FC236}">
                <a16:creationId xmlns:a16="http://schemas.microsoft.com/office/drawing/2014/main" id="{BC8E0515-6BE7-56D2-9132-6895CC401608}"/>
              </a:ext>
            </a:extLst>
          </p:cNvPr>
          <p:cNvCxnSpPr>
            <a:cxnSpLocks/>
          </p:cNvCxnSpPr>
          <p:nvPr/>
        </p:nvCxnSpPr>
        <p:spPr>
          <a:xfrm>
            <a:off x="11727180" y="0"/>
            <a:ext cx="0" cy="6858000"/>
          </a:xfrm>
          <a:prstGeom prst="line">
            <a:avLst/>
          </a:prstGeom>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75908AD8-E41E-4FEC-D713-39CDCCE456E1}"/>
              </a:ext>
            </a:extLst>
          </p:cNvPr>
          <p:cNvSpPr txBox="1"/>
          <p:nvPr/>
        </p:nvSpPr>
        <p:spPr>
          <a:xfrm>
            <a:off x="3423811" y="1824798"/>
            <a:ext cx="5124464" cy="461665"/>
          </a:xfrm>
          <a:prstGeom prst="rect">
            <a:avLst/>
          </a:prstGeom>
          <a:noFill/>
        </p:spPr>
        <p:txBody>
          <a:bodyPr wrap="square" rtlCol="0">
            <a:spAutoFit/>
          </a:bodyPr>
          <a:lstStyle/>
          <a:p>
            <a:r>
              <a:rPr lang="en-IN" sz="2400" b="1" u="sng" dirty="0"/>
              <a:t>View perspectives:</a:t>
            </a:r>
            <a:endParaRPr lang="en-IN" b="1" u="sng" dirty="0"/>
          </a:p>
        </p:txBody>
      </p:sp>
    </p:spTree>
    <p:extLst>
      <p:ext uri="{BB962C8B-B14F-4D97-AF65-F5344CB8AC3E}">
        <p14:creationId xmlns:p14="http://schemas.microsoft.com/office/powerpoint/2010/main" val="1590137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028B0-155F-7365-A326-BE7026ADB6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277E76-681F-88CE-EBDD-699247063CE5}"/>
              </a:ext>
            </a:extLst>
          </p:cNvPr>
          <p:cNvSpPr>
            <a:spLocks noGrp="1"/>
          </p:cNvSpPr>
          <p:nvPr>
            <p:ph type="title"/>
          </p:nvPr>
        </p:nvSpPr>
        <p:spPr>
          <a:xfrm>
            <a:off x="699887" y="140051"/>
            <a:ext cx="10605246" cy="836146"/>
          </a:xfrm>
        </p:spPr>
        <p:txBody>
          <a:bodyPr>
            <a:normAutofit/>
          </a:bodyPr>
          <a:lstStyle/>
          <a:p>
            <a:pPr algn="ctr"/>
            <a:r>
              <a:rPr lang="en-US" sz="4400" b="1" dirty="0"/>
              <a:t>Result</a:t>
            </a:r>
          </a:p>
        </p:txBody>
      </p:sp>
      <p:pic>
        <p:nvPicPr>
          <p:cNvPr id="3" name="WhatsApp Video 2023-10-25 at 19.11.50_076b121f">
            <a:hlinkClick r:id="" action="ppaction://media"/>
            <a:extLst>
              <a:ext uri="{FF2B5EF4-FFF2-40B4-BE49-F238E27FC236}">
                <a16:creationId xmlns:a16="http://schemas.microsoft.com/office/drawing/2014/main" id="{888CE37D-230E-6E14-1EAB-76F4F224993F}"/>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448235" y="1233517"/>
            <a:ext cx="3561104" cy="4979024"/>
          </a:xfrm>
          <a:prstGeom prst="rect">
            <a:avLst/>
          </a:prstGeom>
        </p:spPr>
      </p:pic>
      <p:sp>
        <p:nvSpPr>
          <p:cNvPr id="4" name="TextBox 3">
            <a:extLst>
              <a:ext uri="{FF2B5EF4-FFF2-40B4-BE49-F238E27FC236}">
                <a16:creationId xmlns:a16="http://schemas.microsoft.com/office/drawing/2014/main" id="{6366AFB5-E6F5-4211-86F7-A3612D469D64}"/>
              </a:ext>
            </a:extLst>
          </p:cNvPr>
          <p:cNvSpPr txBox="1"/>
          <p:nvPr/>
        </p:nvSpPr>
        <p:spPr>
          <a:xfrm>
            <a:off x="4321626" y="1736986"/>
            <a:ext cx="6750423" cy="646331"/>
          </a:xfrm>
          <a:prstGeom prst="rect">
            <a:avLst/>
          </a:prstGeom>
          <a:noFill/>
        </p:spPr>
        <p:txBody>
          <a:bodyPr wrap="square">
            <a:spAutoFit/>
          </a:bodyPr>
          <a:lstStyle/>
          <a:p>
            <a:pPr algn="just"/>
            <a:r>
              <a:rPr lang="en-IN" dirty="0"/>
              <a:t>In the video presented It showcases the walking of our model </a:t>
            </a:r>
            <a:r>
              <a:rPr lang="en-IN" dirty="0" err="1"/>
              <a:t>Raspbot</a:t>
            </a:r>
            <a:r>
              <a:rPr lang="en-IN" dirty="0"/>
              <a:t>.</a:t>
            </a:r>
          </a:p>
        </p:txBody>
      </p:sp>
      <p:sp>
        <p:nvSpPr>
          <p:cNvPr id="8" name="TextBox 7">
            <a:extLst>
              <a:ext uri="{FF2B5EF4-FFF2-40B4-BE49-F238E27FC236}">
                <a16:creationId xmlns:a16="http://schemas.microsoft.com/office/drawing/2014/main" id="{762C8A7B-C014-4EE0-4C0E-46AEDDB33244}"/>
              </a:ext>
            </a:extLst>
          </p:cNvPr>
          <p:cNvSpPr txBox="1"/>
          <p:nvPr/>
        </p:nvSpPr>
        <p:spPr>
          <a:xfrm>
            <a:off x="4245425" y="1195832"/>
            <a:ext cx="6902823" cy="461665"/>
          </a:xfrm>
          <a:prstGeom prst="rect">
            <a:avLst/>
          </a:prstGeom>
          <a:noFill/>
        </p:spPr>
        <p:txBody>
          <a:bodyPr wrap="square">
            <a:spAutoFit/>
          </a:bodyPr>
          <a:lstStyle/>
          <a:p>
            <a:r>
              <a:rPr lang="en-US" sz="2400" b="1" dirty="0"/>
              <a:t>Works Done</a:t>
            </a:r>
            <a:endParaRPr lang="en-IN" sz="2400" b="1" dirty="0"/>
          </a:p>
        </p:txBody>
      </p:sp>
      <p:sp>
        <p:nvSpPr>
          <p:cNvPr id="5" name="TextBox 4">
            <a:extLst>
              <a:ext uri="{FF2B5EF4-FFF2-40B4-BE49-F238E27FC236}">
                <a16:creationId xmlns:a16="http://schemas.microsoft.com/office/drawing/2014/main" id="{1767DDFA-6C06-13EB-4DA3-BE3A99F0B371}"/>
              </a:ext>
            </a:extLst>
          </p:cNvPr>
          <p:cNvSpPr txBox="1"/>
          <p:nvPr/>
        </p:nvSpPr>
        <p:spPr>
          <a:xfrm>
            <a:off x="4766310" y="2743200"/>
            <a:ext cx="5406390" cy="2862322"/>
          </a:xfrm>
          <a:prstGeom prst="rect">
            <a:avLst/>
          </a:prstGeom>
          <a:noFill/>
        </p:spPr>
        <p:txBody>
          <a:bodyPr wrap="square" rtlCol="0">
            <a:spAutoFit/>
          </a:bodyPr>
          <a:lstStyle/>
          <a:p>
            <a:r>
              <a:rPr lang="en-IN" b="1" dirty="0"/>
              <a:t>Excluding the video the Model can perform tasks like</a:t>
            </a:r>
          </a:p>
          <a:p>
            <a:pPr marL="285750" indent="-285750">
              <a:buFont typeface="Wingdings" panose="05000000000000000000" pitchFamily="2" charset="2"/>
              <a:buChar char="ü"/>
            </a:pPr>
            <a:r>
              <a:rPr lang="en-US" b="0" i="0" dirty="0">
                <a:solidFill>
                  <a:srgbClr val="0D0D0D"/>
                </a:solidFill>
                <a:effectLst/>
                <a:latin typeface="Söhne"/>
              </a:rPr>
              <a:t>Virtual assistance</a:t>
            </a:r>
            <a:r>
              <a:rPr lang="en-IN" dirty="0"/>
              <a:t> </a:t>
            </a:r>
            <a:endParaRPr lang="en-IN" b="1" dirty="0"/>
          </a:p>
          <a:p>
            <a:pPr marL="285750" indent="-285750" algn="l">
              <a:buFont typeface="Wingdings" panose="05000000000000000000" pitchFamily="2" charset="2"/>
              <a:buChar char="ü"/>
            </a:pPr>
            <a:r>
              <a:rPr lang="en-US" b="0" i="0" dirty="0">
                <a:solidFill>
                  <a:srgbClr val="0D0D0D"/>
                </a:solidFill>
                <a:effectLst/>
                <a:latin typeface="Söhne"/>
              </a:rPr>
              <a:t>Object recognition</a:t>
            </a:r>
          </a:p>
          <a:p>
            <a:pPr marL="285750" indent="-285750" algn="l">
              <a:buFont typeface="Wingdings" panose="05000000000000000000" pitchFamily="2" charset="2"/>
              <a:buChar char="ü"/>
            </a:pPr>
            <a:r>
              <a:rPr lang="en-US" b="0" i="0" dirty="0">
                <a:solidFill>
                  <a:srgbClr val="0D0D0D"/>
                </a:solidFill>
                <a:effectLst/>
                <a:latin typeface="Söhne"/>
              </a:rPr>
              <a:t>Color detection</a:t>
            </a:r>
          </a:p>
          <a:p>
            <a:pPr marL="285750" indent="-285750" algn="l">
              <a:buFont typeface="Wingdings" panose="05000000000000000000" pitchFamily="2" charset="2"/>
              <a:buChar char="ü"/>
            </a:pPr>
            <a:r>
              <a:rPr lang="en-US" b="0" i="0" dirty="0">
                <a:solidFill>
                  <a:srgbClr val="0D0D0D"/>
                </a:solidFill>
                <a:effectLst/>
                <a:latin typeface="Söhne"/>
              </a:rPr>
              <a:t>Interaction capabilities</a:t>
            </a:r>
          </a:p>
          <a:p>
            <a:pPr marL="285750" indent="-285750" algn="l">
              <a:buFont typeface="Wingdings" panose="05000000000000000000" pitchFamily="2" charset="2"/>
              <a:buChar char="ü"/>
            </a:pPr>
            <a:r>
              <a:rPr lang="en-US" b="0" i="0" dirty="0">
                <a:solidFill>
                  <a:srgbClr val="0D0D0D"/>
                </a:solidFill>
                <a:effectLst/>
                <a:latin typeface="Söhne"/>
              </a:rPr>
              <a:t>Distance measurement</a:t>
            </a:r>
          </a:p>
          <a:p>
            <a:pPr marL="285750" indent="-285750" algn="l">
              <a:buFont typeface="Wingdings" panose="05000000000000000000" pitchFamily="2" charset="2"/>
              <a:buChar char="ü"/>
            </a:pPr>
            <a:r>
              <a:rPr lang="en-US" b="0" i="0" dirty="0">
                <a:solidFill>
                  <a:srgbClr val="0D0D0D"/>
                </a:solidFill>
                <a:effectLst/>
                <a:latin typeface="Söhne"/>
              </a:rPr>
              <a:t>QR code scanning</a:t>
            </a:r>
          </a:p>
          <a:p>
            <a:pPr marL="285750" indent="-285750" algn="l">
              <a:buFont typeface="Wingdings" panose="05000000000000000000" pitchFamily="2" charset="2"/>
              <a:buChar char="ü"/>
            </a:pPr>
            <a:r>
              <a:rPr lang="en-US" b="0" i="0" dirty="0">
                <a:solidFill>
                  <a:srgbClr val="0D0D0D"/>
                </a:solidFill>
                <a:effectLst/>
                <a:latin typeface="Söhne"/>
              </a:rPr>
              <a:t>Text recognition</a:t>
            </a:r>
          </a:p>
          <a:p>
            <a:pPr marL="285750" indent="-285750" algn="l">
              <a:buFont typeface="Wingdings" panose="05000000000000000000" pitchFamily="2" charset="2"/>
              <a:buChar char="ü"/>
            </a:pPr>
            <a:r>
              <a:rPr lang="en-US" b="0" i="0" dirty="0">
                <a:solidFill>
                  <a:srgbClr val="0D0D0D"/>
                </a:solidFill>
                <a:effectLst/>
                <a:latin typeface="Söhne"/>
              </a:rPr>
              <a:t>Weather reporting</a:t>
            </a:r>
          </a:p>
          <a:p>
            <a:pPr marL="285750" indent="-285750" algn="l">
              <a:buFont typeface="Wingdings" panose="05000000000000000000" pitchFamily="2" charset="2"/>
              <a:buChar char="ü"/>
            </a:pPr>
            <a:r>
              <a:rPr lang="en-US" b="0" i="0" dirty="0">
                <a:solidFill>
                  <a:srgbClr val="0D0D0D"/>
                </a:solidFill>
                <a:effectLst/>
                <a:latin typeface="Söhne"/>
              </a:rPr>
              <a:t>Translation services</a:t>
            </a:r>
          </a:p>
        </p:txBody>
      </p:sp>
    </p:spTree>
    <p:extLst>
      <p:ext uri="{BB962C8B-B14F-4D97-AF65-F5344CB8AC3E}">
        <p14:creationId xmlns:p14="http://schemas.microsoft.com/office/powerpoint/2010/main" val="297994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80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3"/>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3"/>
                                        </p:tgtEl>
                                      </p:cBhvr>
                                    </p:cmd>
                                  </p:childTnLst>
                                </p:cTn>
                              </p:par>
                            </p:childTnLst>
                          </p:cTn>
                        </p:par>
                      </p:childTnLst>
                    </p:cTn>
                  </p:par>
                </p:childTnLst>
              </p:cTn>
              <p:nextCondLst>
                <p:cond evt="onClick" delay="0">
                  <p:tgtEl>
                    <p:spTgt spid="3"/>
                  </p:tgtEl>
                </p:cond>
              </p:nextCondLst>
            </p:seq>
            <p:video>
              <p:cMediaNode vol="80000">
                <p:cTn id="12" fill="hold" display="0">
                  <p:stCondLst>
                    <p:cond delay="indefinite"/>
                  </p:stCondLst>
                </p:cTn>
                <p:tgtEl>
                  <p:spTgt spid="3"/>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9412A-33EA-CAEE-04FF-23C56F1271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EFCD90-3376-FB1B-3B18-B9437DAD688E}"/>
              </a:ext>
            </a:extLst>
          </p:cNvPr>
          <p:cNvSpPr>
            <a:spLocks noGrp="1"/>
          </p:cNvSpPr>
          <p:nvPr>
            <p:ph type="title"/>
          </p:nvPr>
        </p:nvSpPr>
        <p:spPr>
          <a:xfrm>
            <a:off x="551328" y="262964"/>
            <a:ext cx="10950389" cy="836146"/>
          </a:xfrm>
        </p:spPr>
        <p:txBody>
          <a:bodyPr>
            <a:normAutofit/>
          </a:bodyPr>
          <a:lstStyle/>
          <a:p>
            <a:pPr algn="ctr"/>
            <a:r>
              <a:rPr lang="en-US" sz="4400" b="1" dirty="0"/>
              <a:t>Summary</a:t>
            </a:r>
          </a:p>
        </p:txBody>
      </p:sp>
      <p:sp>
        <p:nvSpPr>
          <p:cNvPr id="3" name="Content Placeholder 2">
            <a:extLst>
              <a:ext uri="{FF2B5EF4-FFF2-40B4-BE49-F238E27FC236}">
                <a16:creationId xmlns:a16="http://schemas.microsoft.com/office/drawing/2014/main" id="{B0D77E37-9700-52DD-1A81-BAE19E663DFB}"/>
              </a:ext>
            </a:extLst>
          </p:cNvPr>
          <p:cNvSpPr>
            <a:spLocks noGrp="1"/>
          </p:cNvSpPr>
          <p:nvPr>
            <p:ph idx="1"/>
          </p:nvPr>
        </p:nvSpPr>
        <p:spPr>
          <a:xfrm>
            <a:off x="551327" y="1278777"/>
            <a:ext cx="10950388" cy="5059270"/>
          </a:xfrm>
        </p:spPr>
        <p:txBody>
          <a:bodyPr>
            <a:noAutofit/>
          </a:bodyPr>
          <a:lstStyle/>
          <a:p>
            <a:pPr marL="358775" indent="-358775" algn="just">
              <a:lnSpc>
                <a:spcPct val="150000"/>
              </a:lnSpc>
              <a:spcBef>
                <a:spcPts val="0"/>
              </a:spcBef>
            </a:pPr>
            <a:r>
              <a:rPr lang="en-US" sz="2400" dirty="0">
                <a:solidFill>
                  <a:srgbClr val="C00000"/>
                </a:solidFill>
              </a:rPr>
              <a:t>Collaboration</a:t>
            </a:r>
            <a:r>
              <a:rPr lang="en-US" sz="2400" dirty="0"/>
              <a:t> between </a:t>
            </a:r>
            <a:r>
              <a:rPr lang="en-US" sz="2400" dirty="0">
                <a:solidFill>
                  <a:srgbClr val="C00000"/>
                </a:solidFill>
              </a:rPr>
              <a:t>robotics and artificial intelligence</a:t>
            </a:r>
            <a:r>
              <a:rPr lang="en-US" sz="2400" dirty="0"/>
              <a:t>, presenting a versatile robot proficient in diverse tasks.</a:t>
            </a:r>
          </a:p>
          <a:p>
            <a:pPr marL="358775" indent="-358775" algn="just">
              <a:lnSpc>
                <a:spcPct val="150000"/>
              </a:lnSpc>
              <a:spcBef>
                <a:spcPts val="0"/>
              </a:spcBef>
            </a:pPr>
            <a:r>
              <a:rPr lang="en-US" sz="2400" dirty="0"/>
              <a:t>From </a:t>
            </a:r>
            <a:r>
              <a:rPr lang="en-US" sz="2400" dirty="0">
                <a:solidFill>
                  <a:srgbClr val="C00000"/>
                </a:solidFill>
              </a:rPr>
              <a:t>object recognition to language translation </a:t>
            </a:r>
            <a:r>
              <a:rPr lang="en-US" sz="2400" dirty="0"/>
              <a:t>it acts as a valuable assistant, fostering human-robot interaction and task automation.</a:t>
            </a:r>
          </a:p>
          <a:p>
            <a:pPr marL="358775" indent="-358775" algn="just">
              <a:lnSpc>
                <a:spcPct val="150000"/>
              </a:lnSpc>
              <a:spcBef>
                <a:spcPts val="0"/>
              </a:spcBef>
            </a:pPr>
            <a:r>
              <a:rPr lang="en-US" sz="2400" dirty="0"/>
              <a:t>This Model is a well performing and a </a:t>
            </a:r>
            <a:r>
              <a:rPr lang="en-US" sz="2400" dirty="0">
                <a:solidFill>
                  <a:srgbClr val="C00000"/>
                </a:solidFill>
              </a:rPr>
              <a:t>Multitasking</a:t>
            </a:r>
            <a:r>
              <a:rPr lang="en-US" sz="2400" dirty="0"/>
              <a:t> Robot which can be updated a lot in the future circumstances. </a:t>
            </a:r>
            <a:endParaRPr lang="en-US" dirty="0"/>
          </a:p>
          <a:p>
            <a:pPr marL="358775" indent="-358775" algn="just">
              <a:lnSpc>
                <a:spcPct val="150000"/>
              </a:lnSpc>
              <a:spcBef>
                <a:spcPts val="0"/>
              </a:spcBef>
            </a:pPr>
            <a:r>
              <a:rPr lang="en-US" sz="2400" dirty="0">
                <a:solidFill>
                  <a:srgbClr val="C00000"/>
                </a:solidFill>
              </a:rPr>
              <a:t>Extended version</a:t>
            </a:r>
            <a:r>
              <a:rPr lang="en-US" sz="2400" dirty="0"/>
              <a:t>: 	</a:t>
            </a:r>
          </a:p>
          <a:p>
            <a:pPr marL="815975" lvl="1" indent="-358775" algn="just">
              <a:lnSpc>
                <a:spcPct val="150000"/>
              </a:lnSpc>
              <a:spcBef>
                <a:spcPts val="0"/>
              </a:spcBef>
            </a:pPr>
            <a:r>
              <a:rPr lang="en-US" dirty="0"/>
              <a:t>Aims to amplify the robot’s utility, interactivity, and applicability across domains.</a:t>
            </a:r>
          </a:p>
        </p:txBody>
      </p:sp>
    </p:spTree>
    <p:extLst>
      <p:ext uri="{BB962C8B-B14F-4D97-AF65-F5344CB8AC3E}">
        <p14:creationId xmlns:p14="http://schemas.microsoft.com/office/powerpoint/2010/main" val="2487765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TotalTime>
  <Words>699</Words>
  <Application>Microsoft Office PowerPoint</Application>
  <PresentationFormat>Widescreen</PresentationFormat>
  <Paragraphs>54</Paragraphs>
  <Slides>8</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Courier New</vt:lpstr>
      <vt:lpstr>Söhne</vt:lpstr>
      <vt:lpstr>Wingdings</vt:lpstr>
      <vt:lpstr>Office Theme</vt:lpstr>
      <vt:lpstr>Raspbot</vt:lpstr>
      <vt:lpstr>Introduction</vt:lpstr>
      <vt:lpstr>Scope of the Project</vt:lpstr>
      <vt:lpstr>Methodology</vt:lpstr>
      <vt:lpstr>Materials used </vt:lpstr>
      <vt:lpstr>Photo of the product</vt:lpstr>
      <vt:lpstr>Result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Raspbot</dc:title>
  <dc:creator>Pandiya Rajan G</dc:creator>
  <cp:lastModifiedBy>Abhivanth .R</cp:lastModifiedBy>
  <cp:revision>9</cp:revision>
  <dcterms:created xsi:type="dcterms:W3CDTF">2024-02-24T03:45:24Z</dcterms:created>
  <dcterms:modified xsi:type="dcterms:W3CDTF">2025-03-10T13:46:40Z</dcterms:modified>
</cp:coreProperties>
</file>