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65" r:id="rId4"/>
    <p:sldId id="258" r:id="rId5"/>
    <p:sldId id="260" r:id="rId6"/>
    <p:sldId id="261" r:id="rId7"/>
    <p:sldId id="262" r:id="rId8"/>
    <p:sldId id="259"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557"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BDM%20PROJECT\fina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BDM%20PROJECT\final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Revenue trend over the month</a:t>
            </a:r>
          </a:p>
          <a:p>
            <a:pPr>
              <a:defRPr/>
            </a:pPr>
            <a:endParaRPr lang="en-IN"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cat>
            <c:strRef>
              <c:f>Sheet1!$U$23:$U$34</c:f>
              <c:strCache>
                <c:ptCount val="12"/>
                <c:pt idx="0">
                  <c:v>april</c:v>
                </c:pt>
                <c:pt idx="1">
                  <c:v>may</c:v>
                </c:pt>
                <c:pt idx="2">
                  <c:v>june</c:v>
                </c:pt>
                <c:pt idx="3">
                  <c:v>july</c:v>
                </c:pt>
                <c:pt idx="4">
                  <c:v>august</c:v>
                </c:pt>
                <c:pt idx="5">
                  <c:v>september</c:v>
                </c:pt>
                <c:pt idx="6">
                  <c:v>october</c:v>
                </c:pt>
                <c:pt idx="7">
                  <c:v>november</c:v>
                </c:pt>
                <c:pt idx="8">
                  <c:v>december</c:v>
                </c:pt>
                <c:pt idx="9">
                  <c:v>january</c:v>
                </c:pt>
                <c:pt idx="10">
                  <c:v>february</c:v>
                </c:pt>
                <c:pt idx="11">
                  <c:v>march</c:v>
                </c:pt>
              </c:strCache>
            </c:strRef>
          </c:cat>
          <c:val>
            <c:numRef>
              <c:f>Sheet1!$V$23:$V$34</c:f>
              <c:numCache>
                <c:formatCode>General</c:formatCode>
                <c:ptCount val="12"/>
                <c:pt idx="0">
                  <c:v>1081124</c:v>
                </c:pt>
                <c:pt idx="1">
                  <c:v>1099072</c:v>
                </c:pt>
                <c:pt idx="2">
                  <c:v>1013966</c:v>
                </c:pt>
                <c:pt idx="3">
                  <c:v>1327851</c:v>
                </c:pt>
                <c:pt idx="4">
                  <c:v>1265641</c:v>
                </c:pt>
                <c:pt idx="5">
                  <c:v>1604677</c:v>
                </c:pt>
                <c:pt idx="6">
                  <c:v>1206557</c:v>
                </c:pt>
                <c:pt idx="7">
                  <c:v>1221094</c:v>
                </c:pt>
                <c:pt idx="8">
                  <c:v>1316587</c:v>
                </c:pt>
                <c:pt idx="9">
                  <c:v>1118877</c:v>
                </c:pt>
                <c:pt idx="10">
                  <c:v>381886</c:v>
                </c:pt>
                <c:pt idx="11">
                  <c:v>1330781</c:v>
                </c:pt>
              </c:numCache>
            </c:numRef>
          </c:val>
          <c:smooth val="0"/>
          <c:extLst>
            <c:ext xmlns:c16="http://schemas.microsoft.com/office/drawing/2014/chart" uri="{C3380CC4-5D6E-409C-BE32-E72D297353CC}">
              <c16:uniqueId val="{00000001-1E4A-4DC6-8102-5C404F5C0E8E}"/>
            </c:ext>
          </c:extLst>
        </c:ser>
        <c:dLbls>
          <c:showLegendKey val="0"/>
          <c:showVal val="0"/>
          <c:showCatName val="0"/>
          <c:showSerName val="0"/>
          <c:showPercent val="0"/>
          <c:showBubbleSize val="0"/>
        </c:dLbls>
        <c:smooth val="0"/>
        <c:axId val="953963600"/>
        <c:axId val="953955920"/>
      </c:lineChart>
      <c:catAx>
        <c:axId val="9539636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53955920"/>
        <c:crosses val="autoZero"/>
        <c:auto val="1"/>
        <c:lblAlgn val="ctr"/>
        <c:lblOffset val="100"/>
        <c:noMultiLvlLbl val="0"/>
      </c:catAx>
      <c:valAx>
        <c:axId val="9539559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Revenue(Rs)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53963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Monthly Growth Rate(%)</a:t>
            </a:r>
          </a:p>
          <a:p>
            <a:pPr>
              <a:defRPr/>
            </a:pPr>
            <a:endParaRPr lang="en-IN"/>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Sheet1!$D$23:$D$33</c:f>
              <c:strCache>
                <c:ptCount val="11"/>
                <c:pt idx="0">
                  <c:v>April_May</c:v>
                </c:pt>
                <c:pt idx="1">
                  <c:v>May-June</c:v>
                </c:pt>
                <c:pt idx="2">
                  <c:v>June-July</c:v>
                </c:pt>
                <c:pt idx="3">
                  <c:v>July-august</c:v>
                </c:pt>
                <c:pt idx="4">
                  <c:v>August-Sept</c:v>
                </c:pt>
                <c:pt idx="5">
                  <c:v>Sep-Oct</c:v>
                </c:pt>
                <c:pt idx="6">
                  <c:v>Oct-Nov</c:v>
                </c:pt>
                <c:pt idx="7">
                  <c:v>Nov-Dec</c:v>
                </c:pt>
                <c:pt idx="8">
                  <c:v>Dec-Jan</c:v>
                </c:pt>
                <c:pt idx="9">
                  <c:v>Jan_Feb</c:v>
                </c:pt>
                <c:pt idx="10">
                  <c:v>Feb-March</c:v>
                </c:pt>
              </c:strCache>
            </c:strRef>
          </c:cat>
          <c:val>
            <c:numRef>
              <c:f>Sheet1!$E$23:$E$33</c:f>
              <c:numCache>
                <c:formatCode>General</c:formatCode>
                <c:ptCount val="11"/>
                <c:pt idx="0">
                  <c:v>1.66</c:v>
                </c:pt>
                <c:pt idx="1">
                  <c:v>-7.77</c:v>
                </c:pt>
                <c:pt idx="2">
                  <c:v>30.95</c:v>
                </c:pt>
                <c:pt idx="3">
                  <c:v>-4.68</c:v>
                </c:pt>
                <c:pt idx="4">
                  <c:v>26.78</c:v>
                </c:pt>
                <c:pt idx="5">
                  <c:v>-24.81</c:v>
                </c:pt>
                <c:pt idx="6">
                  <c:v>1.2</c:v>
                </c:pt>
                <c:pt idx="7">
                  <c:v>7.82</c:v>
                </c:pt>
                <c:pt idx="8">
                  <c:v>-15.0169</c:v>
                </c:pt>
                <c:pt idx="9">
                  <c:v>-65.866</c:v>
                </c:pt>
                <c:pt idx="10">
                  <c:v>248.476</c:v>
                </c:pt>
              </c:numCache>
            </c:numRef>
          </c:val>
          <c:smooth val="0"/>
          <c:extLst>
            <c:ext xmlns:c16="http://schemas.microsoft.com/office/drawing/2014/chart" uri="{C3380CC4-5D6E-409C-BE32-E72D297353CC}">
              <c16:uniqueId val="{00000000-2075-47C9-B27E-4CE930288045}"/>
            </c:ext>
          </c:extLst>
        </c:ser>
        <c:dLbls>
          <c:dLblPos val="ctr"/>
          <c:showLegendKey val="0"/>
          <c:showVal val="1"/>
          <c:showCatName val="0"/>
          <c:showSerName val="0"/>
          <c:showPercent val="0"/>
          <c:showBubbleSize val="0"/>
        </c:dLbls>
        <c:smooth val="0"/>
        <c:axId val="887064335"/>
        <c:axId val="887063375"/>
      </c:lineChart>
      <c:catAx>
        <c:axId val="88706433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DURATION</a:t>
                </a:r>
              </a:p>
            </c:rich>
          </c:tx>
          <c:layout>
            <c:manualLayout>
              <c:xMode val="edge"/>
              <c:yMode val="edge"/>
              <c:x val="0.41896913941771968"/>
              <c:y val="0.8846301264852434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7063375"/>
        <c:crosses val="autoZero"/>
        <c:auto val="1"/>
        <c:lblAlgn val="ctr"/>
        <c:lblOffset val="100"/>
        <c:noMultiLvlLbl val="0"/>
      </c:catAx>
      <c:valAx>
        <c:axId val="88706337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GROWTH RATE(%)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7064335"/>
        <c:crosses val="autoZero"/>
        <c:crossBetween val="between"/>
      </c:valAx>
      <c:spPr>
        <a:noFill/>
        <a:ln>
          <a:noFill/>
        </a:ln>
        <a:effectLst/>
      </c:spPr>
    </c:plotArea>
    <c:plotVisOnly val="1"/>
    <c:dispBlanksAs val="gap"/>
    <c:showDLblsOverMax val="0"/>
  </c:chart>
  <c:spPr>
    <a:solidFill>
      <a:srgbClr val="00206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latin typeface="Times New Roman" panose="02020603050405020304" pitchFamily="18" charset="0"/>
                <a:cs typeface="Times New Roman" panose="02020603050405020304" pitchFamily="18" charset="0"/>
              </a:rPr>
              <a:t>Season wise revenue</a:t>
            </a:r>
          </a:p>
        </c:rich>
      </c:tx>
      <c:layout>
        <c:manualLayout>
          <c:xMode val="edge"/>
          <c:yMode val="edge"/>
          <c:x val="0.22262910798122065"/>
          <c:y val="3.921568627450980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Sheet1!$A$18:$A$20</c:f>
              <c:strCache>
                <c:ptCount val="3"/>
                <c:pt idx="0">
                  <c:v>winter</c:v>
                </c:pt>
                <c:pt idx="1">
                  <c:v>summer</c:v>
                </c:pt>
                <c:pt idx="2">
                  <c:v>rainy</c:v>
                </c:pt>
              </c:strCache>
            </c:strRef>
          </c:cat>
          <c:val>
            <c:numRef>
              <c:f>Sheet1!$B$18:$B$20</c:f>
              <c:numCache>
                <c:formatCode>General</c:formatCode>
                <c:ptCount val="3"/>
                <c:pt idx="0">
                  <c:v>4038444</c:v>
                </c:pt>
                <c:pt idx="1">
                  <c:v>4524943</c:v>
                </c:pt>
                <c:pt idx="2">
                  <c:v>5404726</c:v>
                </c:pt>
              </c:numCache>
            </c:numRef>
          </c:val>
          <c:extLst>
            <c:ext xmlns:c16="http://schemas.microsoft.com/office/drawing/2014/chart" uri="{C3380CC4-5D6E-409C-BE32-E72D297353CC}">
              <c16:uniqueId val="{00000000-C780-4BF2-8193-439E262599FF}"/>
            </c:ext>
          </c:extLst>
        </c:ser>
        <c:dLbls>
          <c:dLblPos val="outEnd"/>
          <c:showLegendKey val="0"/>
          <c:showVal val="1"/>
          <c:showCatName val="0"/>
          <c:showSerName val="0"/>
          <c:showPercent val="0"/>
          <c:showBubbleSize val="0"/>
        </c:dLbls>
        <c:gapWidth val="100"/>
        <c:overlap val="-24"/>
        <c:axId val="888703440"/>
        <c:axId val="231329264"/>
      </c:barChart>
      <c:catAx>
        <c:axId val="88870344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latin typeface="Times New Roman" panose="02020603050405020304" pitchFamily="18" charset="0"/>
                    <a:cs typeface="Times New Roman" panose="02020603050405020304" pitchFamily="18" charset="0"/>
                  </a:rPr>
                  <a:t>SEASON</a:t>
                </a:r>
              </a:p>
            </c:rich>
          </c:tx>
          <c:layout>
            <c:manualLayout>
              <c:xMode val="edge"/>
              <c:yMode val="edge"/>
              <c:x val="0.4679501312335958"/>
              <c:y val="0.82372110893545714"/>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231329264"/>
        <c:crosses val="autoZero"/>
        <c:auto val="1"/>
        <c:lblAlgn val="ctr"/>
        <c:lblOffset val="100"/>
        <c:noMultiLvlLbl val="0"/>
      </c:catAx>
      <c:valAx>
        <c:axId val="23132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latin typeface="Times New Roman" panose="02020603050405020304" pitchFamily="18" charset="0"/>
                    <a:cs typeface="Times New Roman" panose="02020603050405020304" pitchFamily="18" charset="0"/>
                  </a:rPr>
                  <a:t>SALES</a:t>
                </a:r>
              </a:p>
            </c:rich>
          </c:tx>
          <c:layout>
            <c:manualLayout>
              <c:xMode val="edge"/>
              <c:yMode val="edge"/>
              <c:x val="1.6666666666666666E-2"/>
              <c:y val="0.34534572067380465"/>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8887034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Graphical representation of medicines whose sales&gt; Rs10000 annualy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Pt>
            <c:idx val="0"/>
            <c:invertIfNegative val="0"/>
            <c:bubble3D val="0"/>
            <c:extLst>
              <c:ext xmlns:c16="http://schemas.microsoft.com/office/drawing/2014/chart" uri="{C3380CC4-5D6E-409C-BE32-E72D297353CC}">
                <c16:uniqueId val="{00000001-1AF5-4BD4-9A5A-7801DD00B77C}"/>
              </c:ext>
            </c:extLst>
          </c:dPt>
          <c:dPt>
            <c:idx val="1"/>
            <c:invertIfNegative val="0"/>
            <c:bubble3D val="0"/>
            <c:extLst>
              <c:ext xmlns:c16="http://schemas.microsoft.com/office/drawing/2014/chart" uri="{C3380CC4-5D6E-409C-BE32-E72D297353CC}">
                <c16:uniqueId val="{00000003-1AF5-4BD4-9A5A-7801DD00B77C}"/>
              </c:ext>
            </c:extLst>
          </c:dPt>
          <c:dPt>
            <c:idx val="2"/>
            <c:invertIfNegative val="0"/>
            <c:bubble3D val="0"/>
            <c:extLst>
              <c:ext xmlns:c16="http://schemas.microsoft.com/office/drawing/2014/chart" uri="{C3380CC4-5D6E-409C-BE32-E72D297353CC}">
                <c16:uniqueId val="{00000005-1AF5-4BD4-9A5A-7801DD00B77C}"/>
              </c:ext>
            </c:extLst>
          </c:dPt>
          <c:dPt>
            <c:idx val="3"/>
            <c:invertIfNegative val="0"/>
            <c:bubble3D val="0"/>
            <c:extLst>
              <c:ext xmlns:c16="http://schemas.microsoft.com/office/drawing/2014/chart" uri="{C3380CC4-5D6E-409C-BE32-E72D297353CC}">
                <c16:uniqueId val="{00000007-1AF5-4BD4-9A5A-7801DD00B77C}"/>
              </c:ext>
            </c:extLst>
          </c:dPt>
          <c:dPt>
            <c:idx val="4"/>
            <c:invertIfNegative val="0"/>
            <c:bubble3D val="0"/>
            <c:extLst>
              <c:ext xmlns:c16="http://schemas.microsoft.com/office/drawing/2014/chart" uri="{C3380CC4-5D6E-409C-BE32-E72D297353CC}">
                <c16:uniqueId val="{00000009-1AF5-4BD4-9A5A-7801DD00B77C}"/>
              </c:ext>
            </c:extLst>
          </c:dPt>
          <c:dPt>
            <c:idx val="5"/>
            <c:invertIfNegative val="0"/>
            <c:bubble3D val="0"/>
            <c:extLst>
              <c:ext xmlns:c16="http://schemas.microsoft.com/office/drawing/2014/chart" uri="{C3380CC4-5D6E-409C-BE32-E72D297353CC}">
                <c16:uniqueId val="{0000000B-1AF5-4BD4-9A5A-7801DD00B77C}"/>
              </c:ext>
            </c:extLst>
          </c:dPt>
          <c:dPt>
            <c:idx val="6"/>
            <c:invertIfNegative val="0"/>
            <c:bubble3D val="0"/>
            <c:extLst>
              <c:ext xmlns:c16="http://schemas.microsoft.com/office/drawing/2014/chart" uri="{C3380CC4-5D6E-409C-BE32-E72D297353CC}">
                <c16:uniqueId val="{0000000D-1AF5-4BD4-9A5A-7801DD00B77C}"/>
              </c:ext>
            </c:extLst>
          </c:dPt>
          <c:dPt>
            <c:idx val="7"/>
            <c:invertIfNegative val="0"/>
            <c:bubble3D val="0"/>
            <c:extLst>
              <c:ext xmlns:c16="http://schemas.microsoft.com/office/drawing/2014/chart" uri="{C3380CC4-5D6E-409C-BE32-E72D297353CC}">
                <c16:uniqueId val="{0000000F-1AF5-4BD4-9A5A-7801DD00B77C}"/>
              </c:ext>
            </c:extLst>
          </c:dPt>
          <c:dPt>
            <c:idx val="8"/>
            <c:invertIfNegative val="0"/>
            <c:bubble3D val="0"/>
            <c:extLst>
              <c:ext xmlns:c16="http://schemas.microsoft.com/office/drawing/2014/chart" uri="{C3380CC4-5D6E-409C-BE32-E72D297353CC}">
                <c16:uniqueId val="{00000011-1AF5-4BD4-9A5A-7801DD00B77C}"/>
              </c:ext>
            </c:extLst>
          </c:dPt>
          <c:dPt>
            <c:idx val="9"/>
            <c:invertIfNegative val="0"/>
            <c:bubble3D val="0"/>
            <c:extLst>
              <c:ext xmlns:c16="http://schemas.microsoft.com/office/drawing/2014/chart" uri="{C3380CC4-5D6E-409C-BE32-E72D297353CC}">
                <c16:uniqueId val="{00000013-1AF5-4BD4-9A5A-7801DD00B77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'data_sinha_medicals\[inventory_data_sort.XLS]Sheet2'!$A$1:$A$10</c:f>
              <c:strCache>
                <c:ptCount val="10"/>
                <c:pt idx="0">
                  <c:v>Antibiotics</c:v>
                </c:pt>
                <c:pt idx="1">
                  <c:v>Antidiabetic</c:v>
                </c:pt>
                <c:pt idx="2">
                  <c:v>Cardiovascular</c:v>
                </c:pt>
                <c:pt idx="3">
                  <c:v>pain relief</c:v>
                </c:pt>
                <c:pt idx="4">
                  <c:v>respiratory and cough</c:v>
                </c:pt>
                <c:pt idx="5">
                  <c:v>vit &amp; swuppliments</c:v>
                </c:pt>
                <c:pt idx="6">
                  <c:v>Hormonal</c:v>
                </c:pt>
                <c:pt idx="7">
                  <c:v>neuro</c:v>
                </c:pt>
                <c:pt idx="8">
                  <c:v>gastro</c:v>
                </c:pt>
                <c:pt idx="9">
                  <c:v>general medicines</c:v>
                </c:pt>
              </c:strCache>
            </c:strRef>
          </c:cat>
          <c:val>
            <c:numRef>
              <c:f>'data_sinha_medicals\[inventory_data_sort.XLS]Sheet2'!$B$1:$B$10</c:f>
              <c:numCache>
                <c:formatCode>General</c:formatCode>
                <c:ptCount val="10"/>
                <c:pt idx="0">
                  <c:v>40</c:v>
                </c:pt>
                <c:pt idx="1">
                  <c:v>25</c:v>
                </c:pt>
                <c:pt idx="2">
                  <c:v>21</c:v>
                </c:pt>
                <c:pt idx="3">
                  <c:v>25</c:v>
                </c:pt>
                <c:pt idx="4">
                  <c:v>25</c:v>
                </c:pt>
                <c:pt idx="5">
                  <c:v>25</c:v>
                </c:pt>
                <c:pt idx="6">
                  <c:v>14</c:v>
                </c:pt>
                <c:pt idx="7">
                  <c:v>16</c:v>
                </c:pt>
                <c:pt idx="8">
                  <c:v>15</c:v>
                </c:pt>
                <c:pt idx="9">
                  <c:v>59</c:v>
                </c:pt>
              </c:numCache>
            </c:numRef>
          </c:val>
          <c:extLst>
            <c:ext xmlns:c16="http://schemas.microsoft.com/office/drawing/2014/chart" uri="{C3380CC4-5D6E-409C-BE32-E72D297353CC}">
              <c16:uniqueId val="{00000014-1AF5-4BD4-9A5A-7801DD00B77C}"/>
            </c:ext>
          </c:extLst>
        </c:ser>
        <c:dLbls>
          <c:dLblPos val="inEnd"/>
          <c:showLegendKey val="0"/>
          <c:showVal val="1"/>
          <c:showCatName val="0"/>
          <c:showSerName val="0"/>
          <c:showPercent val="0"/>
          <c:showBubbleSize val="0"/>
        </c:dLbls>
        <c:gapWidth val="100"/>
        <c:overlap val="-24"/>
        <c:axId val="1686720352"/>
        <c:axId val="1686719392"/>
      </c:barChart>
      <c:catAx>
        <c:axId val="168672035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MEDICINES CATEGORY</a:t>
                </a:r>
              </a:p>
            </c:rich>
          </c:tx>
          <c:layout>
            <c:manualLayout>
              <c:xMode val="edge"/>
              <c:yMode val="edge"/>
              <c:x val="0.40487574307271368"/>
              <c:y val="0.92418007007862835"/>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crossAx val="1686719392"/>
        <c:crosses val="autoZero"/>
        <c:auto val="1"/>
        <c:lblAlgn val="ctr"/>
        <c:lblOffset val="100"/>
        <c:noMultiLvlLbl val="0"/>
      </c:catAx>
      <c:valAx>
        <c:axId val="16867193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COUNTS OF MEDICINES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6720352"/>
        <c:crosses val="autoZero"/>
        <c:crossBetween val="between"/>
      </c:valAx>
      <c:spPr>
        <a:noFill/>
        <a:ln>
          <a:noFill/>
        </a:ln>
        <a:effectLst/>
      </c:spPr>
    </c:plotArea>
    <c:plotVisOnly val="1"/>
    <c:dispBlanksAs val="gap"/>
    <c:showDLblsOverMax val="0"/>
  </c:chart>
  <c:spPr>
    <a:solidFill>
      <a:srgbClr val="002060"/>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IN"/>
              <a:t>Top 30 Manufacturers by Revenue Share</a:t>
            </a:r>
          </a:p>
          <a:p>
            <a:pPr>
              <a:defRPr/>
            </a:pPr>
            <a:endParaRPr lang="en-IN"/>
          </a:p>
        </c:rich>
      </c:tx>
      <c:layout>
        <c:manualLayout>
          <c:xMode val="edge"/>
          <c:yMode val="edge"/>
          <c:x val="0.15471312059202602"/>
          <c:y val="0"/>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noFill/>
            </a:ln>
            <a:effectLst/>
          </c:spPr>
          <c:invertIfNegative val="0"/>
          <c:cat>
            <c:strRef>
              <c:f>Sheet8!$B$6:$B$34</c:f>
              <c:strCache>
                <c:ptCount val="29"/>
                <c:pt idx="0">
                  <c:v>SUN</c:v>
                </c:pt>
                <c:pt idx="1">
                  <c:v>MACLE</c:v>
                </c:pt>
                <c:pt idx="2">
                  <c:v>INTAS</c:v>
                </c:pt>
                <c:pt idx="3">
                  <c:v>.LUPI</c:v>
                </c:pt>
                <c:pt idx="4">
                  <c:v>CIPLA</c:v>
                </c:pt>
                <c:pt idx="5">
                  <c:v>DRRED</c:v>
                </c:pt>
                <c:pt idx="6">
                  <c:v>ARIST</c:v>
                </c:pt>
                <c:pt idx="7">
                  <c:v>GLEN</c:v>
                </c:pt>
                <c:pt idx="8">
                  <c:v>MICRO</c:v>
                </c:pt>
                <c:pt idx="9">
                  <c:v>NICHO</c:v>
                </c:pt>
                <c:pt idx="10">
                  <c:v>IPCA</c:v>
                </c:pt>
                <c:pt idx="11">
                  <c:v>MAND</c:v>
                </c:pt>
                <c:pt idx="12">
                  <c:v>MP</c:v>
                </c:pt>
                <c:pt idx="13">
                  <c:v>USV</c:v>
                </c:pt>
                <c:pt idx="14">
                  <c:v>FDC</c:v>
                </c:pt>
                <c:pt idx="15">
                  <c:v>TORRE</c:v>
                </c:pt>
                <c:pt idx="16">
                  <c:v>ERIS</c:v>
                </c:pt>
                <c:pt idx="17">
                  <c:v>ALK</c:v>
                </c:pt>
                <c:pt idx="18">
                  <c:v>ABB</c:v>
                </c:pt>
                <c:pt idx="19">
                  <c:v>GLA</c:v>
                </c:pt>
                <c:pt idx="20">
                  <c:v>NESTL</c:v>
                </c:pt>
                <c:pt idx="21">
                  <c:v>ACCE</c:v>
                </c:pt>
                <c:pt idx="22">
                  <c:v>ALEB</c:v>
                </c:pt>
                <c:pt idx="23">
                  <c:v>RANBA</c:v>
                </c:pt>
                <c:pt idx="24">
                  <c:v>CIP G</c:v>
                </c:pt>
                <c:pt idx="25">
                  <c:v>CORON</c:v>
                </c:pt>
                <c:pt idx="26">
                  <c:v>AJANT</c:v>
                </c:pt>
                <c:pt idx="27">
                  <c:v>KNOLL</c:v>
                </c:pt>
                <c:pt idx="28">
                  <c:v>SUNIN</c:v>
                </c:pt>
              </c:strCache>
            </c:strRef>
          </c:cat>
          <c:val>
            <c:numRef>
              <c:f>Sheet8!$C$6:$C$34</c:f>
              <c:numCache>
                <c:formatCode>General</c:formatCode>
                <c:ptCount val="29"/>
                <c:pt idx="0">
                  <c:v>826012.46000000031</c:v>
                </c:pt>
                <c:pt idx="1">
                  <c:v>668914.84</c:v>
                </c:pt>
                <c:pt idx="2">
                  <c:v>581484.56999999983</c:v>
                </c:pt>
                <c:pt idx="3">
                  <c:v>413946.29000000015</c:v>
                </c:pt>
                <c:pt idx="4">
                  <c:v>342730.56999999989</c:v>
                </c:pt>
                <c:pt idx="5">
                  <c:v>318955.96000000014</c:v>
                </c:pt>
                <c:pt idx="6">
                  <c:v>306804.29000000004</c:v>
                </c:pt>
                <c:pt idx="7">
                  <c:v>277675.58</c:v>
                </c:pt>
                <c:pt idx="8">
                  <c:v>224301.43000000011</c:v>
                </c:pt>
                <c:pt idx="9">
                  <c:v>217818.28</c:v>
                </c:pt>
                <c:pt idx="10">
                  <c:v>209077.24000000008</c:v>
                </c:pt>
                <c:pt idx="11">
                  <c:v>203978.05000000002</c:v>
                </c:pt>
                <c:pt idx="12">
                  <c:v>202807.61000000004</c:v>
                </c:pt>
                <c:pt idx="13">
                  <c:v>180061.87999999995</c:v>
                </c:pt>
                <c:pt idx="14">
                  <c:v>168450.75</c:v>
                </c:pt>
                <c:pt idx="15">
                  <c:v>165584.18000000008</c:v>
                </c:pt>
                <c:pt idx="16">
                  <c:v>157969.47000000006</c:v>
                </c:pt>
                <c:pt idx="17">
                  <c:v>147478.82999999999</c:v>
                </c:pt>
                <c:pt idx="18">
                  <c:v>147221.88999999996</c:v>
                </c:pt>
                <c:pt idx="19">
                  <c:v>145469.84999999998</c:v>
                </c:pt>
                <c:pt idx="20">
                  <c:v>137528.76999999999</c:v>
                </c:pt>
                <c:pt idx="21">
                  <c:v>135827.66</c:v>
                </c:pt>
                <c:pt idx="22">
                  <c:v>135438.46999999997</c:v>
                </c:pt>
                <c:pt idx="23">
                  <c:v>131369.84</c:v>
                </c:pt>
                <c:pt idx="24">
                  <c:v>131148.57</c:v>
                </c:pt>
                <c:pt idx="25">
                  <c:v>130655.19999999998</c:v>
                </c:pt>
                <c:pt idx="26">
                  <c:v>129423.74</c:v>
                </c:pt>
                <c:pt idx="27">
                  <c:v>128480.46999999999</c:v>
                </c:pt>
                <c:pt idx="28">
                  <c:v>127726.86000000002</c:v>
                </c:pt>
              </c:numCache>
            </c:numRef>
          </c:val>
          <c:extLst>
            <c:ext xmlns:c16="http://schemas.microsoft.com/office/drawing/2014/chart" uri="{C3380CC4-5D6E-409C-BE32-E72D297353CC}">
              <c16:uniqueId val="{00000000-619B-4AC4-BB72-7C9B7313FE40}"/>
            </c:ext>
          </c:extLst>
        </c:ser>
        <c:dLbls>
          <c:showLegendKey val="0"/>
          <c:showVal val="0"/>
          <c:showCatName val="0"/>
          <c:showSerName val="0"/>
          <c:showPercent val="0"/>
          <c:showBubbleSize val="0"/>
        </c:dLbls>
        <c:gapWidth val="269"/>
        <c:overlap val="-20"/>
        <c:axId val="108177072"/>
        <c:axId val="108171792"/>
      </c:barChart>
      <c:catAx>
        <c:axId val="10817707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Manufacturer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08171792"/>
        <c:crosses val="autoZero"/>
        <c:auto val="1"/>
        <c:lblAlgn val="ctr"/>
        <c:lblOffset val="100"/>
        <c:noMultiLvlLbl val="0"/>
      </c:catAx>
      <c:valAx>
        <c:axId val="10817179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Sales(Rs)</a:t>
                </a:r>
              </a:p>
            </c:rich>
          </c:tx>
          <c:layout>
            <c:manualLayout>
              <c:xMode val="edge"/>
              <c:yMode val="edge"/>
              <c:x val="2.0114402644806375E-2"/>
              <c:y val="0.30046524766005145"/>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08177072"/>
        <c:crosses val="autoZero"/>
        <c:crossBetween val="between"/>
      </c:valAx>
      <c:spPr>
        <a:noFill/>
        <a:ln>
          <a:noFill/>
        </a:ln>
        <a:effectLst/>
      </c:spPr>
    </c:plotArea>
    <c:plotVisOnly val="1"/>
    <c:dispBlanksAs val="gap"/>
    <c:showDLblsOverMax val="0"/>
  </c:chart>
  <c:spPr>
    <a:solidFill>
      <a:srgbClr val="002060"/>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Top 30 Non-Moving Products by Sales(Dead</a:t>
            </a:r>
            <a:r>
              <a:rPr lang="en-IN" baseline="0" dirty="0"/>
              <a:t> stocks)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'data_sinha_medicals\dataa\[Inventory data.XLS]Sheet9'!$A$17:$A$46</c:f>
              <c:strCache>
                <c:ptCount val="30"/>
                <c:pt idx="0">
                  <c:v>INFANRIX HEXA INJ</c:v>
                </c:pt>
                <c:pt idx="1">
                  <c:v>WEIGHT MACHINE</c:v>
                </c:pt>
                <c:pt idx="2">
                  <c:v>ARSH KALP COMBI</c:v>
                </c:pt>
                <c:pt idx="3">
                  <c:v>SYNFLORIX INJ</c:v>
                </c:pt>
                <c:pt idx="4">
                  <c:v>CONTOUR PLUS STRIP</c:v>
                </c:pt>
                <c:pt idx="5">
                  <c:v>NESCAFE CLASSIC</c:v>
                </c:pt>
                <c:pt idx="6">
                  <c:v>HB-HARDE 20GMS</c:v>
                </c:pt>
                <c:pt idx="7">
                  <c:v>JANUMET 50/1000</c:v>
                </c:pt>
                <c:pt idx="8">
                  <c:v>NORMO TEARS DROP</c:v>
                </c:pt>
                <c:pt idx="9">
                  <c:v>BIOVAC-A VACCINE</c:v>
                </c:pt>
                <c:pt idx="10">
                  <c:v>ARSHAKUTHAR RAS</c:v>
                </c:pt>
                <c:pt idx="11">
                  <c:v>TENDIA TAB</c:v>
                </c:pt>
                <c:pt idx="12">
                  <c:v>TYPBAR-TCV INJ</c:v>
                </c:pt>
                <c:pt idx="13">
                  <c:v>VARIPED INJ</c:v>
                </c:pt>
                <c:pt idx="14">
                  <c:v>ABHAYAMRIT SYP</c:v>
                </c:pt>
                <c:pt idx="15">
                  <c:v>TRUDERMA REGEN NIGHT SERUM</c:v>
                </c:pt>
                <c:pt idx="16">
                  <c:v>ENSURE CHOCO</c:v>
                </c:pt>
                <c:pt idx="17">
                  <c:v>RIB BELT NO 34</c:v>
                </c:pt>
                <c:pt idx="18">
                  <c:v>PEDIA SURE VANILA</c:v>
                </c:pt>
                <c:pt idx="19">
                  <c:v>BONSORB TAB</c:v>
                </c:pt>
                <c:pt idx="20">
                  <c:v>LACOSET 100 TAB</c:v>
                </c:pt>
                <c:pt idx="21">
                  <c:v>FLUTROL MYHALER-250MG</c:v>
                </c:pt>
                <c:pt idx="22">
                  <c:v>MAHASUDARSHAN GHANBATI</c:v>
                </c:pt>
                <c:pt idx="23">
                  <c:v>DANTESHWARI 180GM</c:v>
                </c:pt>
                <c:pt idx="24">
                  <c:v>SUPERTOUCH SANITIZER</c:v>
                </c:pt>
                <c:pt idx="25">
                  <c:v>GDM-SAFE SACHET</c:v>
                </c:pt>
                <c:pt idx="26">
                  <c:v>RINGOZONE OINTMENT</c:v>
                </c:pt>
                <c:pt idx="27">
                  <c:v>CRISANTA TAB</c:v>
                </c:pt>
                <c:pt idx="28">
                  <c:v>NEO MECRAZOLE-20 TAB</c:v>
                </c:pt>
                <c:pt idx="29">
                  <c:v>MEROSURE-O TAB</c:v>
                </c:pt>
              </c:strCache>
            </c:strRef>
          </c:cat>
          <c:val>
            <c:numRef>
              <c:f>'data_sinha_medicals\dataa\[Inventory data.XLS]Sheet9'!$C$17:$C$46</c:f>
              <c:numCache>
                <c:formatCode>General</c:formatCode>
                <c:ptCount val="30"/>
                <c:pt idx="0">
                  <c:v>4803.8999999999996</c:v>
                </c:pt>
                <c:pt idx="1">
                  <c:v>4488.75</c:v>
                </c:pt>
                <c:pt idx="2">
                  <c:v>2701.83</c:v>
                </c:pt>
                <c:pt idx="3">
                  <c:v>2666</c:v>
                </c:pt>
                <c:pt idx="4">
                  <c:v>2375.13</c:v>
                </c:pt>
                <c:pt idx="5">
                  <c:v>2242.77</c:v>
                </c:pt>
                <c:pt idx="6">
                  <c:v>2164.4</c:v>
                </c:pt>
                <c:pt idx="7">
                  <c:v>1976.2</c:v>
                </c:pt>
                <c:pt idx="8">
                  <c:v>1795.72</c:v>
                </c:pt>
                <c:pt idx="9">
                  <c:v>1776</c:v>
                </c:pt>
                <c:pt idx="10">
                  <c:v>1742.62</c:v>
                </c:pt>
                <c:pt idx="11">
                  <c:v>1644.13</c:v>
                </c:pt>
                <c:pt idx="12">
                  <c:v>1600</c:v>
                </c:pt>
                <c:pt idx="13">
                  <c:v>1584.76</c:v>
                </c:pt>
                <c:pt idx="14">
                  <c:v>1582.53</c:v>
                </c:pt>
                <c:pt idx="15">
                  <c:v>1457.63</c:v>
                </c:pt>
                <c:pt idx="16">
                  <c:v>1447.24</c:v>
                </c:pt>
                <c:pt idx="17">
                  <c:v>1432.77</c:v>
                </c:pt>
                <c:pt idx="18">
                  <c:v>1307.1600000000001</c:v>
                </c:pt>
                <c:pt idx="19">
                  <c:v>1297.67</c:v>
                </c:pt>
                <c:pt idx="20">
                  <c:v>1251.6300000000001</c:v>
                </c:pt>
                <c:pt idx="21">
                  <c:v>1245</c:v>
                </c:pt>
                <c:pt idx="22">
                  <c:v>1190.55</c:v>
                </c:pt>
                <c:pt idx="23">
                  <c:v>1176</c:v>
                </c:pt>
                <c:pt idx="24">
                  <c:v>1143</c:v>
                </c:pt>
                <c:pt idx="25">
                  <c:v>1135.8</c:v>
                </c:pt>
                <c:pt idx="26">
                  <c:v>1119.4000000000001</c:v>
                </c:pt>
                <c:pt idx="27">
                  <c:v>1110.3599999999999</c:v>
                </c:pt>
                <c:pt idx="28">
                  <c:v>1103.08</c:v>
                </c:pt>
                <c:pt idx="29">
                  <c:v>1096.08</c:v>
                </c:pt>
              </c:numCache>
            </c:numRef>
          </c:val>
          <c:extLst>
            <c:ext xmlns:c16="http://schemas.microsoft.com/office/drawing/2014/chart" uri="{C3380CC4-5D6E-409C-BE32-E72D297353CC}">
              <c16:uniqueId val="{00000000-3997-47E2-BDEC-888712E21305}"/>
            </c:ext>
          </c:extLst>
        </c:ser>
        <c:dLbls>
          <c:showLegendKey val="0"/>
          <c:showVal val="0"/>
          <c:showCatName val="0"/>
          <c:showSerName val="0"/>
          <c:showPercent val="0"/>
          <c:showBubbleSize val="0"/>
        </c:dLbls>
        <c:gapWidth val="100"/>
        <c:overlap val="-24"/>
        <c:axId val="1944261711"/>
        <c:axId val="1944260751"/>
        <c:extLst>
          <c:ext xmlns:c15="http://schemas.microsoft.com/office/drawing/2012/chart" uri="{02D57815-91ED-43cb-92C2-25804820EDAC}">
            <c15:filteredBarSeries>
              <c15: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extLst>
                      <c:ext uri="{02D57815-91ED-43cb-92C2-25804820EDAC}">
                        <c15:formulaRef>
                          <c15:sqref>'data_sinha_medicals\dataa\[Inventory data.XLS]Sheet9'!$A$17:$A$46</c15:sqref>
                        </c15:formulaRef>
                      </c:ext>
                    </c:extLst>
                    <c:strCache>
                      <c:ptCount val="30"/>
                      <c:pt idx="0">
                        <c:v>INFANRIX HEXA INJ</c:v>
                      </c:pt>
                      <c:pt idx="1">
                        <c:v>WEIGHT MACHINE</c:v>
                      </c:pt>
                      <c:pt idx="2">
                        <c:v>ARSH KALP COMBI</c:v>
                      </c:pt>
                      <c:pt idx="3">
                        <c:v>SYNFLORIX INJ</c:v>
                      </c:pt>
                      <c:pt idx="4">
                        <c:v>CONTOUR PLUS STRIP</c:v>
                      </c:pt>
                      <c:pt idx="5">
                        <c:v>NESCAFE CLASSIC</c:v>
                      </c:pt>
                      <c:pt idx="6">
                        <c:v>HB-HARDE 20GMS</c:v>
                      </c:pt>
                      <c:pt idx="7">
                        <c:v>JANUMET 50/1000</c:v>
                      </c:pt>
                      <c:pt idx="8">
                        <c:v>NORMO TEARS DROP</c:v>
                      </c:pt>
                      <c:pt idx="9">
                        <c:v>BIOVAC-A VACCINE</c:v>
                      </c:pt>
                      <c:pt idx="10">
                        <c:v>ARSHAKUTHAR RAS</c:v>
                      </c:pt>
                      <c:pt idx="11">
                        <c:v>TENDIA TAB</c:v>
                      </c:pt>
                      <c:pt idx="12">
                        <c:v>TYPBAR-TCV INJ</c:v>
                      </c:pt>
                      <c:pt idx="13">
                        <c:v>VARIPED INJ</c:v>
                      </c:pt>
                      <c:pt idx="14">
                        <c:v>ABHAYAMRIT SYP</c:v>
                      </c:pt>
                      <c:pt idx="15">
                        <c:v>TRUDERMA REGEN NIGHT SERUM</c:v>
                      </c:pt>
                      <c:pt idx="16">
                        <c:v>ENSURE CHOCO</c:v>
                      </c:pt>
                      <c:pt idx="17">
                        <c:v>RIB BELT NO 34</c:v>
                      </c:pt>
                      <c:pt idx="18">
                        <c:v>PEDIA SURE VANILA</c:v>
                      </c:pt>
                      <c:pt idx="19">
                        <c:v>BONSORB TAB</c:v>
                      </c:pt>
                      <c:pt idx="20">
                        <c:v>LACOSET 100 TAB</c:v>
                      </c:pt>
                      <c:pt idx="21">
                        <c:v>FLUTROL MYHALER-250MG</c:v>
                      </c:pt>
                      <c:pt idx="22">
                        <c:v>MAHASUDARSHAN GHANBATI</c:v>
                      </c:pt>
                      <c:pt idx="23">
                        <c:v>DANTESHWARI 180GM</c:v>
                      </c:pt>
                      <c:pt idx="24">
                        <c:v>SUPERTOUCH SANITIZER</c:v>
                      </c:pt>
                      <c:pt idx="25">
                        <c:v>GDM-SAFE SACHET</c:v>
                      </c:pt>
                      <c:pt idx="26">
                        <c:v>RINGOZONE OINTMENT</c:v>
                      </c:pt>
                      <c:pt idx="27">
                        <c:v>CRISANTA TAB</c:v>
                      </c:pt>
                      <c:pt idx="28">
                        <c:v>NEO MECRAZOLE-20 TAB</c:v>
                      </c:pt>
                      <c:pt idx="29">
                        <c:v>MEROSURE-O TAB</c:v>
                      </c:pt>
                    </c:strCache>
                  </c:strRef>
                </c:cat>
                <c:val>
                  <c:numRef>
                    <c:extLst>
                      <c:ext uri="{02D57815-91ED-43cb-92C2-25804820EDAC}">
                        <c15:formulaRef>
                          <c15:sqref>'data_sinha_medicals\dataa\[Inventory data.XLS]Sheet9'!$B$17:$B$46</c15:sqref>
                        </c15:formulaRef>
                      </c:ext>
                    </c:extLst>
                    <c:numCache>
                      <c:formatCode>General</c:formatCode>
                      <c:ptCount val="30"/>
                    </c:numCache>
                  </c:numRef>
                </c:val>
                <c:extLst>
                  <c:ext xmlns:c16="http://schemas.microsoft.com/office/drawing/2014/chart" uri="{C3380CC4-5D6E-409C-BE32-E72D297353CC}">
                    <c16:uniqueId val="{00000001-3997-47E2-BDEC-888712E21305}"/>
                  </c:ext>
                </c:extLst>
              </c15:ser>
            </c15:filteredBarSeries>
          </c:ext>
        </c:extLst>
      </c:barChart>
      <c:catAx>
        <c:axId val="1944261711"/>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PRODUCTS</a:t>
                </a:r>
              </a:p>
            </c:rich>
          </c:tx>
          <c:layout>
            <c:manualLayout>
              <c:xMode val="edge"/>
              <c:yMode val="edge"/>
              <c:x val="0.43162135198983592"/>
              <c:y val="0.88440129392972122"/>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44260751"/>
        <c:crosses val="autoZero"/>
        <c:auto val="1"/>
        <c:lblAlgn val="ctr"/>
        <c:lblOffset val="100"/>
        <c:noMultiLvlLbl val="0"/>
      </c:catAx>
      <c:valAx>
        <c:axId val="19442607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SALES VALUE(Rs)</a:t>
                </a:r>
              </a:p>
            </c:rich>
          </c:tx>
          <c:layout>
            <c:manualLayout>
              <c:xMode val="edge"/>
              <c:yMode val="edge"/>
              <c:x val="1.4534883720930232E-2"/>
              <c:y val="0.19155731508166068"/>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44261711"/>
        <c:crosses val="autoZero"/>
        <c:crossBetween val="between"/>
      </c:valAx>
      <c:spPr>
        <a:noFill/>
        <a:ln>
          <a:noFill/>
        </a:ln>
        <a:effectLst/>
      </c:spPr>
    </c:plotArea>
    <c:plotVisOnly val="1"/>
    <c:dispBlanksAs val="gap"/>
    <c:showDLblsOverMax val="0"/>
  </c:chart>
  <c:spPr>
    <a:solidFill>
      <a:srgbClr val="002060"/>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40849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91462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E7F803-2AD9-4B91-BA75-2260AACC43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7736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604135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E7F803-2AD9-4B91-BA75-2260AACC43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286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59412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197564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14703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956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9AE9C-9AB2-4524-BCF2-EBE4F7B8EA54}"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191489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255101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9AE9C-9AB2-4524-BCF2-EBE4F7B8EA54}" type="datetimeFigureOut">
              <a:rPr lang="en-IN" smtClean="0"/>
              <a:t>22-12-2024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79894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39AE9C-9AB2-4524-BCF2-EBE4F7B8EA54}" type="datetimeFigureOut">
              <a:rPr lang="en-IN" smtClean="0"/>
              <a:t>22-12-2024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25392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9AE9C-9AB2-4524-BCF2-EBE4F7B8EA54}" type="datetimeFigureOut">
              <a:rPr lang="en-IN" smtClean="0"/>
              <a:t>22-12-2024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15372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36405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9AE9C-9AB2-4524-BCF2-EBE4F7B8EA54}"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E7F803-2AD9-4B91-BA75-2260AACC432E}" type="slidenum">
              <a:rPr lang="en-IN" smtClean="0"/>
              <a:t>‹#›</a:t>
            </a:fld>
            <a:endParaRPr lang="en-IN"/>
          </a:p>
        </p:txBody>
      </p:sp>
    </p:spTree>
    <p:extLst>
      <p:ext uri="{BB962C8B-B14F-4D97-AF65-F5344CB8AC3E}">
        <p14:creationId xmlns:p14="http://schemas.microsoft.com/office/powerpoint/2010/main" val="36909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39AE9C-9AB2-4524-BCF2-EBE4F7B8EA54}" type="datetimeFigureOut">
              <a:rPr lang="en-IN" smtClean="0"/>
              <a:t>22-12-2024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E7F803-2AD9-4B91-BA75-2260AACC432E}" type="slidenum">
              <a:rPr lang="en-IN" smtClean="0"/>
              <a:t>‹#›</a:t>
            </a:fld>
            <a:endParaRPr lang="en-IN"/>
          </a:p>
        </p:txBody>
      </p:sp>
    </p:spTree>
    <p:extLst>
      <p:ext uri="{BB962C8B-B14F-4D97-AF65-F5344CB8AC3E}">
        <p14:creationId xmlns:p14="http://schemas.microsoft.com/office/powerpoint/2010/main" val="375267046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D89F-3D42-12A0-94F9-424F18B123F1}"/>
              </a:ext>
            </a:extLst>
          </p:cNvPr>
          <p:cNvSpPr>
            <a:spLocks noGrp="1"/>
          </p:cNvSpPr>
          <p:nvPr>
            <p:ph type="ctrTitle"/>
          </p:nvPr>
        </p:nvSpPr>
        <p:spPr>
          <a:xfrm>
            <a:off x="4001396" y="2162279"/>
            <a:ext cx="6430967" cy="1962149"/>
          </a:xfrm>
        </p:spPr>
        <p:txBody>
          <a:bodyPr>
            <a:normAutofit fontScale="90000"/>
          </a:bodyPr>
          <a:lstStyle/>
          <a:p>
            <a:pPr algn="ctr"/>
            <a:br>
              <a:rPr lang="en-US"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US"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BDM CAPSTONE</a:t>
            </a:r>
            <a:br>
              <a:rPr lang="en-US"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US"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PROJECT PRESENTATION</a:t>
            </a:r>
            <a:br>
              <a:rPr lang="en-US"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br>
              <a:rPr lang="en-IN" sz="4500" dirty="0">
                <a:solidFill>
                  <a:schemeClr val="tx1">
                    <a:lumMod val="95000"/>
                    <a:lumOff val="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endParaRPr lang="en-IN" dirty="0"/>
          </a:p>
        </p:txBody>
      </p:sp>
      <p:sp>
        <p:nvSpPr>
          <p:cNvPr id="3" name="Subtitle 2">
            <a:extLst>
              <a:ext uri="{FF2B5EF4-FFF2-40B4-BE49-F238E27FC236}">
                <a16:creationId xmlns:a16="http://schemas.microsoft.com/office/drawing/2014/main" id="{B6DBFD78-3B4C-2618-C6FF-9BF356AE756B}"/>
              </a:ext>
            </a:extLst>
          </p:cNvPr>
          <p:cNvSpPr>
            <a:spLocks noGrp="1"/>
          </p:cNvSpPr>
          <p:nvPr>
            <p:ph type="subTitle" idx="1"/>
          </p:nvPr>
        </p:nvSpPr>
        <p:spPr>
          <a:xfrm>
            <a:off x="4483176" y="3160865"/>
            <a:ext cx="6570405" cy="963563"/>
          </a:xfrm>
        </p:spPr>
        <p:txBody>
          <a:bodyPr>
            <a:noAutofit/>
          </a:bodyPr>
          <a:lstStyle/>
          <a:p>
            <a:pPr algn="l"/>
            <a:r>
              <a:rPr lang="en-IN" sz="2400" b="1" dirty="0">
                <a:solidFill>
                  <a:srgbClr val="002060"/>
                </a:solidFill>
                <a:latin typeface="Times New Roman" panose="02020603050405020304" pitchFamily="18" charset="0"/>
                <a:cs typeface="Times New Roman" panose="02020603050405020304" pitchFamily="18" charset="0"/>
              </a:rPr>
              <a:t>DESCRIPTIVE INSIGHTS:ANALYSING TRENDS IN A MEDICAL STORE</a:t>
            </a:r>
          </a:p>
        </p:txBody>
      </p:sp>
      <p:pic>
        <p:nvPicPr>
          <p:cNvPr id="4" name="Picture 3">
            <a:extLst>
              <a:ext uri="{FF2B5EF4-FFF2-40B4-BE49-F238E27FC236}">
                <a16:creationId xmlns:a16="http://schemas.microsoft.com/office/drawing/2014/main" id="{CF5374CB-D17D-E53B-0D13-085D7E526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5" y="1199567"/>
            <a:ext cx="2961644" cy="2924861"/>
          </a:xfrm>
          <a:prstGeom prst="rect">
            <a:avLst/>
          </a:prstGeom>
        </p:spPr>
      </p:pic>
      <p:sp>
        <p:nvSpPr>
          <p:cNvPr id="5" name="TextBox 4">
            <a:extLst>
              <a:ext uri="{FF2B5EF4-FFF2-40B4-BE49-F238E27FC236}">
                <a16:creationId xmlns:a16="http://schemas.microsoft.com/office/drawing/2014/main" id="{7EDB42AC-C88B-FE33-3D2E-75E5ACD6A946}"/>
              </a:ext>
            </a:extLst>
          </p:cNvPr>
          <p:cNvSpPr txBox="1"/>
          <p:nvPr/>
        </p:nvSpPr>
        <p:spPr>
          <a:xfrm>
            <a:off x="9817510" y="4641220"/>
            <a:ext cx="4748980" cy="1200329"/>
          </a:xfrm>
          <a:prstGeom prst="rect">
            <a:avLst/>
          </a:prstGeom>
          <a:noFill/>
        </p:spPr>
        <p:txBody>
          <a:bodyPr wrap="square" rtlCol="0">
            <a:spAutoFit/>
          </a:bodyPr>
          <a:lstStyle/>
          <a:p>
            <a:pPr algn="l"/>
            <a:r>
              <a:rPr lang="en-IN" b="1" dirty="0">
                <a:solidFill>
                  <a:srgbClr val="002060"/>
                </a:solidFill>
                <a:latin typeface="Times New Roman" panose="02020603050405020304" pitchFamily="18" charset="0"/>
                <a:cs typeface="Times New Roman" panose="02020603050405020304" pitchFamily="18" charset="0"/>
              </a:rPr>
              <a:t>PRESENTED BY:-</a:t>
            </a:r>
          </a:p>
          <a:p>
            <a:pPr algn="l"/>
            <a:r>
              <a:rPr lang="en-IN" b="1" dirty="0">
                <a:solidFill>
                  <a:srgbClr val="002060"/>
                </a:solidFill>
                <a:latin typeface="Times New Roman" panose="02020603050405020304" pitchFamily="18" charset="0"/>
                <a:cs typeface="Times New Roman" panose="02020603050405020304" pitchFamily="18" charset="0"/>
              </a:rPr>
              <a:t>ABHIVYAKTI JHA</a:t>
            </a:r>
          </a:p>
          <a:p>
            <a:pPr algn="l"/>
            <a:r>
              <a:rPr lang="en-IN" b="1" dirty="0">
                <a:solidFill>
                  <a:srgbClr val="002060"/>
                </a:solidFill>
                <a:latin typeface="Times New Roman" panose="02020603050405020304" pitchFamily="18" charset="0"/>
                <a:cs typeface="Times New Roman" panose="02020603050405020304" pitchFamily="18" charset="0"/>
              </a:rPr>
              <a:t>23DS300017</a:t>
            </a:r>
          </a:p>
          <a:p>
            <a:endParaRPr lang="en-IN" dirty="0"/>
          </a:p>
        </p:txBody>
      </p:sp>
    </p:spTree>
    <p:extLst>
      <p:ext uri="{BB962C8B-B14F-4D97-AF65-F5344CB8AC3E}">
        <p14:creationId xmlns:p14="http://schemas.microsoft.com/office/powerpoint/2010/main" val="326112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353D7-D5EC-F4FB-4F70-34F068CE8E6C}"/>
              </a:ext>
            </a:extLst>
          </p:cNvPr>
          <p:cNvSpPr txBox="1"/>
          <p:nvPr/>
        </p:nvSpPr>
        <p:spPr>
          <a:xfrm>
            <a:off x="1661651" y="884902"/>
            <a:ext cx="740369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RECOMMENDATIONS:</a:t>
            </a:r>
          </a:p>
        </p:txBody>
      </p:sp>
      <p:sp>
        <p:nvSpPr>
          <p:cNvPr id="3" name="TextBox 2">
            <a:extLst>
              <a:ext uri="{FF2B5EF4-FFF2-40B4-BE49-F238E27FC236}">
                <a16:creationId xmlns:a16="http://schemas.microsoft.com/office/drawing/2014/main" id="{7E248DC2-529F-4A0D-E5FE-85A43B25455A}"/>
              </a:ext>
            </a:extLst>
          </p:cNvPr>
          <p:cNvSpPr txBox="1"/>
          <p:nvPr/>
        </p:nvSpPr>
        <p:spPr>
          <a:xfrm>
            <a:off x="1661651" y="1738793"/>
            <a:ext cx="9842091" cy="2826415"/>
          </a:xfrm>
          <a:prstGeom prst="rect">
            <a:avLst/>
          </a:prstGeom>
          <a:noFill/>
        </p:spPr>
        <p:txBody>
          <a:bodyPr wrap="square" rtlCol="0">
            <a:spAutoFit/>
          </a:bodyPr>
          <a:lstStyle/>
          <a:p>
            <a:pPr marL="285750" indent="-285750">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rPr>
              <a:t>Improves sales growth consistency</a:t>
            </a:r>
          </a:p>
          <a:p>
            <a:pPr marL="285750" lvl="0" indent="-285750" algn="just">
              <a:lnSpc>
                <a:spcPct val="150000"/>
              </a:lnSpc>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slow-moving products: Regularly review inventory and identify products with low sales and try not to overstock them.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Medicines that contribute high in revenue should be closely monitored to avoid shortages.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rPr>
              <a:t>Manufacturers with high sales performance should be prioritized for new products or exclusive deals</a:t>
            </a:r>
          </a:p>
          <a:p>
            <a:r>
              <a:rPr lang="en-IN" sz="1800" kern="0" dirty="0">
                <a:effectLst/>
                <a:latin typeface="Times New Roman" panose="02020603050405020304" pitchFamily="18" charset="0"/>
                <a:ea typeface="Times New Roman" panose="02020603050405020304" pitchFamily="18" charset="0"/>
              </a:rPr>
              <a:t>     manufacturers contributing to dead stock (18.25%) should be evaluated for product relevance </a:t>
            </a:r>
          </a:p>
          <a:p>
            <a:endParaRPr lang="en-IN" kern="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rPr>
              <a:t>Loyalty program: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rPr>
              <a:t>Introduce a customer loyalty program to incentivize repeat purchases. </a:t>
            </a:r>
            <a:endParaRPr lang="en-IN" dirty="0"/>
          </a:p>
        </p:txBody>
      </p:sp>
    </p:spTree>
    <p:extLst>
      <p:ext uri="{BB962C8B-B14F-4D97-AF65-F5344CB8AC3E}">
        <p14:creationId xmlns:p14="http://schemas.microsoft.com/office/powerpoint/2010/main" val="87947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719E-E330-9030-AC5E-1AD96E978F6D}"/>
              </a:ext>
            </a:extLst>
          </p:cNvPr>
          <p:cNvSpPr txBox="1"/>
          <p:nvPr/>
        </p:nvSpPr>
        <p:spPr>
          <a:xfrm>
            <a:off x="2163098" y="2261420"/>
            <a:ext cx="8141109"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74124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911DC5-C5AC-6287-3AE8-AD59C47793FC}"/>
              </a:ext>
            </a:extLst>
          </p:cNvPr>
          <p:cNvSpPr txBox="1"/>
          <p:nvPr/>
        </p:nvSpPr>
        <p:spPr>
          <a:xfrm>
            <a:off x="-988937" y="335438"/>
            <a:ext cx="9856452" cy="461665"/>
          </a:xfrm>
          <a:prstGeom prst="rect">
            <a:avLst/>
          </a:prstGeom>
          <a:noFill/>
        </p:spPr>
        <p:txBody>
          <a:bodyPr wrap="square" rtlCol="0">
            <a:spAutoFit/>
          </a:bodyPr>
          <a:lstStyle/>
          <a:p>
            <a:pPr algn="ct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ORGANISATION BACKGROUND</a:t>
            </a:r>
          </a:p>
        </p:txBody>
      </p:sp>
      <p:sp>
        <p:nvSpPr>
          <p:cNvPr id="8" name="TextBox 7">
            <a:extLst>
              <a:ext uri="{FF2B5EF4-FFF2-40B4-BE49-F238E27FC236}">
                <a16:creationId xmlns:a16="http://schemas.microsoft.com/office/drawing/2014/main" id="{197793A5-FC19-B479-5799-882070B0D9B7}"/>
              </a:ext>
            </a:extLst>
          </p:cNvPr>
          <p:cNvSpPr txBox="1"/>
          <p:nvPr/>
        </p:nvSpPr>
        <p:spPr>
          <a:xfrm>
            <a:off x="1250463" y="4455848"/>
            <a:ext cx="9928814" cy="715581"/>
          </a:xfrm>
          <a:prstGeom prst="rect">
            <a:avLst/>
          </a:prstGeom>
          <a:noFill/>
        </p:spPr>
        <p:txBody>
          <a:bodyPr wrap="square" rtlCol="0">
            <a:spAutoFit/>
          </a:bodyPr>
          <a:lstStyle/>
          <a:p>
            <a:pPr marL="214313" indent="-214313">
              <a:buFont typeface="Wingdings" panose="05000000000000000000" pitchFamily="2" charset="2"/>
              <a:buChar char="Ø"/>
            </a:pPr>
            <a:endParaRPr lang="en-IN" sz="1350" b="1"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endParaRPr lang="en-IN" sz="1350" b="1"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endParaRPr lang="en-IN" sz="135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DD59281-8708-C76F-534B-D14FEDF9B59C}"/>
              </a:ext>
            </a:extLst>
          </p:cNvPr>
          <p:cNvSpPr txBox="1"/>
          <p:nvPr/>
        </p:nvSpPr>
        <p:spPr>
          <a:xfrm>
            <a:off x="1494888" y="816077"/>
            <a:ext cx="5417189" cy="50285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Name of organisation: Sinha Medicals</a:t>
            </a:r>
          </a:p>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Location: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Rajnandgaon</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 Chhattisgarh</a:t>
            </a:r>
          </a:p>
          <a:p>
            <a:pPr marL="285750" indent="-285750">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Established : 2004</a:t>
            </a:r>
          </a:p>
          <a:p>
            <a:pPr marL="285750" indent="-285750" algn="just">
              <a:lnSpc>
                <a:spcPct val="150000"/>
              </a:lnSpc>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Brief Background:</a:t>
            </a:r>
            <a:r>
              <a:rPr lang="en-US" dirty="0">
                <a:effectLst/>
                <a:latin typeface="Times New Roman" panose="02020603050405020304" pitchFamily="18" charset="0"/>
                <a:ea typeface="Times New Roman" panose="02020603050405020304" pitchFamily="18" charset="0"/>
              </a:rPr>
              <a:t>Sinha Medical Store is a pharmaceutical store located in </a:t>
            </a:r>
            <a:r>
              <a:rPr lang="en-US" dirty="0" err="1">
                <a:effectLst/>
                <a:latin typeface="Times New Roman" panose="02020603050405020304" pitchFamily="18" charset="0"/>
                <a:ea typeface="Times New Roman" panose="02020603050405020304" pitchFamily="18" charset="0"/>
              </a:rPr>
              <a:t>Rajnandgaon</a:t>
            </a:r>
            <a:r>
              <a:rPr lang="en-US" dirty="0">
                <a:effectLst/>
                <a:latin typeface="Times New Roman" panose="02020603050405020304" pitchFamily="18" charset="0"/>
                <a:ea typeface="Times New Roman" panose="02020603050405020304" pitchFamily="18" charset="0"/>
              </a:rPr>
              <a:t> (C.G) that sells OTC medicines, general medicines &amp; medical </a:t>
            </a:r>
            <a:r>
              <a:rPr lang="en-US" dirty="0" err="1">
                <a:effectLst/>
                <a:latin typeface="Times New Roman" panose="02020603050405020304" pitchFamily="18" charset="0"/>
                <a:ea typeface="Times New Roman" panose="02020603050405020304" pitchFamily="18" charset="0"/>
              </a:rPr>
              <a:t>devices.This</a:t>
            </a:r>
            <a:r>
              <a:rPr lang="en-US" dirty="0">
                <a:effectLst/>
                <a:latin typeface="Times New Roman" panose="02020603050405020304" pitchFamily="18" charset="0"/>
                <a:ea typeface="Times New Roman" panose="02020603050405020304" pitchFamily="18" charset="0"/>
              </a:rPr>
              <a:t> store is established by his owner Sant Lal Sinha which is running successfully. </a:t>
            </a:r>
          </a:p>
          <a:p>
            <a:pPr marL="285750"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It is a small medical store which is well organized by its owner and all medicines </a:t>
            </a:r>
            <a:r>
              <a:rPr lang="en-US" dirty="0">
                <a:latin typeface="Times New Roman" panose="02020603050405020304" pitchFamily="18" charset="0"/>
                <a:ea typeface="Times New Roman" panose="02020603050405020304" pitchFamily="18" charset="0"/>
              </a:rPr>
              <a:t>are arranges in a way that they are accessible &amp; visible to every employee of that store.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141806-914C-76FA-891F-BD3DAC294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503" y="797103"/>
            <a:ext cx="3952566" cy="4374326"/>
          </a:xfrm>
          <a:prstGeom prst="rect">
            <a:avLst/>
          </a:prstGeom>
        </p:spPr>
      </p:pic>
    </p:spTree>
    <p:extLst>
      <p:ext uri="{BB962C8B-B14F-4D97-AF65-F5344CB8AC3E}">
        <p14:creationId xmlns:p14="http://schemas.microsoft.com/office/powerpoint/2010/main" val="323026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08D4E6-7734-3974-7698-940F358B663D}"/>
              </a:ext>
            </a:extLst>
          </p:cNvPr>
          <p:cNvSpPr txBox="1"/>
          <p:nvPr/>
        </p:nvSpPr>
        <p:spPr>
          <a:xfrm>
            <a:off x="1523999" y="169332"/>
            <a:ext cx="6096000" cy="1569660"/>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PROBLEM STATEMENT</a:t>
            </a:r>
          </a:p>
          <a:p>
            <a:pPr marL="257175" indent="-257175">
              <a:buFont typeface="Wingdings" panose="05000000000000000000" pitchFamily="2" charset="2"/>
              <a:buChar char="Ø"/>
            </a:pPr>
            <a:r>
              <a:rPr lang="en-IN" b="1" u="sng" dirty="0">
                <a:solidFill>
                  <a:srgbClr val="FF0000"/>
                </a:solidFill>
                <a:latin typeface="Times New Roman" panose="02020603050405020304" pitchFamily="18" charset="0"/>
                <a:cs typeface="Times New Roman" panose="02020603050405020304" pitchFamily="18" charset="0"/>
              </a:rPr>
              <a:t>Understanding revenue decline: </a:t>
            </a:r>
            <a:r>
              <a:rPr lang="en-IN" u="sng"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What factors contribute to the revenue decline for some period?</a:t>
            </a:r>
          </a:p>
          <a:p>
            <a:pPr marL="257175" indent="-257175">
              <a:buFont typeface="Wingdings" panose="05000000000000000000" pitchFamily="2" charset="2"/>
              <a:buChar char="Ø"/>
            </a:pPr>
            <a:r>
              <a:rPr lang="en-IN" b="1" u="sng" dirty="0">
                <a:solidFill>
                  <a:srgbClr val="FF0000"/>
                </a:solidFill>
                <a:latin typeface="Times New Roman" panose="02020603050405020304" pitchFamily="18" charset="0"/>
                <a:cs typeface="Times New Roman" panose="02020603050405020304" pitchFamily="18" charset="0"/>
              </a:rPr>
              <a:t>Management issues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In what way can we enhance planning of inventory to improve business performance and efficiency</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3CBD15-F983-8EB4-0909-6E90C43BE3E2}"/>
              </a:ext>
            </a:extLst>
          </p:cNvPr>
          <p:cNvSpPr txBox="1"/>
          <p:nvPr/>
        </p:nvSpPr>
        <p:spPr>
          <a:xfrm>
            <a:off x="1523999" y="1738992"/>
            <a:ext cx="7226711" cy="4678204"/>
          </a:xfrm>
          <a:prstGeom prst="rect">
            <a:avLst/>
          </a:prstGeom>
          <a:noFill/>
        </p:spPr>
        <p:txBody>
          <a:bodyPr wrap="square" rtlCol="0">
            <a:spAutoFit/>
          </a:bodyPr>
          <a:lstStyle/>
          <a:p>
            <a:r>
              <a:rPr lang="en-IN" sz="2800" b="1" dirty="0">
                <a:solidFill>
                  <a:srgbClr val="002060"/>
                </a:solidFill>
                <a:latin typeface="Times New Roman" panose="02020603050405020304" pitchFamily="18" charset="0"/>
                <a:cs typeface="Times New Roman" panose="02020603050405020304" pitchFamily="18" charset="0"/>
              </a:rPr>
              <a:t>Process and Analysis Method</a:t>
            </a:r>
          </a:p>
          <a:p>
            <a:pPr algn="l"/>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b="1" dirty="0">
                <a:solidFill>
                  <a:srgbClr val="002060"/>
                </a:solidFill>
                <a:latin typeface="Times New Roman" panose="02020603050405020304" pitchFamily="18" charset="0"/>
                <a:cs typeface="Times New Roman" panose="02020603050405020304" pitchFamily="18" charset="0"/>
              </a:rPr>
              <a:t>Data Collection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 is collected from software and then convert it into excel.</a:t>
            </a:r>
          </a:p>
          <a:p>
            <a:pPr marL="285750" indent="-285750" algn="l">
              <a:buFont typeface="Wingdings" panose="05000000000000000000" pitchFamily="2" charset="2"/>
              <a:buChar char="Ø"/>
            </a:pPr>
            <a:endParaRPr lang="en-IN"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u="none" strike="noStrike" baseline="0" dirty="0">
                <a:solidFill>
                  <a:srgbClr val="002060"/>
                </a:solidFill>
                <a:latin typeface="Times New Roman" panose="02020603050405020304" pitchFamily="18" charset="0"/>
                <a:cs typeface="Times New Roman" panose="02020603050405020304" pitchFamily="18" charset="0"/>
              </a:rPr>
              <a:t>Cleaning Process : </a:t>
            </a:r>
            <a:r>
              <a:rPr lang="en-US" i="0" u="none" strike="noStrike" baseline="0" dirty="0">
                <a:solidFill>
                  <a:srgbClr val="000000"/>
                </a:solidFill>
                <a:latin typeface="Times New Roman" panose="02020603050405020304" pitchFamily="18" charset="0"/>
                <a:cs typeface="Times New Roman" panose="02020603050405020304" pitchFamily="18" charset="0"/>
              </a:rPr>
              <a:t>Ensured data quality by cleaning with tools like Excel, pandas in python making it reliable for analysis.</a:t>
            </a:r>
          </a:p>
          <a:p>
            <a:pPr marL="285750" indent="-285750">
              <a:buFont typeface="Wingdings" panose="05000000000000000000" pitchFamily="2" charset="2"/>
              <a:buChar char="Ø"/>
            </a:pPr>
            <a:endParaRPr lang="en-US"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u="none" strike="noStrike" baseline="0" dirty="0">
                <a:solidFill>
                  <a:srgbClr val="002060"/>
                </a:solidFill>
                <a:latin typeface="Times New Roman" panose="02020603050405020304" pitchFamily="18" charset="0"/>
                <a:cs typeface="Times New Roman" panose="02020603050405020304" pitchFamily="18" charset="0"/>
              </a:rPr>
              <a:t>Exploratory Data Analysis (EDA) : </a:t>
            </a:r>
            <a:r>
              <a:rPr lang="en-US" i="0" u="none" strike="noStrike" baseline="0" dirty="0">
                <a:solidFill>
                  <a:srgbClr val="000000"/>
                </a:solidFill>
                <a:latin typeface="Times New Roman" panose="02020603050405020304" pitchFamily="18" charset="0"/>
                <a:cs typeface="Times New Roman" panose="02020603050405020304" pitchFamily="18" charset="0"/>
              </a:rPr>
              <a:t>Used graphs, charts and stats to understand data patterns and find outliers.</a:t>
            </a:r>
          </a:p>
          <a:p>
            <a:pPr marL="285750" indent="-285750">
              <a:buFont typeface="Wingdings" panose="05000000000000000000" pitchFamily="2" charset="2"/>
              <a:buChar char="Ø"/>
            </a:pPr>
            <a:endParaRPr lang="en-US"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u="none" strike="noStrike" baseline="0" dirty="0">
                <a:solidFill>
                  <a:srgbClr val="002060"/>
                </a:solidFill>
                <a:latin typeface="Times New Roman" panose="02020603050405020304" pitchFamily="18" charset="0"/>
                <a:cs typeface="Times New Roman" panose="02020603050405020304" pitchFamily="18" charset="0"/>
              </a:rPr>
              <a:t>Seasonal Decomposition Analysis </a:t>
            </a:r>
            <a:r>
              <a:rPr lang="en-IN" b="1" i="0" u="none" strike="noStrike" baseline="0" dirty="0">
                <a:solidFill>
                  <a:srgbClr val="000000"/>
                </a:solidFill>
                <a:latin typeface="Times New Roman" panose="02020603050405020304" pitchFamily="18" charset="0"/>
                <a:cs typeface="Times New Roman" panose="02020603050405020304" pitchFamily="18" charset="0"/>
              </a:rPr>
              <a:t>: </a:t>
            </a:r>
            <a:r>
              <a:rPr lang="en-US" i="0" u="none" strike="noStrike" baseline="0" dirty="0">
                <a:solidFill>
                  <a:srgbClr val="000000"/>
                </a:solidFill>
                <a:latin typeface="Times New Roman" panose="02020603050405020304" pitchFamily="18" charset="0"/>
                <a:cs typeface="Times New Roman" panose="02020603050405020304" pitchFamily="18" charset="0"/>
              </a:rPr>
              <a:t>Broke down data to see trends, seasons, and outliers, revealing sales patterns.</a:t>
            </a:r>
          </a:p>
          <a:p>
            <a:pPr marL="285750" indent="-285750">
              <a:buFont typeface="Wingdings" panose="05000000000000000000" pitchFamily="2" charset="2"/>
              <a:buChar char="Ø"/>
            </a:pPr>
            <a:endParaRPr lang="en-IN" b="1" i="0" u="none" strike="noStrike" baseline="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u="none" strike="noStrike" baseline="0" dirty="0">
                <a:solidFill>
                  <a:srgbClr val="002060"/>
                </a:solidFill>
                <a:latin typeface="Times New Roman" panose="02020603050405020304" pitchFamily="18" charset="0"/>
                <a:cs typeface="Times New Roman" panose="02020603050405020304" pitchFamily="18" charset="0"/>
              </a:rPr>
              <a:t>Visualization Techniques : </a:t>
            </a:r>
            <a:r>
              <a:rPr lang="en-US" i="0" u="none" strike="noStrike" baseline="0" dirty="0">
                <a:solidFill>
                  <a:srgbClr val="000000"/>
                </a:solidFill>
                <a:latin typeface="Times New Roman" panose="02020603050405020304" pitchFamily="18" charset="0"/>
                <a:cs typeface="Times New Roman" panose="02020603050405020304" pitchFamily="18" charset="0"/>
              </a:rPr>
              <a:t>Showcased data using simple charts to make trends easy to understand.</a:t>
            </a:r>
          </a:p>
        </p:txBody>
      </p:sp>
      <p:sp>
        <p:nvSpPr>
          <p:cNvPr id="5" name="TextBox 4">
            <a:extLst>
              <a:ext uri="{FF2B5EF4-FFF2-40B4-BE49-F238E27FC236}">
                <a16:creationId xmlns:a16="http://schemas.microsoft.com/office/drawing/2014/main" id="{E332BE82-238E-5EE9-75C7-5150F955A84C}"/>
              </a:ext>
            </a:extLst>
          </p:cNvPr>
          <p:cNvSpPr txBox="1"/>
          <p:nvPr/>
        </p:nvSpPr>
        <p:spPr>
          <a:xfrm>
            <a:off x="9606118" y="708843"/>
            <a:ext cx="2448232" cy="2554545"/>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Types of data collected:</a:t>
            </a:r>
          </a:p>
          <a:p>
            <a:pPr marL="285750" indent="-285750">
              <a:buFont typeface="Wingdings" panose="05000000000000000000" pitchFamily="2" charset="2"/>
              <a:buChar char="Ø"/>
            </a:pPr>
            <a:r>
              <a:rPr lang="en-IN" sz="2000" b="1" dirty="0">
                <a:solidFill>
                  <a:srgbClr val="C00000"/>
                </a:solidFill>
                <a:latin typeface="Times New Roman" panose="02020603050405020304" pitchFamily="18" charset="0"/>
                <a:cs typeface="Times New Roman" panose="02020603050405020304" pitchFamily="18" charset="0"/>
              </a:rPr>
              <a:t>Sales Data</a:t>
            </a:r>
          </a:p>
          <a:p>
            <a:pPr marL="285750" indent="-285750">
              <a:buFont typeface="Wingdings" panose="05000000000000000000" pitchFamily="2" charset="2"/>
              <a:buChar char="Ø"/>
            </a:pPr>
            <a:r>
              <a:rPr lang="en-IN" sz="2000" b="1" dirty="0">
                <a:solidFill>
                  <a:srgbClr val="C00000"/>
                </a:solidFill>
                <a:latin typeface="Times New Roman" panose="02020603050405020304" pitchFamily="18" charset="0"/>
                <a:cs typeface="Times New Roman" panose="02020603050405020304" pitchFamily="18" charset="0"/>
              </a:rPr>
              <a:t>Inventory Data:</a:t>
            </a:r>
          </a:p>
          <a:p>
            <a:pPr marL="285750" indent="-285750">
              <a:buFont typeface="Wingdings" panose="05000000000000000000" pitchFamily="2" charset="2"/>
              <a:buChar char="§"/>
            </a:pP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Productwise</a:t>
            </a:r>
            <a:r>
              <a:rPr lang="en-IN" sz="2000" b="1" dirty="0">
                <a:solidFill>
                  <a:srgbClr val="C00000"/>
                </a:solidFill>
                <a:latin typeface="Times New Roman" panose="02020603050405020304" pitchFamily="18" charset="0"/>
                <a:cs typeface="Times New Roman" panose="02020603050405020304" pitchFamily="18" charset="0"/>
              </a:rPr>
              <a:t> inventory</a:t>
            </a:r>
          </a:p>
          <a:p>
            <a:pPr marL="285750" indent="-285750">
              <a:buFont typeface="Wingdings" panose="05000000000000000000" pitchFamily="2" charset="2"/>
              <a:buChar char="§"/>
            </a:pPr>
            <a:r>
              <a:rPr lang="en-IN" sz="2000" b="1" dirty="0">
                <a:solidFill>
                  <a:srgbClr val="C00000"/>
                </a:solidFill>
                <a:latin typeface="Times New Roman" panose="02020603050405020304" pitchFamily="18" charset="0"/>
                <a:cs typeface="Times New Roman" panose="02020603050405020304" pitchFamily="18" charset="0"/>
              </a:rPr>
              <a:t>Item wise Inventory</a:t>
            </a:r>
          </a:p>
        </p:txBody>
      </p:sp>
      <p:sp>
        <p:nvSpPr>
          <p:cNvPr id="8" name="Rectangle: Rounded Corners 7">
            <a:extLst>
              <a:ext uri="{FF2B5EF4-FFF2-40B4-BE49-F238E27FC236}">
                <a16:creationId xmlns:a16="http://schemas.microsoft.com/office/drawing/2014/main" id="{40FA986A-3F49-B60B-6AF7-3C869D48BC39}"/>
              </a:ext>
            </a:extLst>
          </p:cNvPr>
          <p:cNvSpPr/>
          <p:nvPr/>
        </p:nvSpPr>
        <p:spPr>
          <a:xfrm>
            <a:off x="9330815" y="419866"/>
            <a:ext cx="2723535" cy="3132497"/>
          </a:xfrm>
          <a:prstGeom prst="roundRect">
            <a:avLst/>
          </a:prstGeom>
          <a:noFill/>
          <a:ln w="603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412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941D1C6-37AD-CC1C-D43F-03B4426C1DB8}"/>
              </a:ext>
            </a:extLst>
          </p:cNvPr>
          <p:cNvGraphicFramePr/>
          <p:nvPr>
            <p:extLst>
              <p:ext uri="{D42A27DB-BD31-4B8C-83A1-F6EECF244321}">
                <p14:modId xmlns:p14="http://schemas.microsoft.com/office/powerpoint/2010/main" val="3232829166"/>
              </p:ext>
            </p:extLst>
          </p:nvPr>
        </p:nvGraphicFramePr>
        <p:xfrm>
          <a:off x="471948" y="181897"/>
          <a:ext cx="7393858" cy="31305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213B4A7-F477-5FF8-EDA7-12A6EEFE4AD9}"/>
              </a:ext>
            </a:extLst>
          </p:cNvPr>
          <p:cNvGraphicFramePr/>
          <p:nvPr>
            <p:extLst>
              <p:ext uri="{D42A27DB-BD31-4B8C-83A1-F6EECF244321}">
                <p14:modId xmlns:p14="http://schemas.microsoft.com/office/powerpoint/2010/main" val="3994338185"/>
              </p:ext>
            </p:extLst>
          </p:nvPr>
        </p:nvGraphicFramePr>
        <p:xfrm>
          <a:off x="471948" y="3545583"/>
          <a:ext cx="7393858" cy="313052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8FB400B-93AF-227D-14CC-EC7D5E9EFC7E}"/>
              </a:ext>
            </a:extLst>
          </p:cNvPr>
          <p:cNvSpPr txBox="1"/>
          <p:nvPr/>
        </p:nvSpPr>
        <p:spPr>
          <a:xfrm>
            <a:off x="8130047" y="1205670"/>
            <a:ext cx="3878826" cy="1131079"/>
          </a:xfrm>
          <a:prstGeom prst="rect">
            <a:avLst/>
          </a:prstGeom>
          <a:noFill/>
        </p:spPr>
        <p:txBody>
          <a:bodyPr wrap="square" rtlCol="0">
            <a:spAutoFit/>
          </a:bodyPr>
          <a:lstStyle/>
          <a:p>
            <a:pPr marL="214313" indent="-214313">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peak of sales is in September and suddenly drastically drops in February</a:t>
            </a:r>
          </a:p>
          <a:p>
            <a:endParaRPr lang="en-IN" sz="135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92C4E1-C59C-55F2-9E39-517753391DEE}"/>
              </a:ext>
            </a:extLst>
          </p:cNvPr>
          <p:cNvSpPr txBox="1"/>
          <p:nvPr/>
        </p:nvSpPr>
        <p:spPr>
          <a:xfrm>
            <a:off x="8164460" y="2308034"/>
            <a:ext cx="3714135" cy="646331"/>
          </a:xfrm>
          <a:prstGeom prst="rect">
            <a:avLst/>
          </a:prstGeom>
          <a:noFill/>
        </p:spPr>
        <p:txBody>
          <a:bodyPr wrap="square" rtlCol="0">
            <a:spAutoFit/>
          </a:bodyPr>
          <a:lstStyle/>
          <a:p>
            <a:pPr marL="214313" indent="-214313">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trend line shows slight downwards trend peak</a:t>
            </a:r>
          </a:p>
        </p:txBody>
      </p:sp>
      <p:sp>
        <p:nvSpPr>
          <p:cNvPr id="7" name="TextBox 6">
            <a:extLst>
              <a:ext uri="{FF2B5EF4-FFF2-40B4-BE49-F238E27FC236}">
                <a16:creationId xmlns:a16="http://schemas.microsoft.com/office/drawing/2014/main" id="{0D068039-45BD-5C55-FB38-18AF9BB380F8}"/>
              </a:ext>
            </a:extLst>
          </p:cNvPr>
          <p:cNvSpPr txBox="1"/>
          <p:nvPr/>
        </p:nvSpPr>
        <p:spPr>
          <a:xfrm>
            <a:off x="8130048" y="3222417"/>
            <a:ext cx="3878825" cy="646331"/>
          </a:xfrm>
          <a:prstGeom prst="rect">
            <a:avLst/>
          </a:prstGeom>
          <a:noFill/>
        </p:spPr>
        <p:txBody>
          <a:bodyPr wrap="square" rtlCol="0">
            <a:spAutoFit/>
          </a:bodyPr>
          <a:lstStyle/>
          <a:p>
            <a:pPr marL="214313" indent="-214313">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highest growth rate is observed in March </a:t>
            </a:r>
          </a:p>
        </p:txBody>
      </p:sp>
      <p:sp>
        <p:nvSpPr>
          <p:cNvPr id="9" name="TextBox 8">
            <a:extLst>
              <a:ext uri="{FF2B5EF4-FFF2-40B4-BE49-F238E27FC236}">
                <a16:creationId xmlns:a16="http://schemas.microsoft.com/office/drawing/2014/main" id="{8C8B19F5-9F55-04E5-907E-8F7ECAC82DDA}"/>
              </a:ext>
            </a:extLst>
          </p:cNvPr>
          <p:cNvSpPr txBox="1"/>
          <p:nvPr/>
        </p:nvSpPr>
        <p:spPr>
          <a:xfrm>
            <a:off x="8130049" y="4127853"/>
            <a:ext cx="3878824" cy="646331"/>
          </a:xfrm>
          <a:prstGeom prst="rect">
            <a:avLst/>
          </a:prstGeom>
          <a:noFill/>
        </p:spPr>
        <p:txBody>
          <a:bodyPr wrap="square" rtlCol="0">
            <a:spAutoFit/>
          </a:bodyPr>
          <a:lstStyle/>
          <a:p>
            <a:pPr marL="214313" indent="-214313">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Average growth rate in financial year is </a:t>
            </a:r>
            <a:r>
              <a:rPr lang="en-IN" i="1" dirty="0">
                <a:latin typeface="Times New Roman" panose="02020603050405020304" pitchFamily="18" charset="0"/>
                <a:cs typeface="Times New Roman" panose="02020603050405020304" pitchFamily="18" charset="0"/>
              </a:rPr>
              <a:t>18%</a:t>
            </a:r>
          </a:p>
        </p:txBody>
      </p:sp>
      <p:sp>
        <p:nvSpPr>
          <p:cNvPr id="10" name="TextBox 9">
            <a:extLst>
              <a:ext uri="{FF2B5EF4-FFF2-40B4-BE49-F238E27FC236}">
                <a16:creationId xmlns:a16="http://schemas.microsoft.com/office/drawing/2014/main" id="{91995283-6188-33D6-CE71-2BADCB13FB43}"/>
              </a:ext>
            </a:extLst>
          </p:cNvPr>
          <p:cNvSpPr txBox="1"/>
          <p:nvPr/>
        </p:nvSpPr>
        <p:spPr>
          <a:xfrm>
            <a:off x="8212393" y="4404852"/>
            <a:ext cx="3878825"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C108AD-3798-B4BF-43E1-1244B186DE6B}"/>
              </a:ext>
            </a:extLst>
          </p:cNvPr>
          <p:cNvSpPr txBox="1"/>
          <p:nvPr/>
        </p:nvSpPr>
        <p:spPr>
          <a:xfrm>
            <a:off x="8101781" y="4928178"/>
            <a:ext cx="3618271"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February month show low revenue but its average revenue per customer is Rs 620</a:t>
            </a:r>
            <a:r>
              <a:rPr lang="en-IN"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5EF060EF-1D0C-D4D1-2596-3C8365F612F3}"/>
              </a:ext>
            </a:extLst>
          </p:cNvPr>
          <p:cNvSpPr txBox="1"/>
          <p:nvPr/>
        </p:nvSpPr>
        <p:spPr>
          <a:xfrm>
            <a:off x="8573727" y="454433"/>
            <a:ext cx="3156155"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GRAPHICAL ANALYSIS </a:t>
            </a:r>
          </a:p>
        </p:txBody>
      </p:sp>
      <p:sp>
        <p:nvSpPr>
          <p:cNvPr id="8" name="TextBox 7">
            <a:extLst>
              <a:ext uri="{FF2B5EF4-FFF2-40B4-BE49-F238E27FC236}">
                <a16:creationId xmlns:a16="http://schemas.microsoft.com/office/drawing/2014/main" id="{2ADD5913-F4CB-2FD8-2AED-09F7EE07D0B6}"/>
              </a:ext>
            </a:extLst>
          </p:cNvPr>
          <p:cNvSpPr txBox="1"/>
          <p:nvPr/>
        </p:nvSpPr>
        <p:spPr>
          <a:xfrm>
            <a:off x="3932901" y="998329"/>
            <a:ext cx="983227"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Rs 1604677</a:t>
            </a:r>
          </a:p>
        </p:txBody>
      </p:sp>
      <p:sp>
        <p:nvSpPr>
          <p:cNvPr id="12" name="TextBox 11">
            <a:extLst>
              <a:ext uri="{FF2B5EF4-FFF2-40B4-BE49-F238E27FC236}">
                <a16:creationId xmlns:a16="http://schemas.microsoft.com/office/drawing/2014/main" id="{9BE39DC4-7730-467E-265C-8DE6A295C3F3}"/>
              </a:ext>
            </a:extLst>
          </p:cNvPr>
          <p:cNvSpPr txBox="1"/>
          <p:nvPr/>
        </p:nvSpPr>
        <p:spPr>
          <a:xfrm>
            <a:off x="6582084" y="1887793"/>
            <a:ext cx="943895"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Rs 381366</a:t>
            </a:r>
          </a:p>
        </p:txBody>
      </p:sp>
    </p:spTree>
    <p:extLst>
      <p:ext uri="{BB962C8B-B14F-4D97-AF65-F5344CB8AC3E}">
        <p14:creationId xmlns:p14="http://schemas.microsoft.com/office/powerpoint/2010/main" val="37354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A610F0-D419-E4E8-E148-83E7C80A15ED}"/>
              </a:ext>
            </a:extLst>
          </p:cNvPr>
          <p:cNvGraphicFramePr>
            <a:graphicFrameLocks noGrp="1"/>
          </p:cNvGraphicFramePr>
          <p:nvPr>
            <p:extLst>
              <p:ext uri="{D42A27DB-BD31-4B8C-83A1-F6EECF244321}">
                <p14:modId xmlns:p14="http://schemas.microsoft.com/office/powerpoint/2010/main" val="197094794"/>
              </p:ext>
            </p:extLst>
          </p:nvPr>
        </p:nvGraphicFramePr>
        <p:xfrm>
          <a:off x="1579269" y="1093658"/>
          <a:ext cx="4657808" cy="2989013"/>
        </p:xfrm>
        <a:graphic>
          <a:graphicData uri="http://schemas.openxmlformats.org/drawingml/2006/table">
            <a:tbl>
              <a:tblPr firstRow="1" firstCol="1" bandRow="1"/>
              <a:tblGrid>
                <a:gridCol w="1731385">
                  <a:extLst>
                    <a:ext uri="{9D8B030D-6E8A-4147-A177-3AD203B41FA5}">
                      <a16:colId xmlns:a16="http://schemas.microsoft.com/office/drawing/2014/main" val="4047270089"/>
                    </a:ext>
                  </a:extLst>
                </a:gridCol>
                <a:gridCol w="1890259">
                  <a:extLst>
                    <a:ext uri="{9D8B030D-6E8A-4147-A177-3AD203B41FA5}">
                      <a16:colId xmlns:a16="http://schemas.microsoft.com/office/drawing/2014/main" val="2311068365"/>
                    </a:ext>
                  </a:extLst>
                </a:gridCol>
                <a:gridCol w="1036164">
                  <a:extLst>
                    <a:ext uri="{9D8B030D-6E8A-4147-A177-3AD203B41FA5}">
                      <a16:colId xmlns:a16="http://schemas.microsoft.com/office/drawing/2014/main" val="3838737021"/>
                    </a:ext>
                  </a:extLst>
                </a:gridCol>
              </a:tblGrid>
              <a:tr h="260672">
                <a:tc>
                  <a:txBody>
                    <a:bodyPr/>
                    <a:lstStyle/>
                    <a:p>
                      <a:pPr algn="ctr">
                        <a:lnSpc>
                          <a:spcPct val="107000"/>
                        </a:lnSpc>
                        <a:spcAft>
                          <a:spcPts val="800"/>
                        </a:spcAft>
                      </a:pPr>
                      <a:r>
                        <a:rPr lang="en-IN"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Stats.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revenue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5453588"/>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Sum</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13968113</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22721</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163821"/>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1164009.417</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1893.41</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351924"/>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Error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84156.98</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122.4</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3613712"/>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Median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1213825.5</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2013.5</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5235092"/>
                  </a:ext>
                </a:extLst>
              </a:tr>
              <a:tr h="211040">
                <a:tc>
                  <a:txBody>
                    <a:bodyPr/>
                    <a:lstStyle/>
                    <a:p>
                      <a:pPr algn="l">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Dev.</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291528.33</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424.0</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3061419"/>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Variance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84988768164</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179810.1</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4219223"/>
                  </a:ext>
                </a:extLst>
              </a:tr>
              <a:tr h="211040">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Kurtosis</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5.012255412</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8.25</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9681742"/>
                  </a:ext>
                </a:extLst>
              </a:tr>
              <a:tr h="211040">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Skewness</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-1.68756219</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-2.73</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9097355"/>
                  </a:ext>
                </a:extLst>
              </a:tr>
              <a:tr h="211040">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Range</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1222791</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1598</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4289264"/>
                  </a:ext>
                </a:extLst>
              </a:tr>
              <a:tr h="211040">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Minimum</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381886</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637</a:t>
                      </a:r>
                      <a:endParaRPr lang="en-IN"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6378498"/>
                  </a:ext>
                </a:extLst>
              </a:tr>
              <a:tr h="211040">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Maximum</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1604677</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2235</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0294672"/>
                  </a:ext>
                </a:extLst>
              </a:tr>
            </a:tbl>
          </a:graphicData>
        </a:graphic>
      </p:graphicFrame>
      <p:sp>
        <p:nvSpPr>
          <p:cNvPr id="4" name="TextBox 3">
            <a:extLst>
              <a:ext uri="{FF2B5EF4-FFF2-40B4-BE49-F238E27FC236}">
                <a16:creationId xmlns:a16="http://schemas.microsoft.com/office/drawing/2014/main" id="{B967794E-49ED-AF78-57CD-39A3F89975F3}"/>
              </a:ext>
            </a:extLst>
          </p:cNvPr>
          <p:cNvSpPr txBox="1"/>
          <p:nvPr/>
        </p:nvSpPr>
        <p:spPr>
          <a:xfrm>
            <a:off x="1710663" y="404290"/>
            <a:ext cx="439502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DESCRIPTIVE STATISTICS</a:t>
            </a:r>
          </a:p>
        </p:txBody>
      </p:sp>
      <p:sp>
        <p:nvSpPr>
          <p:cNvPr id="6" name="TextBox 5">
            <a:extLst>
              <a:ext uri="{FF2B5EF4-FFF2-40B4-BE49-F238E27FC236}">
                <a16:creationId xmlns:a16="http://schemas.microsoft.com/office/drawing/2014/main" id="{89B2BE6A-3DFA-62B1-8E86-92523F5E5A7E}"/>
              </a:ext>
            </a:extLst>
          </p:cNvPr>
          <p:cNvSpPr txBox="1"/>
          <p:nvPr/>
        </p:nvSpPr>
        <p:spPr>
          <a:xfrm>
            <a:off x="1391115" y="4390059"/>
            <a:ext cx="5112775"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Both revenue and customer data shows left-skewed distributions.</a:t>
            </a:r>
          </a:p>
        </p:txBody>
      </p:sp>
      <p:sp>
        <p:nvSpPr>
          <p:cNvPr id="7" name="TextBox 6">
            <a:extLst>
              <a:ext uri="{FF2B5EF4-FFF2-40B4-BE49-F238E27FC236}">
                <a16:creationId xmlns:a16="http://schemas.microsoft.com/office/drawing/2014/main" id="{7FA4C69F-CA3F-373B-0158-079FD5415112}"/>
              </a:ext>
            </a:extLst>
          </p:cNvPr>
          <p:cNvSpPr txBox="1"/>
          <p:nvPr/>
        </p:nvSpPr>
        <p:spPr>
          <a:xfrm>
            <a:off x="1391115" y="4956675"/>
            <a:ext cx="539791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outlier is shown from the high kurtosis value</a:t>
            </a:r>
          </a:p>
        </p:txBody>
      </p:sp>
      <p:sp>
        <p:nvSpPr>
          <p:cNvPr id="8" name="TextBox 7">
            <a:extLst>
              <a:ext uri="{FF2B5EF4-FFF2-40B4-BE49-F238E27FC236}">
                <a16:creationId xmlns:a16="http://schemas.microsoft.com/office/drawing/2014/main" id="{50104AAA-A689-2C4A-9C4C-10B6216509BA}"/>
              </a:ext>
            </a:extLst>
          </p:cNvPr>
          <p:cNvSpPr txBox="1"/>
          <p:nvPr/>
        </p:nvSpPr>
        <p:spPr>
          <a:xfrm>
            <a:off x="1391115" y="5345714"/>
            <a:ext cx="5034117"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are variations in revenue and customers as seen from standard deviation.</a:t>
            </a:r>
          </a:p>
        </p:txBody>
      </p:sp>
      <p:sp>
        <p:nvSpPr>
          <p:cNvPr id="9" name="TextBox 8">
            <a:extLst>
              <a:ext uri="{FF2B5EF4-FFF2-40B4-BE49-F238E27FC236}">
                <a16:creationId xmlns:a16="http://schemas.microsoft.com/office/drawing/2014/main" id="{58510395-0E01-73D3-CCC3-34266EA7F462}"/>
              </a:ext>
            </a:extLst>
          </p:cNvPr>
          <p:cNvSpPr txBox="1"/>
          <p:nvPr/>
        </p:nvSpPr>
        <p:spPr>
          <a:xfrm>
            <a:off x="1391115" y="5892623"/>
            <a:ext cx="48768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Revenue variance is exceptionally high and </a:t>
            </a:r>
            <a:r>
              <a:rPr lang="en-IN" dirty="0">
                <a:latin typeface="Times New Roman" panose="02020603050405020304" pitchFamily="18" charset="0"/>
                <a:cs typeface="Times New Roman" panose="02020603050405020304" pitchFamily="18" charset="0"/>
              </a:rPr>
              <a:t>Customer variance is lower</a:t>
            </a:r>
          </a:p>
        </p:txBody>
      </p:sp>
      <p:graphicFrame>
        <p:nvGraphicFramePr>
          <p:cNvPr id="2" name="Chart 1">
            <a:extLst>
              <a:ext uri="{FF2B5EF4-FFF2-40B4-BE49-F238E27FC236}">
                <a16:creationId xmlns:a16="http://schemas.microsoft.com/office/drawing/2014/main" id="{DF3B88C5-4CF9-5DC0-228B-4AA739A9F71E}"/>
              </a:ext>
            </a:extLst>
          </p:cNvPr>
          <p:cNvGraphicFramePr/>
          <p:nvPr>
            <p:extLst>
              <p:ext uri="{D42A27DB-BD31-4B8C-83A1-F6EECF244321}">
                <p14:modId xmlns:p14="http://schemas.microsoft.com/office/powerpoint/2010/main" val="3353332671"/>
              </p:ext>
            </p:extLst>
          </p:nvPr>
        </p:nvGraphicFramePr>
        <p:xfrm>
          <a:off x="6886750" y="465098"/>
          <a:ext cx="4876799" cy="160197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32E8A783-1E9E-2979-95F3-B68FC80BED2A}"/>
              </a:ext>
            </a:extLst>
          </p:cNvPr>
          <p:cNvSpPr txBox="1"/>
          <p:nvPr/>
        </p:nvSpPr>
        <p:spPr>
          <a:xfrm>
            <a:off x="7104140" y="2083530"/>
            <a:ext cx="4442018" cy="41975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Seasonal Variation: The sales revenue is highest during the rainy season (5,404,726), followed by the summer season (4,524,943), and lowest in winter (4,038,444). This indicates a noticeable increase in sales during the rainy season.</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Trends: There is a gradual increase in revenue moving from winter to summer and then a sharper increase in the rainy season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36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F9FCAE2-D78A-4DDC-8620-2EB40671C6CD}"/>
              </a:ext>
            </a:extLst>
          </p:cNvPr>
          <p:cNvGraphicFramePr/>
          <p:nvPr>
            <p:extLst>
              <p:ext uri="{D42A27DB-BD31-4B8C-83A1-F6EECF244321}">
                <p14:modId xmlns:p14="http://schemas.microsoft.com/office/powerpoint/2010/main" val="1602735770"/>
              </p:ext>
            </p:extLst>
          </p:nvPr>
        </p:nvGraphicFramePr>
        <p:xfrm>
          <a:off x="665960" y="137652"/>
          <a:ext cx="6524054" cy="44809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BFC137F-45E6-6D3B-7758-BBB13CB0AAF3}"/>
              </a:ext>
            </a:extLst>
          </p:cNvPr>
          <p:cNvSpPr txBox="1"/>
          <p:nvPr/>
        </p:nvSpPr>
        <p:spPr>
          <a:xfrm>
            <a:off x="7541342" y="530942"/>
            <a:ext cx="4188542"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Medicines are divided into two categories</a:t>
            </a:r>
          </a:p>
        </p:txBody>
      </p:sp>
      <p:sp>
        <p:nvSpPr>
          <p:cNvPr id="6" name="TextBox 5">
            <a:extLst>
              <a:ext uri="{FF2B5EF4-FFF2-40B4-BE49-F238E27FC236}">
                <a16:creationId xmlns:a16="http://schemas.microsoft.com/office/drawing/2014/main" id="{57C844CF-FA6E-1320-41A6-1E2CD9D96818}"/>
              </a:ext>
            </a:extLst>
          </p:cNvPr>
          <p:cNvSpPr txBox="1"/>
          <p:nvPr/>
        </p:nvSpPr>
        <p:spPr>
          <a:xfrm>
            <a:off x="7393858" y="1779639"/>
            <a:ext cx="257605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Medicines that bring revenue&gt;Rs 1000</a:t>
            </a:r>
          </a:p>
        </p:txBody>
      </p:sp>
      <p:sp>
        <p:nvSpPr>
          <p:cNvPr id="7" name="TextBox 6">
            <a:extLst>
              <a:ext uri="{FF2B5EF4-FFF2-40B4-BE49-F238E27FC236}">
                <a16:creationId xmlns:a16="http://schemas.microsoft.com/office/drawing/2014/main" id="{AB452E99-1629-66B4-EC19-0FE8E3E230CE}"/>
              </a:ext>
            </a:extLst>
          </p:cNvPr>
          <p:cNvSpPr txBox="1"/>
          <p:nvPr/>
        </p:nvSpPr>
        <p:spPr>
          <a:xfrm>
            <a:off x="9861755" y="1779639"/>
            <a:ext cx="2222090"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Medicines that bring revenue&gt;Rs 10000</a:t>
            </a:r>
          </a:p>
          <a:p>
            <a:endParaRPr lang="en-IN" dirty="0"/>
          </a:p>
        </p:txBody>
      </p:sp>
      <p:sp>
        <p:nvSpPr>
          <p:cNvPr id="8" name="Rectangle 7">
            <a:extLst>
              <a:ext uri="{FF2B5EF4-FFF2-40B4-BE49-F238E27FC236}">
                <a16:creationId xmlns:a16="http://schemas.microsoft.com/office/drawing/2014/main" id="{67BE968B-5871-A40B-4943-76C349C08437}"/>
              </a:ext>
            </a:extLst>
          </p:cNvPr>
          <p:cNvSpPr/>
          <p:nvPr/>
        </p:nvSpPr>
        <p:spPr>
          <a:xfrm>
            <a:off x="7295535" y="1779639"/>
            <a:ext cx="2389239" cy="727587"/>
          </a:xfrm>
          <a:prstGeom prst="rect">
            <a:avLst/>
          </a:prstGeom>
          <a:noFill/>
          <a:ln w="38100">
            <a:solidFill>
              <a:schemeClr val="tx1">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00E7B9A4-20C7-48A5-C5F5-8AF2101995D1}"/>
              </a:ext>
            </a:extLst>
          </p:cNvPr>
          <p:cNvSpPr/>
          <p:nvPr/>
        </p:nvSpPr>
        <p:spPr>
          <a:xfrm>
            <a:off x="9861755" y="1779639"/>
            <a:ext cx="2222090" cy="727587"/>
          </a:xfrm>
          <a:prstGeom prst="rect">
            <a:avLst/>
          </a:prstGeom>
          <a:noFill/>
          <a:ln w="412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DA2DD36-82C6-A40B-F928-7853DF135AD4}"/>
              </a:ext>
            </a:extLst>
          </p:cNvPr>
          <p:cNvSpPr/>
          <p:nvPr/>
        </p:nvSpPr>
        <p:spPr>
          <a:xfrm>
            <a:off x="7846142" y="530942"/>
            <a:ext cx="3679898" cy="766916"/>
          </a:xfrm>
          <a:prstGeom prst="rect">
            <a:avLst/>
          </a:prstGeom>
          <a:no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9C626338-FD7F-FE74-6583-9B1B1B04FB41}"/>
              </a:ext>
            </a:extLst>
          </p:cNvPr>
          <p:cNvCxnSpPr/>
          <p:nvPr/>
        </p:nvCxnSpPr>
        <p:spPr>
          <a:xfrm flipH="1">
            <a:off x="9006348" y="1297858"/>
            <a:ext cx="422787" cy="481781"/>
          </a:xfrm>
          <a:prstGeom prst="line">
            <a:avLst/>
          </a:prstGeom>
          <a:ln w="3492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AD513EC-0C95-D262-81C8-BFDCDF5903EA}"/>
              </a:ext>
            </a:extLst>
          </p:cNvPr>
          <p:cNvCxnSpPr/>
          <p:nvPr/>
        </p:nvCxnSpPr>
        <p:spPr>
          <a:xfrm>
            <a:off x="9429135" y="1297858"/>
            <a:ext cx="717756" cy="481781"/>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54EC2E-7A99-84D1-45B3-1BEB37DB6516}"/>
              </a:ext>
            </a:extLst>
          </p:cNvPr>
          <p:cNvSpPr txBox="1"/>
          <p:nvPr/>
        </p:nvSpPr>
        <p:spPr>
          <a:xfrm>
            <a:off x="7462684" y="3028335"/>
            <a:ext cx="19664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1700 medicines</a:t>
            </a:r>
          </a:p>
        </p:txBody>
      </p:sp>
      <p:sp>
        <p:nvSpPr>
          <p:cNvPr id="16" name="TextBox 15">
            <a:extLst>
              <a:ext uri="{FF2B5EF4-FFF2-40B4-BE49-F238E27FC236}">
                <a16:creationId xmlns:a16="http://schemas.microsoft.com/office/drawing/2014/main" id="{4827A035-A02F-3AE5-FA6B-667F7417F26E}"/>
              </a:ext>
            </a:extLst>
          </p:cNvPr>
          <p:cNvSpPr txBox="1"/>
          <p:nvPr/>
        </p:nvSpPr>
        <p:spPr>
          <a:xfrm>
            <a:off x="10196052" y="3047999"/>
            <a:ext cx="1671484"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265 medicines</a:t>
            </a:r>
          </a:p>
          <a:p>
            <a:endParaRPr lang="en-IN" dirty="0"/>
          </a:p>
        </p:txBody>
      </p:sp>
      <p:sp>
        <p:nvSpPr>
          <p:cNvPr id="17" name="Rectangle 16">
            <a:extLst>
              <a:ext uri="{FF2B5EF4-FFF2-40B4-BE49-F238E27FC236}">
                <a16:creationId xmlns:a16="http://schemas.microsoft.com/office/drawing/2014/main" id="{B4855484-DAF0-D2BF-ABBA-430D4E0FAE0C}"/>
              </a:ext>
            </a:extLst>
          </p:cNvPr>
          <p:cNvSpPr/>
          <p:nvPr/>
        </p:nvSpPr>
        <p:spPr>
          <a:xfrm>
            <a:off x="7624916" y="3035568"/>
            <a:ext cx="1641987" cy="36933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BA20634-8CE2-0DBF-C593-3BE9C4E9E470}"/>
              </a:ext>
            </a:extLst>
          </p:cNvPr>
          <p:cNvSpPr/>
          <p:nvPr/>
        </p:nvSpPr>
        <p:spPr>
          <a:xfrm>
            <a:off x="10196052" y="2983172"/>
            <a:ext cx="1556130" cy="43999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FE9514D-AA5D-E7F5-79C5-EBCE7650861A}"/>
              </a:ext>
            </a:extLst>
          </p:cNvPr>
          <p:cNvSpPr/>
          <p:nvPr/>
        </p:nvSpPr>
        <p:spPr>
          <a:xfrm>
            <a:off x="8229600" y="2505670"/>
            <a:ext cx="285135" cy="4833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EAA5668C-50A3-C108-87E7-2873BD0CF7C9}"/>
              </a:ext>
            </a:extLst>
          </p:cNvPr>
          <p:cNvSpPr/>
          <p:nvPr/>
        </p:nvSpPr>
        <p:spPr>
          <a:xfrm>
            <a:off x="10805652" y="2505670"/>
            <a:ext cx="226142" cy="4833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3129B29-FC50-7AC2-662A-CE0D0D086912}"/>
              </a:ext>
            </a:extLst>
          </p:cNvPr>
          <p:cNvSpPr txBox="1"/>
          <p:nvPr/>
        </p:nvSpPr>
        <p:spPr>
          <a:xfrm>
            <a:off x="865238" y="4849730"/>
            <a:ext cx="8141110"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Total medicines= 8225</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Medicines whose revenue is greater than 1000 contributes 68.45% of total revenue</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other 6260 contribute 31.55 % of the revenue. They are slow-moving products.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 total of 1475 medicines are dead stock( Zero sales).</a:t>
            </a:r>
          </a:p>
        </p:txBody>
      </p:sp>
    </p:spTree>
    <p:extLst>
      <p:ext uri="{BB962C8B-B14F-4D97-AF65-F5344CB8AC3E}">
        <p14:creationId xmlns:p14="http://schemas.microsoft.com/office/powerpoint/2010/main" val="279379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09E642-5DAB-EDA7-BD4C-74E267D25AAB}"/>
              </a:ext>
            </a:extLst>
          </p:cNvPr>
          <p:cNvSpPr txBox="1"/>
          <p:nvPr/>
        </p:nvSpPr>
        <p:spPr>
          <a:xfrm>
            <a:off x="7570839" y="601744"/>
            <a:ext cx="4621161" cy="56323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Total manufacturers – 756</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Total items sold –       1122730</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total of 64 manufacturers generate revenue greater than Rs 50000</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 total of 687 generates revenue between Rs 0 to Rs 50000</a:t>
            </a:r>
          </a:p>
          <a:p>
            <a:pPr marL="285750" indent="-285750"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top five contributors to the revenue share are SUN, MAPLE, INTAS, LUPI, and CIPLA having revenue share of Rs 826012, Rs 668917, Rs 581484, Rs 413946, Rs 342730, and the items sold are 73742, 62068, 50556, 18456, 25569 respectively.</a:t>
            </a:r>
          </a:p>
          <a:p>
            <a:pPr marL="285750" indent="-28575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4E770635-A7C5-305A-E417-D0435686F078}"/>
              </a:ext>
            </a:extLst>
          </p:cNvPr>
          <p:cNvGraphicFramePr>
            <a:graphicFrameLocks/>
          </p:cNvGraphicFramePr>
          <p:nvPr>
            <p:extLst>
              <p:ext uri="{D42A27DB-BD31-4B8C-83A1-F6EECF244321}">
                <p14:modId xmlns:p14="http://schemas.microsoft.com/office/powerpoint/2010/main" val="989160346"/>
              </p:ext>
            </p:extLst>
          </p:nvPr>
        </p:nvGraphicFramePr>
        <p:xfrm>
          <a:off x="452582" y="601744"/>
          <a:ext cx="7029766" cy="5013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672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071975-92F5-4A89-891E-A748FD4D6536}"/>
              </a:ext>
            </a:extLst>
          </p:cNvPr>
          <p:cNvGraphicFramePr/>
          <p:nvPr>
            <p:extLst>
              <p:ext uri="{D42A27DB-BD31-4B8C-83A1-F6EECF244321}">
                <p14:modId xmlns:p14="http://schemas.microsoft.com/office/powerpoint/2010/main" val="3929416292"/>
              </p:ext>
            </p:extLst>
          </p:nvPr>
        </p:nvGraphicFramePr>
        <p:xfrm>
          <a:off x="963561" y="334297"/>
          <a:ext cx="10451691" cy="3642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A3CF19C5-B9C2-45A2-EED2-151E30FE4B3F}"/>
              </a:ext>
            </a:extLst>
          </p:cNvPr>
          <p:cNvGraphicFramePr>
            <a:graphicFrameLocks noGrp="1"/>
          </p:cNvGraphicFramePr>
          <p:nvPr>
            <p:extLst>
              <p:ext uri="{D42A27DB-BD31-4B8C-83A1-F6EECF244321}">
                <p14:modId xmlns:p14="http://schemas.microsoft.com/office/powerpoint/2010/main" val="709670428"/>
              </p:ext>
            </p:extLst>
          </p:nvPr>
        </p:nvGraphicFramePr>
        <p:xfrm>
          <a:off x="1582993" y="4300017"/>
          <a:ext cx="3458499" cy="1945395"/>
        </p:xfrm>
        <a:graphic>
          <a:graphicData uri="http://schemas.openxmlformats.org/drawingml/2006/table">
            <a:tbl>
              <a:tblPr firstRow="1" firstCol="1" bandRow="1">
                <a:tableStyleId>{5C22544A-7EE6-4342-B048-85BDC9FD1C3A}</a:tableStyleId>
              </a:tblPr>
              <a:tblGrid>
                <a:gridCol w="1146167">
                  <a:extLst>
                    <a:ext uri="{9D8B030D-6E8A-4147-A177-3AD203B41FA5}">
                      <a16:colId xmlns:a16="http://schemas.microsoft.com/office/drawing/2014/main" val="482540520"/>
                    </a:ext>
                  </a:extLst>
                </a:gridCol>
                <a:gridCol w="1139084">
                  <a:extLst>
                    <a:ext uri="{9D8B030D-6E8A-4147-A177-3AD203B41FA5}">
                      <a16:colId xmlns:a16="http://schemas.microsoft.com/office/drawing/2014/main" val="3145824590"/>
                    </a:ext>
                  </a:extLst>
                </a:gridCol>
                <a:gridCol w="1173248">
                  <a:extLst>
                    <a:ext uri="{9D8B030D-6E8A-4147-A177-3AD203B41FA5}">
                      <a16:colId xmlns:a16="http://schemas.microsoft.com/office/drawing/2014/main" val="1754619749"/>
                    </a:ext>
                  </a:extLst>
                </a:gridCol>
              </a:tblGrid>
              <a:tr h="519267">
                <a:tc>
                  <a:txBody>
                    <a:bodyPr/>
                    <a:lstStyle/>
                    <a:p>
                      <a:pPr marL="457200"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 </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Total inventory</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Dead stock in inventory</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extLst>
                  <a:ext uri="{0D108BD9-81ED-4DB2-BD59-A6C34878D82A}">
                    <a16:rowId xmlns:a16="http://schemas.microsoft.com/office/drawing/2014/main" val="350058737"/>
                  </a:ext>
                </a:extLst>
              </a:tr>
              <a:tr h="501445">
                <a:tc>
                  <a:txBody>
                    <a:bodyPr/>
                    <a:lstStyle/>
                    <a:p>
                      <a:pPr algn="l">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No of medicines</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8225</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1475(17.94%)</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extLst>
                  <a:ext uri="{0D108BD9-81ED-4DB2-BD59-A6C34878D82A}">
                    <a16:rowId xmlns:a16="http://schemas.microsoft.com/office/drawing/2014/main" val="2426321205"/>
                  </a:ext>
                </a:extLst>
              </a:tr>
              <a:tr h="741815">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Inventory values(Rs)</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Rs 16564940</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tc>
                  <a:txBody>
                    <a:bodyPr/>
                    <a:lstStyle/>
                    <a:p>
                      <a:pPr algn="just">
                        <a:lnSpc>
                          <a:spcPct val="150000"/>
                        </a:lnSpc>
                        <a:spcAft>
                          <a:spcPts val="800"/>
                        </a:spcAft>
                      </a:pPr>
                      <a:r>
                        <a:rPr lang="en-IN" sz="1400" b="1" kern="100" dirty="0">
                          <a:effectLst/>
                          <a:latin typeface="Times New Roman" panose="02020603050405020304" pitchFamily="18" charset="0"/>
                          <a:cs typeface="Times New Roman" panose="02020603050405020304" pitchFamily="18" charset="0"/>
                        </a:rPr>
                        <a:t>Rs 2441005</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accent6">
                        <a:lumMod val="50000"/>
                      </a:schemeClr>
                    </a:solidFill>
                  </a:tcPr>
                </a:tc>
                <a:extLst>
                  <a:ext uri="{0D108BD9-81ED-4DB2-BD59-A6C34878D82A}">
                    <a16:rowId xmlns:a16="http://schemas.microsoft.com/office/drawing/2014/main" val="1972513994"/>
                  </a:ext>
                </a:extLst>
              </a:tr>
            </a:tbl>
          </a:graphicData>
        </a:graphic>
      </p:graphicFrame>
      <p:sp>
        <p:nvSpPr>
          <p:cNvPr id="4" name="TextBox 3">
            <a:extLst>
              <a:ext uri="{FF2B5EF4-FFF2-40B4-BE49-F238E27FC236}">
                <a16:creationId xmlns:a16="http://schemas.microsoft.com/office/drawing/2014/main" id="{4E913C79-A10A-E277-4FE8-26F337E339FD}"/>
              </a:ext>
            </a:extLst>
          </p:cNvPr>
          <p:cNvSpPr txBox="1"/>
          <p:nvPr/>
        </p:nvSpPr>
        <p:spPr>
          <a:xfrm>
            <a:off x="6189404" y="4239660"/>
            <a:ext cx="5149645" cy="923330"/>
          </a:xfrm>
          <a:prstGeom prst="rect">
            <a:avLst/>
          </a:prstGeom>
          <a:noFill/>
        </p:spPr>
        <p:txBody>
          <a:bodyPr wrap="square" rtlCol="0">
            <a:spAutoFit/>
          </a:bodyPr>
          <a:lstStyle/>
          <a:p>
            <a:pPr marL="214313" indent="-214313">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Total of 17.94% of medicines are dead stock which means their contribution towards revenue is zero.</a:t>
            </a:r>
          </a:p>
        </p:txBody>
      </p:sp>
      <p:sp>
        <p:nvSpPr>
          <p:cNvPr id="5" name="TextBox 4">
            <a:extLst>
              <a:ext uri="{FF2B5EF4-FFF2-40B4-BE49-F238E27FC236}">
                <a16:creationId xmlns:a16="http://schemas.microsoft.com/office/drawing/2014/main" id="{C9661BCB-91B8-E1B2-307C-B9A60F84EC1F}"/>
              </a:ext>
            </a:extLst>
          </p:cNvPr>
          <p:cNvSpPr txBox="1"/>
          <p:nvPr/>
        </p:nvSpPr>
        <p:spPr>
          <a:xfrm>
            <a:off x="6189406" y="5426115"/>
            <a:ext cx="5149643" cy="646331"/>
          </a:xfrm>
          <a:prstGeom prst="rect">
            <a:avLst/>
          </a:prstGeom>
          <a:noFill/>
        </p:spPr>
        <p:txBody>
          <a:bodyPr wrap="square" rtlCol="0">
            <a:spAutoFit/>
          </a:bodyPr>
          <a:lstStyle/>
          <a:p>
            <a:pPr marL="214313" indent="-214313">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Total of 17.73% (in terms of money) has been given zero return </a:t>
            </a:r>
          </a:p>
        </p:txBody>
      </p:sp>
    </p:spTree>
    <p:extLst>
      <p:ext uri="{BB962C8B-B14F-4D97-AF65-F5344CB8AC3E}">
        <p14:creationId xmlns:p14="http://schemas.microsoft.com/office/powerpoint/2010/main" val="315110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03FAB-BA40-BB3F-8045-657830EEA36A}"/>
              </a:ext>
            </a:extLst>
          </p:cNvPr>
          <p:cNvSpPr txBox="1"/>
          <p:nvPr/>
        </p:nvSpPr>
        <p:spPr>
          <a:xfrm>
            <a:off x="1091380" y="843670"/>
            <a:ext cx="5427406" cy="461665"/>
          </a:xfrm>
          <a:prstGeom prst="rect">
            <a:avLst/>
          </a:prstGeom>
          <a:noFill/>
        </p:spPr>
        <p:txBody>
          <a:bodyPr wrap="square" rtlCol="0">
            <a:spAutoFit/>
          </a:bodyPr>
          <a:lstStyle/>
          <a:p>
            <a:pPr algn="ctr"/>
            <a:r>
              <a:rPr lang="en-IN" sz="2400" b="1" dirty="0">
                <a:solidFill>
                  <a:srgbClr val="002060"/>
                </a:solidFill>
                <a:latin typeface="Times New Roman" panose="02020603050405020304" pitchFamily="18" charset="0"/>
                <a:cs typeface="Times New Roman" panose="02020603050405020304" pitchFamily="18" charset="0"/>
              </a:rPr>
              <a:t>MATHEMATICAL KEY FEATURES</a:t>
            </a:r>
          </a:p>
        </p:txBody>
      </p:sp>
      <p:sp>
        <p:nvSpPr>
          <p:cNvPr id="3" name="TextBox 2">
            <a:extLst>
              <a:ext uri="{FF2B5EF4-FFF2-40B4-BE49-F238E27FC236}">
                <a16:creationId xmlns:a16="http://schemas.microsoft.com/office/drawing/2014/main" id="{5D39103F-CCEC-8EA5-96ED-716ED5EE4C46}"/>
              </a:ext>
            </a:extLst>
          </p:cNvPr>
          <p:cNvSpPr txBox="1"/>
          <p:nvPr/>
        </p:nvSpPr>
        <p:spPr>
          <a:xfrm>
            <a:off x="1573161" y="1651819"/>
            <a:ext cx="10127226" cy="5201424"/>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Total Revenue=Rs 13968113</a:t>
            </a:r>
          </a:p>
          <a:p>
            <a:pPr marL="285750" indent="-285750" algn="just">
              <a:buFont typeface="Wingdings" panose="05000000000000000000" pitchFamily="2" charset="2"/>
              <a:buChar char="Ø"/>
            </a:pPr>
            <a:endParaRPr lang="en-IN" sz="2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Average Growth Rate=18.071%</a:t>
            </a:r>
            <a:endParaRPr lang="en-IN" sz="2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sz="2000" b="1" dirty="0">
              <a:solidFill>
                <a:srgbClr val="002060"/>
              </a:solidFill>
            </a:endParaRPr>
          </a:p>
          <a:p>
            <a:pPr marL="285750" indent="-285750" algn="just">
              <a:buFont typeface="Wingdings" panose="05000000000000000000" pitchFamily="2" charset="2"/>
              <a:buChar char="Ø"/>
            </a:pPr>
            <a:r>
              <a:rPr lang="en-IN" sz="20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Dead stock=17.94%</a:t>
            </a:r>
            <a:endParaRPr lang="en-IN" sz="2000" b="1"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sz="2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Average price per item= Rs 12.49</a:t>
            </a:r>
          </a:p>
          <a:p>
            <a:pPr marL="285750" indent="-285750" algn="just">
              <a:buFont typeface="Wingdings" panose="05000000000000000000" pitchFamily="2" charset="2"/>
              <a:buChar char="Ø"/>
            </a:pPr>
            <a:endPar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Revenue per medicine= Rs 1937.4</a:t>
            </a:r>
          </a:p>
          <a:p>
            <a:pPr marL="285750" indent="-285750" algn="just">
              <a:buFont typeface="Wingdings" panose="05000000000000000000" pitchFamily="2" charset="2"/>
              <a:buChar char="Ø"/>
            </a:pPr>
            <a:endPar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Dead stock=18.254%</a:t>
            </a:r>
          </a:p>
          <a:p>
            <a:pPr marL="285750" indent="-285750" algn="just">
              <a:buFont typeface="Wingdings" panose="05000000000000000000" pitchFamily="2" charset="2"/>
              <a:buChar char="Ø"/>
            </a:pPr>
            <a:endPar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Stock turnover ratio = 2.96</a:t>
            </a:r>
            <a:endParaRPr lang="en-IN" sz="20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2014423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1672</TotalTime>
  <Words>879</Words>
  <Application>Microsoft Office PowerPoint</Application>
  <PresentationFormat>Widescreen</PresentationFormat>
  <Paragraphs>150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Century Gothic</vt:lpstr>
      <vt:lpstr>Times New Roman</vt:lpstr>
      <vt:lpstr>Wingdings</vt:lpstr>
      <vt:lpstr>Wingdings 3</vt:lpstr>
      <vt:lpstr>Wisp</vt:lpstr>
      <vt:lpstr> BDM CAPSTONE PROJECT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Abhivyakti Jha</dc:creator>
  <cp:lastModifiedBy>Abhivyakti Jha</cp:lastModifiedBy>
  <cp:revision>13</cp:revision>
  <dcterms:created xsi:type="dcterms:W3CDTF">2024-12-20T13:44:28Z</dcterms:created>
  <dcterms:modified xsi:type="dcterms:W3CDTF">2024-12-22T14:13:46Z</dcterms:modified>
</cp:coreProperties>
</file>