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0" r:id="rId6"/>
    <p:sldId id="261" r:id="rId7"/>
    <p:sldId id="262" r:id="rId8"/>
    <p:sldId id="268" r:id="rId9"/>
    <p:sldId id="263" r:id="rId10"/>
    <p:sldId id="264" r:id="rId11"/>
    <p:sldId id="269" r:id="rId12"/>
    <p:sldId id="270" r:id="rId13"/>
    <p:sldId id="266" r:id="rId14"/>
    <p:sldId id="267"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E5B15DB-9187-478B-AA45-D28580A38A5C}" type="datetimeFigureOut">
              <a:rPr lang="en-IN" smtClean="0"/>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1E58116-98AE-451F-962C-8CAC61F6720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E58116-98AE-451F-962C-8CAC61F6720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1A1A1A"/>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sz="2400" b="1" i="0">
                <a:solidFill>
                  <a:srgbClr val="1A1A1A"/>
                </a:solidFill>
                <a:latin typeface="Georgia" panose="02040502050405020303"/>
                <a:cs typeface="Georgia" panose="02040502050405020303"/>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1A1A1A"/>
                </a:solidFill>
                <a:latin typeface="Georgia" panose="02040502050405020303"/>
                <a:cs typeface="Georgia" panose="02040502050405020303"/>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1A1A1A"/>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E8EDED"/>
          </a:solidFill>
        </p:spPr>
        <p:txBody>
          <a:bodyPr wrap="square" lIns="0" tIns="0" rIns="0" bIns="0" rtlCol="0"/>
          <a:lstStyle/>
          <a:p/>
        </p:txBody>
      </p:sp>
      <p:sp>
        <p:nvSpPr>
          <p:cNvPr id="17" name="bg object 17"/>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p:txBody>
      </p:sp>
      <p:sp>
        <p:nvSpPr>
          <p:cNvPr id="18" name="bg object 18"/>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p:txBody>
      </p:sp>
      <p:sp>
        <p:nvSpPr>
          <p:cNvPr id="2" name="Holder 2"/>
          <p:cNvSpPr>
            <a:spLocks noGrp="1"/>
          </p:cNvSpPr>
          <p:nvPr>
            <p:ph type="title"/>
          </p:nvPr>
        </p:nvSpPr>
        <p:spPr>
          <a:xfrm>
            <a:off x="1965893" y="1159415"/>
            <a:ext cx="5212212" cy="1130300"/>
          </a:xfrm>
          <a:prstGeom prst="rect">
            <a:avLst/>
          </a:prstGeom>
        </p:spPr>
        <p:txBody>
          <a:bodyPr wrap="square" lIns="0" tIns="0" rIns="0" bIns="0">
            <a:spAutoFit/>
          </a:bodyPr>
          <a:lstStyle>
            <a:lvl1pPr>
              <a:defRPr sz="2400" b="1" i="0">
                <a:solidFill>
                  <a:srgbClr val="1A1A1A"/>
                </a:solidFill>
                <a:latin typeface="Georgia" panose="02040502050405020303"/>
                <a:cs typeface="Georgia" panose="02040502050405020303"/>
              </a:defRPr>
            </a:lvl1pPr>
          </a:lstStyle>
          <a:p/>
        </p:txBody>
      </p:sp>
      <p:sp>
        <p:nvSpPr>
          <p:cNvPr id="3" name="Holder 3"/>
          <p:cNvSpPr>
            <a:spLocks noGrp="1"/>
          </p:cNvSpPr>
          <p:nvPr>
            <p:ph type="body" idx="1"/>
          </p:nvPr>
        </p:nvSpPr>
        <p:spPr>
          <a:xfrm>
            <a:off x="1965893" y="1159415"/>
            <a:ext cx="5212212" cy="1130300"/>
          </a:xfrm>
          <a:prstGeom prst="rect">
            <a:avLst/>
          </a:prstGeom>
        </p:spPr>
        <p:txBody>
          <a:bodyPr wrap="square" lIns="0" tIns="0" rIns="0" bIns="0">
            <a:spAutoFit/>
          </a:bodyPr>
          <a:lstStyle>
            <a:lvl1pPr>
              <a:defRPr sz="2400" b="1" i="0">
                <a:solidFill>
                  <a:srgbClr val="1A1A1A"/>
                </a:solidFill>
                <a:latin typeface="Georgia" panose="02040502050405020303"/>
                <a:cs typeface="Georgia" panose="02040502050405020303"/>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37805"/>
            <a:ext cx="9144000" cy="4655820"/>
          </a:xfrm>
          <a:custGeom>
            <a:avLst/>
            <a:gdLst/>
            <a:ahLst/>
            <a:cxnLst/>
            <a:rect l="l" t="t" r="r" b="b"/>
            <a:pathLst>
              <a:path w="9144000" h="4655820">
                <a:moveTo>
                  <a:pt x="0" y="4655690"/>
                </a:moveTo>
                <a:lnTo>
                  <a:pt x="9143981" y="4655690"/>
                </a:lnTo>
                <a:lnTo>
                  <a:pt x="9143981" y="0"/>
                </a:lnTo>
                <a:lnTo>
                  <a:pt x="0" y="0"/>
                </a:lnTo>
                <a:lnTo>
                  <a:pt x="0" y="4655690"/>
                </a:lnTo>
                <a:close/>
              </a:path>
            </a:pathLst>
          </a:custGeom>
          <a:solidFill>
            <a:srgbClr val="E8EDED"/>
          </a:solidFill>
        </p:spPr>
        <p:txBody>
          <a:bodyPr wrap="square" lIns="0" tIns="0" rIns="0" bIns="0" rtlCol="0"/>
          <a:lstStyle/>
          <a:p/>
        </p:txBody>
      </p:sp>
      <p:sp>
        <p:nvSpPr>
          <p:cNvPr id="3" name="object 3"/>
          <p:cNvSpPr/>
          <p:nvPr/>
        </p:nvSpPr>
        <p:spPr>
          <a:xfrm>
            <a:off x="0" y="0"/>
            <a:ext cx="9144000" cy="4883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rgbClr val="FFFFFF"/>
          </a:solidFill>
        </p:spPr>
        <p:txBody>
          <a:bodyPr wrap="square" lIns="0" tIns="0" rIns="0" bIns="0" rtlCol="0"/>
          <a:lstStyle/>
          <a:p/>
        </p:txBody>
      </p:sp>
      <p:grpSp>
        <p:nvGrpSpPr>
          <p:cNvPr id="4" name="object 4"/>
          <p:cNvGrpSpPr/>
          <p:nvPr/>
        </p:nvGrpSpPr>
        <p:grpSpPr>
          <a:xfrm>
            <a:off x="830390" y="1191252"/>
            <a:ext cx="746125" cy="46355"/>
            <a:chOff x="830390" y="1191252"/>
            <a:chExt cx="746125" cy="46355"/>
          </a:xfrm>
        </p:grpSpPr>
        <p:sp>
          <p:nvSpPr>
            <p:cNvPr id="5" name="object 5"/>
            <p:cNvSpPr/>
            <p:nvPr/>
          </p:nvSpPr>
          <p:spPr>
            <a:xfrm>
              <a:off x="1203292" y="1191252"/>
              <a:ext cx="373380" cy="46355"/>
            </a:xfrm>
            <a:custGeom>
              <a:avLst/>
              <a:gdLst/>
              <a:ahLst/>
              <a:cxnLst/>
              <a:rect l="l" t="t" r="r" b="b"/>
              <a:pathLst>
                <a:path w="373380" h="46355">
                  <a:moveTo>
                    <a:pt x="372859" y="45827"/>
                  </a:moveTo>
                  <a:lnTo>
                    <a:pt x="0" y="45827"/>
                  </a:lnTo>
                  <a:lnTo>
                    <a:pt x="0" y="0"/>
                  </a:lnTo>
                  <a:lnTo>
                    <a:pt x="372859" y="0"/>
                  </a:lnTo>
                  <a:lnTo>
                    <a:pt x="372859" y="45827"/>
                  </a:lnTo>
                  <a:close/>
                </a:path>
              </a:pathLst>
            </a:custGeom>
            <a:solidFill>
              <a:srgbClr val="EB5600"/>
            </a:solidFill>
          </p:spPr>
          <p:txBody>
            <a:bodyPr wrap="square" lIns="0" tIns="0" rIns="0" bIns="0" rtlCol="0"/>
            <a:lstStyle/>
            <a:p/>
          </p:txBody>
        </p:sp>
        <p:sp>
          <p:nvSpPr>
            <p:cNvPr id="6" name="object 6"/>
            <p:cNvSpPr/>
            <p:nvPr/>
          </p:nvSpPr>
          <p:spPr>
            <a:xfrm>
              <a:off x="830390" y="1191252"/>
              <a:ext cx="376555" cy="46355"/>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p:txBody>
        </p:sp>
      </p:grpSp>
      <p:sp>
        <p:nvSpPr>
          <p:cNvPr id="7" name="object 7"/>
          <p:cNvSpPr txBox="1">
            <a:spLocks noGrp="1"/>
          </p:cNvSpPr>
          <p:nvPr>
            <p:ph type="body" idx="1"/>
          </p:nvPr>
        </p:nvSpPr>
        <p:spPr>
          <a:xfrm>
            <a:off x="602102" y="942550"/>
            <a:ext cx="7711508" cy="1072922"/>
          </a:xfrm>
          <a:prstGeom prst="rect">
            <a:avLst/>
          </a:prstGeom>
        </p:spPr>
        <p:txBody>
          <a:bodyPr vert="horz" wrap="square" lIns="0" tIns="12700" rIns="0" bIns="0" rtlCol="0">
            <a:spAutoFit/>
          </a:bodyPr>
          <a:lstStyle/>
          <a:p>
            <a:pPr marL="208915" marR="5080" indent="-196850" algn="ctr">
              <a:lnSpc>
                <a:spcPct val="151000"/>
              </a:lnSpc>
              <a:spcBef>
                <a:spcPts val="100"/>
              </a:spcBef>
            </a:pPr>
            <a:r>
              <a:rPr lang="en-GB" spc="-5" dirty="0"/>
              <a:t>Deep learning for </a:t>
            </a:r>
            <a:endParaRPr lang="en-GB" spc="-5" dirty="0"/>
          </a:p>
          <a:p>
            <a:pPr marL="208915" marR="5080" indent="-196850" algn="ctr">
              <a:lnSpc>
                <a:spcPct val="151000"/>
              </a:lnSpc>
              <a:spcBef>
                <a:spcPts val="100"/>
              </a:spcBef>
            </a:pPr>
            <a:r>
              <a:rPr lang="en-GB" spc="-5" dirty="0"/>
              <a:t>automated image captioning using CNN &amp; RNN</a:t>
            </a:r>
            <a:endParaRPr spc="-5" dirty="0"/>
          </a:p>
        </p:txBody>
      </p:sp>
      <p:sp>
        <p:nvSpPr>
          <p:cNvPr id="8" name="object 8"/>
          <p:cNvSpPr txBox="1"/>
          <p:nvPr/>
        </p:nvSpPr>
        <p:spPr>
          <a:xfrm>
            <a:off x="381000" y="3457602"/>
            <a:ext cx="3981049" cy="834396"/>
          </a:xfrm>
          <a:prstGeom prst="rect">
            <a:avLst/>
          </a:prstGeom>
        </p:spPr>
        <p:txBody>
          <a:bodyPr vert="horz" wrap="square" lIns="0" tIns="10795" rIns="0" bIns="0" rtlCol="0">
            <a:spAutoFit/>
          </a:bodyPr>
          <a:lstStyle/>
          <a:p>
            <a:pPr marL="12700" marR="5080">
              <a:lnSpc>
                <a:spcPct val="101000"/>
              </a:lnSpc>
              <a:spcBef>
                <a:spcPts val="85"/>
              </a:spcBef>
            </a:pPr>
            <a:r>
              <a:rPr lang="en-GB" sz="1800" spc="-5" dirty="0">
                <a:solidFill>
                  <a:srgbClr val="595959"/>
                </a:solidFill>
                <a:latin typeface="Times New Roman" panose="02020603050405020304"/>
                <a:cs typeface="Times New Roman" panose="02020603050405020304"/>
              </a:rPr>
              <a:t>Abhishek Kumar Pandey</a:t>
            </a:r>
            <a:r>
              <a:rPr sz="1800" spc="-5" dirty="0">
                <a:solidFill>
                  <a:srgbClr val="595959"/>
                </a:solidFill>
                <a:latin typeface="Times New Roman" panose="02020603050405020304"/>
                <a:cs typeface="Times New Roman" panose="02020603050405020304"/>
              </a:rPr>
              <a:t> </a:t>
            </a:r>
            <a:r>
              <a:rPr sz="1800" dirty="0">
                <a:solidFill>
                  <a:srgbClr val="595959"/>
                </a:solidFill>
                <a:latin typeface="Times New Roman" panose="02020603050405020304"/>
                <a:cs typeface="Times New Roman" panose="02020603050405020304"/>
              </a:rPr>
              <a:t>-1</a:t>
            </a:r>
            <a:r>
              <a:rPr lang="en-GB" sz="1800" dirty="0">
                <a:solidFill>
                  <a:srgbClr val="595959"/>
                </a:solidFill>
                <a:latin typeface="Times New Roman" panose="02020603050405020304"/>
                <a:cs typeface="Times New Roman" panose="02020603050405020304"/>
              </a:rPr>
              <a:t>9</a:t>
            </a:r>
            <a:r>
              <a:rPr sz="1800" dirty="0">
                <a:solidFill>
                  <a:srgbClr val="595959"/>
                </a:solidFill>
                <a:latin typeface="Times New Roman" panose="02020603050405020304"/>
                <a:cs typeface="Times New Roman" panose="02020603050405020304"/>
              </a:rPr>
              <a:t>31700</a:t>
            </a:r>
            <a:r>
              <a:rPr lang="en-GB" sz="1800" dirty="0">
                <a:solidFill>
                  <a:srgbClr val="595959"/>
                </a:solidFill>
                <a:latin typeface="Times New Roman" panose="02020603050405020304"/>
                <a:cs typeface="Times New Roman" panose="02020603050405020304"/>
              </a:rPr>
              <a:t>07</a:t>
            </a:r>
            <a:r>
              <a:rPr sz="1800" dirty="0">
                <a:solidFill>
                  <a:srgbClr val="595959"/>
                </a:solidFill>
                <a:latin typeface="Times New Roman" panose="02020603050405020304"/>
                <a:cs typeface="Times New Roman" panose="02020603050405020304"/>
              </a:rPr>
              <a:t>  </a:t>
            </a:r>
            <a:r>
              <a:rPr sz="1800" spc="-5" dirty="0">
                <a:solidFill>
                  <a:srgbClr val="595959"/>
                </a:solidFill>
                <a:latin typeface="Times New Roman" panose="02020603050405020304"/>
                <a:cs typeface="Times New Roman" panose="02020603050405020304"/>
              </a:rPr>
              <a:t>Saurabh Mishra </a:t>
            </a:r>
            <a:r>
              <a:rPr sz="1800" dirty="0">
                <a:solidFill>
                  <a:srgbClr val="595959"/>
                </a:solidFill>
                <a:latin typeface="Times New Roman" panose="02020603050405020304"/>
                <a:cs typeface="Times New Roman" panose="02020603050405020304"/>
              </a:rPr>
              <a:t>-</a:t>
            </a:r>
            <a:r>
              <a:rPr sz="1800" spc="-15" dirty="0">
                <a:solidFill>
                  <a:srgbClr val="595959"/>
                </a:solidFill>
                <a:latin typeface="Times New Roman" panose="02020603050405020304"/>
                <a:cs typeface="Times New Roman" panose="02020603050405020304"/>
              </a:rPr>
              <a:t> </a:t>
            </a:r>
            <a:r>
              <a:rPr sz="1800" spc="-10" dirty="0">
                <a:solidFill>
                  <a:srgbClr val="595959"/>
                </a:solidFill>
                <a:latin typeface="Times New Roman" panose="02020603050405020304"/>
                <a:cs typeface="Times New Roman" panose="02020603050405020304"/>
              </a:rPr>
              <a:t>193170011</a:t>
            </a:r>
            <a:endParaRPr sz="1800" dirty="0">
              <a:latin typeface="Times New Roman" panose="02020603050405020304"/>
              <a:cs typeface="Times New Roman" panose="02020603050405020304"/>
            </a:endParaRPr>
          </a:p>
          <a:p>
            <a:pPr marL="12700" marR="893445">
              <a:lnSpc>
                <a:spcPct val="101000"/>
              </a:lnSpc>
            </a:pPr>
            <a:r>
              <a:rPr lang="en-GB" spc="-45" dirty="0">
                <a:solidFill>
                  <a:srgbClr val="595959"/>
                </a:solidFill>
                <a:latin typeface="Times New Roman" panose="02020603050405020304"/>
                <a:cs typeface="Times New Roman" panose="02020603050405020304"/>
              </a:rPr>
              <a:t>Nelson Manvel Dial</a:t>
            </a:r>
            <a:r>
              <a:rPr sz="1800" spc="-5" dirty="0">
                <a:solidFill>
                  <a:srgbClr val="595959"/>
                </a:solidFill>
                <a:latin typeface="Times New Roman" panose="02020603050405020304"/>
                <a:cs typeface="Times New Roman" panose="02020603050405020304"/>
              </a:rPr>
              <a:t> </a:t>
            </a:r>
            <a:r>
              <a:rPr sz="1800" dirty="0">
                <a:solidFill>
                  <a:srgbClr val="595959"/>
                </a:solidFill>
                <a:latin typeface="Times New Roman" panose="02020603050405020304"/>
                <a:cs typeface="Times New Roman" panose="02020603050405020304"/>
              </a:rPr>
              <a:t>-</a:t>
            </a:r>
            <a:r>
              <a:rPr lang="en-GB" sz="1800" dirty="0">
                <a:solidFill>
                  <a:srgbClr val="595959"/>
                </a:solidFill>
                <a:latin typeface="Times New Roman" panose="02020603050405020304"/>
                <a:cs typeface="Times New Roman" panose="02020603050405020304"/>
              </a:rPr>
              <a:t> 193170009</a:t>
            </a:r>
            <a:endParaRPr sz="1800" dirty="0">
              <a:latin typeface="Times New Roman" panose="02020603050405020304"/>
              <a:cs typeface="Times New Roman" panose="02020603050405020304"/>
            </a:endParaRPr>
          </a:p>
        </p:txBody>
      </p:sp>
      <p:sp>
        <p:nvSpPr>
          <p:cNvPr id="9" name="object 9"/>
          <p:cNvSpPr txBox="1"/>
          <p:nvPr/>
        </p:nvSpPr>
        <p:spPr>
          <a:xfrm>
            <a:off x="6400441" y="3457602"/>
            <a:ext cx="2065020" cy="57594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a:cs typeface="Times New Roman" panose="02020603050405020304"/>
              </a:rPr>
              <a:t>Guided</a:t>
            </a:r>
            <a:r>
              <a:rPr sz="1800" b="1" spc="-1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by</a:t>
            </a:r>
            <a:endParaRPr sz="1800">
              <a:latin typeface="Times New Roman" panose="02020603050405020304"/>
              <a:cs typeface="Times New Roman" panose="02020603050405020304"/>
            </a:endParaRPr>
          </a:p>
          <a:p>
            <a:pPr marL="12700">
              <a:lnSpc>
                <a:spcPct val="100000"/>
              </a:lnSpc>
              <a:spcBef>
                <a:spcPts val="15"/>
              </a:spcBef>
            </a:pPr>
            <a:r>
              <a:rPr sz="1800" spc="-5" dirty="0">
                <a:solidFill>
                  <a:srgbClr val="424242"/>
                </a:solidFill>
                <a:latin typeface="Times New Roman" panose="02020603050405020304"/>
                <a:cs typeface="Times New Roman" panose="02020603050405020304"/>
              </a:rPr>
              <a:t>Prof. Biplab</a:t>
            </a:r>
            <a:r>
              <a:rPr sz="1800" spc="-85" dirty="0">
                <a:solidFill>
                  <a:srgbClr val="424242"/>
                </a:solidFill>
                <a:latin typeface="Times New Roman" panose="02020603050405020304"/>
                <a:cs typeface="Times New Roman" panose="02020603050405020304"/>
              </a:rPr>
              <a:t> </a:t>
            </a:r>
            <a:r>
              <a:rPr sz="1800" spc="-5" dirty="0">
                <a:solidFill>
                  <a:srgbClr val="424242"/>
                </a:solidFill>
                <a:latin typeface="Times New Roman" panose="02020603050405020304"/>
                <a:cs typeface="Times New Roman" panose="02020603050405020304"/>
              </a:rPr>
              <a:t>Banarjee</a:t>
            </a:r>
            <a:endParaRPr sz="1800">
              <a:latin typeface="Times New Roman" panose="02020603050405020304"/>
              <a:cs typeface="Times New Roman" panose="02020603050405020304"/>
            </a:endParaRPr>
          </a:p>
        </p:txBody>
      </p:sp>
      <p:sp>
        <p:nvSpPr>
          <p:cNvPr id="10" name="object 10"/>
          <p:cNvSpPr txBox="1"/>
          <p:nvPr/>
        </p:nvSpPr>
        <p:spPr>
          <a:xfrm>
            <a:off x="2743200" y="2522222"/>
            <a:ext cx="4216121" cy="228139"/>
          </a:xfrm>
          <a:prstGeom prst="rect">
            <a:avLst/>
          </a:prstGeom>
        </p:spPr>
        <p:txBody>
          <a:bodyPr vert="horz" wrap="square" lIns="0" tIns="22860" rIns="0" bIns="0" rtlCol="0">
            <a:spAutoFit/>
          </a:bodyPr>
          <a:lstStyle/>
          <a:p>
            <a:pPr marL="1412240" marR="5080" indent="-1400175">
              <a:lnSpc>
                <a:spcPts val="1650"/>
              </a:lnSpc>
              <a:spcBef>
                <a:spcPts val="180"/>
              </a:spcBef>
            </a:pPr>
            <a:r>
              <a:rPr sz="1400" spc="-5" dirty="0">
                <a:latin typeface="Georgia" panose="02040502050405020303"/>
                <a:cs typeface="Georgia" panose="02040502050405020303"/>
              </a:rPr>
              <a:t>GNR6</a:t>
            </a:r>
            <a:r>
              <a:rPr lang="en-GB" sz="1400" spc="-5" dirty="0">
                <a:latin typeface="Georgia" panose="02040502050405020303"/>
                <a:cs typeface="Georgia" panose="02040502050405020303"/>
              </a:rPr>
              <a:t>38</a:t>
            </a:r>
            <a:r>
              <a:rPr sz="1400" spc="-5" dirty="0">
                <a:latin typeface="Georgia" panose="02040502050405020303"/>
                <a:cs typeface="Georgia" panose="02040502050405020303"/>
              </a:rPr>
              <a:t> </a:t>
            </a:r>
            <a:r>
              <a:rPr sz="1400" dirty="0">
                <a:latin typeface="Georgia" panose="02040502050405020303"/>
                <a:cs typeface="Georgia" panose="02040502050405020303"/>
              </a:rPr>
              <a:t>- </a:t>
            </a:r>
            <a:r>
              <a:rPr sz="1400" spc="-5" dirty="0">
                <a:latin typeface="Georgia" panose="02040502050405020303"/>
                <a:cs typeface="Georgia" panose="02040502050405020303"/>
              </a:rPr>
              <a:t>Machine Learning in Remote sensing</a:t>
            </a:r>
            <a:r>
              <a:rPr lang="en-GB" sz="1400" spc="-5" dirty="0">
                <a:latin typeface="Georgia" panose="02040502050405020303"/>
                <a:cs typeface="Georgia" panose="02040502050405020303"/>
              </a:rPr>
              <a:t> - II</a:t>
            </a:r>
            <a:r>
              <a:rPr sz="1400" spc="-5" dirty="0">
                <a:latin typeface="Georgia" panose="02040502050405020303"/>
                <a:cs typeface="Georgia" panose="02040502050405020303"/>
              </a:rPr>
              <a:t> </a:t>
            </a:r>
            <a:endParaRPr sz="1400" dirty="0">
              <a:latin typeface="Georgia" panose="02040502050405020303"/>
              <a:cs typeface="Georgia" panose="020405020504050203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946" y="676779"/>
            <a:ext cx="8127153" cy="412750"/>
          </a:xfrm>
          <a:prstGeom prst="rect">
            <a:avLst/>
          </a:prstGeom>
        </p:spPr>
        <p:txBody>
          <a:bodyPr vert="horz" wrap="square" lIns="0" tIns="12700" rIns="0" bIns="0" rtlCol="0">
            <a:spAutoFit/>
          </a:bodyPr>
          <a:lstStyle/>
          <a:p>
            <a:pPr marL="12700">
              <a:lnSpc>
                <a:spcPct val="100000"/>
              </a:lnSpc>
              <a:spcBef>
                <a:spcPts val="100"/>
              </a:spcBef>
            </a:pPr>
            <a:r>
              <a:rPr lang="en-GB" sz="2600" spc="35" dirty="0">
                <a:latin typeface="Arial" panose="020B0604020202020204"/>
                <a:cs typeface="Arial" panose="020B0604020202020204"/>
              </a:rPr>
              <a:t>Optimization </a:t>
            </a:r>
            <a:r>
              <a:rPr lang="en-GB" sz="2600" spc="35" dirty="0" err="1">
                <a:latin typeface="Arial" panose="020B0604020202020204"/>
                <a:cs typeface="Arial" panose="020B0604020202020204"/>
              </a:rPr>
              <a:t>techn</a:t>
            </a:r>
            <a:r>
              <a:rPr lang="en-US" altLang="en-GB" sz="2600" spc="35" dirty="0" err="1">
                <a:latin typeface="Arial" panose="020B0604020202020204"/>
                <a:cs typeface="Arial" panose="020B0604020202020204"/>
              </a:rPr>
              <a:t>i</a:t>
            </a:r>
            <a:r>
              <a:rPr lang="en-GB" sz="2600" spc="35" dirty="0" err="1">
                <a:latin typeface="Arial" panose="020B0604020202020204"/>
                <a:cs typeface="Arial" panose="020B0604020202020204"/>
              </a:rPr>
              <a:t>que</a:t>
            </a:r>
            <a:endParaRPr sz="2600" dirty="0">
              <a:latin typeface="Arial" panose="020B0604020202020204"/>
              <a:cs typeface="Arial" panose="020B0604020202020204"/>
            </a:endParaRPr>
          </a:p>
        </p:txBody>
      </p:sp>
      <p:sp>
        <p:nvSpPr>
          <p:cNvPr id="3" name="object 3"/>
          <p:cNvSpPr txBox="1"/>
          <p:nvPr/>
        </p:nvSpPr>
        <p:spPr>
          <a:xfrm>
            <a:off x="800673" y="1385588"/>
            <a:ext cx="7508240" cy="1725930"/>
          </a:xfrm>
          <a:prstGeom prst="rect">
            <a:avLst/>
          </a:prstGeom>
        </p:spPr>
        <p:txBody>
          <a:bodyPr vert="horz" wrap="square" lIns="0" tIns="12700" rIns="0" bIns="0" rtlCol="0">
            <a:spAutoFit/>
          </a:bodyPr>
          <a:lstStyle/>
          <a:p>
            <a:pPr marL="12700">
              <a:lnSpc>
                <a:spcPct val="100000"/>
              </a:lnSpc>
              <a:spcBef>
                <a:spcPts val="100"/>
              </a:spcBef>
            </a:pPr>
            <a:r>
              <a:rPr lang="en-US" altLang="en-GB" spc="-10" dirty="0">
                <a:solidFill>
                  <a:schemeClr val="tx1"/>
                </a:solidFill>
                <a:latin typeface="Times New Roman" panose="02020603050405020304" charset="0"/>
                <a:cs typeface="Times New Roman" panose="02020603050405020304" charset="0"/>
              </a:rPr>
              <a:t>1. We found satisfactory low values of loss for “Adam” optimization technique</a:t>
            </a:r>
            <a:endParaRPr lang="en-US" altLang="en-GB" spc="-1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endParaRPr lang="en-US" altLang="en-GB" spc="-1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r>
              <a:rPr lang="en-US" altLang="en-GB" spc="-10" dirty="0">
                <a:solidFill>
                  <a:schemeClr val="tx1"/>
                </a:solidFill>
                <a:latin typeface="Times New Roman" panose="02020603050405020304" charset="0"/>
                <a:cs typeface="Times New Roman" panose="02020603050405020304" charset="0"/>
              </a:rPr>
              <a:t>2. We also compared it with Adagrad and RMSprop.</a:t>
            </a:r>
            <a:endParaRPr lang="en-US" altLang="en-GB" spc="-1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endParaRPr lang="en-US" altLang="en-GB" spc="-10" dirty="0">
              <a:solidFill>
                <a:schemeClr val="tx1"/>
              </a:solidFill>
              <a:latin typeface="Times New Roman" panose="02020603050405020304" charset="0"/>
              <a:cs typeface="Times New Roman" panose="02020603050405020304" charset="0"/>
            </a:endParaRPr>
          </a:p>
          <a:p>
            <a:pPr marL="12700">
              <a:lnSpc>
                <a:spcPct val="100000"/>
              </a:lnSpc>
              <a:spcBef>
                <a:spcPts val="100"/>
              </a:spcBef>
            </a:pPr>
            <a:r>
              <a:rPr lang="en-US" altLang="en-GB" spc="-10" dirty="0">
                <a:solidFill>
                  <a:schemeClr val="tx1"/>
                </a:solidFill>
                <a:latin typeface="Times New Roman" panose="02020603050405020304" charset="0"/>
                <a:cs typeface="Times New Roman" panose="02020603050405020304" charset="0"/>
              </a:rPr>
              <a:t>3.These were unable to compete with Adam because learning rate of dense features decreased rapidly hence it took more epochs to reach minima.</a:t>
            </a:r>
            <a:endParaRPr lang="en-US" altLang="en-GB" spc="-1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713" y="680625"/>
            <a:ext cx="5212212" cy="1130300"/>
          </a:xfrm>
          <a:prstGeom prst="rect">
            <a:avLst/>
          </a:prstGeom>
        </p:spPr>
        <p:txBody>
          <a:bodyPr vert="horz" wrap="square" lIns="0" tIns="12700" rIns="0" bIns="0" rtlCol="0">
            <a:spAutoFit/>
          </a:bodyPr>
          <a:lstStyle/>
          <a:p>
            <a:pPr marL="12700">
              <a:lnSpc>
                <a:spcPct val="100000"/>
              </a:lnSpc>
              <a:spcBef>
                <a:spcPts val="100"/>
              </a:spcBef>
            </a:pPr>
            <a:r>
              <a:rPr sz="2600" spc="-190" dirty="0">
                <a:latin typeface="Arial" panose="020B0604020202020204"/>
                <a:cs typeface="Arial" panose="020B0604020202020204"/>
              </a:rPr>
              <a:t>R</a:t>
            </a:r>
            <a:r>
              <a:rPr sz="2600" spc="5" dirty="0">
                <a:latin typeface="Arial" panose="020B0604020202020204"/>
                <a:cs typeface="Arial" panose="020B0604020202020204"/>
              </a:rPr>
              <a:t>esults</a:t>
            </a:r>
            <a:endParaRPr sz="2600">
              <a:latin typeface="Arial" panose="020B0604020202020204"/>
              <a:cs typeface="Arial" panose="020B0604020202020204"/>
            </a:endParaRPr>
          </a:p>
        </p:txBody>
      </p:sp>
      <p:sp>
        <p:nvSpPr>
          <p:cNvPr id="3" name="object 3"/>
          <p:cNvSpPr txBox="1"/>
          <p:nvPr/>
        </p:nvSpPr>
        <p:spPr>
          <a:xfrm>
            <a:off x="825500" y="1407160"/>
            <a:ext cx="7283450" cy="596900"/>
          </a:xfrm>
          <a:prstGeom prst="rect">
            <a:avLst/>
          </a:prstGeom>
        </p:spPr>
        <p:txBody>
          <a:bodyPr vert="horz" wrap="square" lIns="0" tIns="43180" rIns="0" bIns="0" rtlCol="0">
            <a:spAutoFit/>
          </a:bodyPr>
          <a:lstStyle/>
          <a:p>
            <a:pPr marL="12700" indent="0">
              <a:lnSpc>
                <a:spcPct val="100000"/>
              </a:lnSpc>
              <a:spcBef>
                <a:spcPts val="340"/>
              </a:spcBef>
              <a:buFont typeface="Arial" panose="020B0604020202020204"/>
              <a:buNone/>
              <a:tabLst>
                <a:tab pos="340360" algn="l"/>
                <a:tab pos="340995" algn="l"/>
              </a:tabLst>
            </a:pPr>
            <a:r>
              <a:rPr lang="en-US">
                <a:latin typeface="Times New Roman" panose="02020603050405020304" charset="0"/>
                <a:cs typeface="Times New Roman" panose="02020603050405020304" charset="0"/>
              </a:rPr>
              <a:t>We tested the model against randomly selected images from test data set and found satisfactory performance. Follwing are some examples</a:t>
            </a:r>
            <a:endParaRPr lang="en-US">
              <a:latin typeface="Times New Roman" panose="02020603050405020304" charset="0"/>
              <a:cs typeface="Times New Roman" panose="02020603050405020304" charset="0"/>
            </a:endParaRPr>
          </a:p>
        </p:txBody>
      </p:sp>
      <p:pic>
        <p:nvPicPr>
          <p:cNvPr id="7" name="Content Placeholder 6" descr="Capture2"/>
          <p:cNvPicPr>
            <a:picLocks noChangeAspect="1"/>
          </p:cNvPicPr>
          <p:nvPr>
            <p:ph sz="half" idx="2"/>
          </p:nvPr>
        </p:nvPicPr>
        <p:blipFill>
          <a:blip r:embed="rId1"/>
          <a:stretch>
            <a:fillRect/>
          </a:stretch>
        </p:blipFill>
        <p:spPr>
          <a:xfrm>
            <a:off x="779780" y="2004060"/>
            <a:ext cx="3771900" cy="2827020"/>
          </a:xfrm>
          <a:prstGeom prst="rect">
            <a:avLst/>
          </a:prstGeom>
        </p:spPr>
      </p:pic>
      <p:pic>
        <p:nvPicPr>
          <p:cNvPr id="11" name="Content Placeholder 10" descr="Capture4"/>
          <p:cNvPicPr>
            <a:picLocks noChangeAspect="1"/>
          </p:cNvPicPr>
          <p:nvPr>
            <p:ph sz="half" idx="3"/>
          </p:nvPr>
        </p:nvPicPr>
        <p:blipFill>
          <a:blip r:embed="rId2"/>
          <a:stretch>
            <a:fillRect/>
          </a:stretch>
        </p:blipFill>
        <p:spPr>
          <a:xfrm>
            <a:off x="4701540" y="2289810"/>
            <a:ext cx="3977640" cy="24650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655834"/>
            <a:ext cx="5160010" cy="421640"/>
          </a:xfrm>
          <a:prstGeom prst="rect">
            <a:avLst/>
          </a:prstGeom>
        </p:spPr>
        <p:txBody>
          <a:bodyPr vert="horz" wrap="square" lIns="0" tIns="12700" rIns="0" bIns="0" rtlCol="0">
            <a:spAutoFit/>
          </a:bodyPr>
          <a:lstStyle/>
          <a:p>
            <a:pPr marL="12700">
              <a:lnSpc>
                <a:spcPct val="100000"/>
              </a:lnSpc>
              <a:spcBef>
                <a:spcPts val="100"/>
              </a:spcBef>
            </a:pPr>
            <a:r>
              <a:rPr sz="2600" spc="-5" dirty="0">
                <a:latin typeface="Arial" panose="020B0604020202020204"/>
                <a:cs typeface="Arial" panose="020B0604020202020204"/>
              </a:rPr>
              <a:t>Team </a:t>
            </a:r>
            <a:r>
              <a:rPr sz="2600" spc="40" dirty="0">
                <a:latin typeface="Arial" panose="020B0604020202020204"/>
                <a:cs typeface="Arial" panose="020B0604020202020204"/>
              </a:rPr>
              <a:t>Members </a:t>
            </a:r>
            <a:r>
              <a:rPr sz="2600" spc="35" dirty="0">
                <a:latin typeface="Arial" panose="020B0604020202020204"/>
                <a:cs typeface="Arial" panose="020B0604020202020204"/>
              </a:rPr>
              <a:t>and</a:t>
            </a:r>
            <a:r>
              <a:rPr sz="2600" spc="-365" dirty="0">
                <a:latin typeface="Arial" panose="020B0604020202020204"/>
                <a:cs typeface="Arial" panose="020B0604020202020204"/>
              </a:rPr>
              <a:t> </a:t>
            </a:r>
            <a:r>
              <a:rPr sz="2600" spc="10" dirty="0">
                <a:latin typeface="Arial" panose="020B0604020202020204"/>
                <a:cs typeface="Arial" panose="020B0604020202020204"/>
              </a:rPr>
              <a:t>contribution</a:t>
            </a:r>
            <a:endParaRPr sz="2600">
              <a:latin typeface="Arial" panose="020B0604020202020204"/>
              <a:cs typeface="Arial" panose="020B0604020202020204"/>
            </a:endParaRPr>
          </a:p>
        </p:txBody>
      </p:sp>
      <p:sp>
        <p:nvSpPr>
          <p:cNvPr id="3" name="object 3"/>
          <p:cNvSpPr txBox="1"/>
          <p:nvPr/>
        </p:nvSpPr>
        <p:spPr>
          <a:xfrm>
            <a:off x="802473" y="1496325"/>
            <a:ext cx="5316220" cy="2011045"/>
          </a:xfrm>
          <a:prstGeom prst="rect">
            <a:avLst/>
          </a:prstGeom>
        </p:spPr>
        <p:txBody>
          <a:bodyPr vert="horz" wrap="square" lIns="0" tIns="10795" rIns="0" bIns="0" rtlCol="0">
            <a:spAutoFit/>
          </a:bodyPr>
          <a:lstStyle/>
          <a:p>
            <a:pPr marL="12700" marR="5080">
              <a:lnSpc>
                <a:spcPct val="101000"/>
              </a:lnSpc>
              <a:spcBef>
                <a:spcPts val="85"/>
              </a:spcBef>
            </a:pPr>
            <a:r>
              <a:rPr lang="en-GB" sz="1800" spc="-5" dirty="0">
                <a:solidFill>
                  <a:srgbClr val="595959"/>
                </a:solidFill>
                <a:latin typeface="Times New Roman" panose="02020603050405020304"/>
                <a:cs typeface="Times New Roman" panose="02020603050405020304"/>
              </a:rPr>
              <a:t>Saurabh Mishra </a:t>
            </a:r>
            <a:r>
              <a:rPr lang="en-GB" sz="1800" dirty="0">
                <a:solidFill>
                  <a:srgbClr val="595959"/>
                </a:solidFill>
                <a:latin typeface="Times New Roman" panose="02020603050405020304"/>
                <a:cs typeface="Times New Roman" panose="02020603050405020304"/>
              </a:rPr>
              <a:t>- data </a:t>
            </a:r>
            <a:r>
              <a:rPr lang="en-GB" sz="1800" spc="-5" dirty="0">
                <a:solidFill>
                  <a:srgbClr val="595959"/>
                </a:solidFill>
                <a:latin typeface="Times New Roman" panose="02020603050405020304"/>
                <a:cs typeface="Times New Roman" panose="02020603050405020304"/>
              </a:rPr>
              <a:t>analysis and </a:t>
            </a:r>
            <a:r>
              <a:rPr lang="en-GB" sz="1800" dirty="0">
                <a:solidFill>
                  <a:srgbClr val="595959"/>
                </a:solidFill>
                <a:latin typeface="Times New Roman" panose="02020603050405020304"/>
                <a:cs typeface="Times New Roman" panose="02020603050405020304"/>
              </a:rPr>
              <a:t>problem </a:t>
            </a:r>
            <a:r>
              <a:rPr lang="en-GB" sz="1800" spc="-5" dirty="0">
                <a:solidFill>
                  <a:srgbClr val="595959"/>
                </a:solidFill>
                <a:latin typeface="Times New Roman" panose="02020603050405020304"/>
                <a:cs typeface="Times New Roman" panose="02020603050405020304"/>
              </a:rPr>
              <a:t>identification</a:t>
            </a:r>
            <a:endParaRPr lang="en-GB" spc="-5" dirty="0">
              <a:solidFill>
                <a:srgbClr val="595959"/>
              </a:solidFill>
              <a:latin typeface="Times New Roman" panose="02020603050405020304"/>
              <a:cs typeface="Times New Roman" panose="02020603050405020304"/>
            </a:endParaRPr>
          </a:p>
          <a:p>
            <a:pPr marL="12700" marR="5080">
              <a:lnSpc>
                <a:spcPct val="101000"/>
              </a:lnSpc>
              <a:spcBef>
                <a:spcPts val="85"/>
              </a:spcBef>
            </a:pPr>
            <a:r>
              <a:rPr lang="en-GB" spc="-5" dirty="0">
                <a:solidFill>
                  <a:srgbClr val="595959"/>
                </a:solidFill>
                <a:latin typeface="Times New Roman" panose="02020603050405020304"/>
                <a:cs typeface="Times New Roman" panose="02020603050405020304"/>
              </a:rPr>
              <a:t>Abhishek Kumar Pandey</a:t>
            </a:r>
            <a:r>
              <a:rPr sz="1800" spc="-5" dirty="0">
                <a:solidFill>
                  <a:srgbClr val="595959"/>
                </a:solidFill>
                <a:latin typeface="Times New Roman" panose="02020603050405020304"/>
                <a:cs typeface="Times New Roman" panose="02020603050405020304"/>
              </a:rPr>
              <a:t> </a:t>
            </a:r>
            <a:r>
              <a:rPr sz="1800" dirty="0">
                <a:solidFill>
                  <a:srgbClr val="595959"/>
                </a:solidFill>
                <a:latin typeface="Times New Roman" panose="02020603050405020304"/>
                <a:cs typeface="Times New Roman" panose="02020603050405020304"/>
              </a:rPr>
              <a:t>- </a:t>
            </a:r>
            <a:r>
              <a:rPr sz="1800" spc="-5" dirty="0">
                <a:solidFill>
                  <a:srgbClr val="595959"/>
                </a:solidFill>
                <a:latin typeface="Times New Roman" panose="02020603050405020304"/>
                <a:cs typeface="Times New Roman" panose="02020603050405020304"/>
              </a:rPr>
              <a:t>methodolgy and coding  </a:t>
            </a:r>
            <a:r>
              <a:rPr lang="en-GB" spc="-45" dirty="0">
                <a:solidFill>
                  <a:srgbClr val="595959"/>
                </a:solidFill>
                <a:latin typeface="Times New Roman" panose="02020603050405020304"/>
                <a:cs typeface="Times New Roman" panose="02020603050405020304"/>
              </a:rPr>
              <a:t>Nelson Manvel Dias </a:t>
            </a:r>
            <a:r>
              <a:rPr sz="1800" spc="-5" dirty="0">
                <a:solidFill>
                  <a:srgbClr val="595959"/>
                </a:solidFill>
                <a:latin typeface="Times New Roman" panose="02020603050405020304"/>
                <a:cs typeface="Times New Roman" panose="02020603050405020304"/>
              </a:rPr>
              <a:t> </a:t>
            </a:r>
            <a:r>
              <a:rPr sz="1800" dirty="0">
                <a:solidFill>
                  <a:srgbClr val="595959"/>
                </a:solidFill>
                <a:latin typeface="Times New Roman" panose="02020603050405020304"/>
                <a:cs typeface="Times New Roman" panose="02020603050405020304"/>
              </a:rPr>
              <a:t>- data </a:t>
            </a:r>
            <a:r>
              <a:rPr sz="1800" spc="-5" dirty="0">
                <a:solidFill>
                  <a:srgbClr val="595959"/>
                </a:solidFill>
                <a:latin typeface="Times New Roman" panose="02020603050405020304"/>
                <a:cs typeface="Times New Roman" panose="02020603050405020304"/>
              </a:rPr>
              <a:t>analysis and</a:t>
            </a:r>
            <a:r>
              <a:rPr sz="1800" spc="20" dirty="0">
                <a:solidFill>
                  <a:srgbClr val="595959"/>
                </a:solidFill>
                <a:latin typeface="Times New Roman" panose="02020603050405020304"/>
                <a:cs typeface="Times New Roman" panose="02020603050405020304"/>
              </a:rPr>
              <a:t> </a:t>
            </a:r>
            <a:r>
              <a:rPr sz="1800" dirty="0">
                <a:solidFill>
                  <a:srgbClr val="595959"/>
                </a:solidFill>
                <a:latin typeface="Times New Roman" panose="02020603050405020304"/>
                <a:cs typeface="Times New Roman" panose="02020603050405020304"/>
              </a:rPr>
              <a:t>visualization</a:t>
            </a:r>
            <a:endParaRPr sz="1800" dirty="0">
              <a:solidFill>
                <a:srgbClr val="595959"/>
              </a:solidFill>
              <a:latin typeface="Times New Roman" panose="02020603050405020304"/>
              <a:cs typeface="Times New Roman" panose="02020603050405020304"/>
            </a:endParaRPr>
          </a:p>
          <a:p>
            <a:pPr marL="12700" marR="5080">
              <a:lnSpc>
                <a:spcPct val="101000"/>
              </a:lnSpc>
              <a:spcBef>
                <a:spcPts val="85"/>
              </a:spcBef>
            </a:pPr>
            <a:endParaRPr sz="1800" dirty="0">
              <a:latin typeface="Times New Roman" panose="02020603050405020304"/>
              <a:cs typeface="Times New Roman" panose="02020603050405020304"/>
            </a:endParaRPr>
          </a:p>
          <a:p>
            <a:pPr marL="12700" marR="5080">
              <a:lnSpc>
                <a:spcPct val="101000"/>
              </a:lnSpc>
              <a:spcBef>
                <a:spcPts val="85"/>
              </a:spcBef>
            </a:pPr>
            <a:endParaRPr sz="1800" dirty="0">
              <a:latin typeface="Times New Roman" panose="02020603050405020304"/>
              <a:cs typeface="Times New Roman" panose="02020603050405020304"/>
            </a:endParaRPr>
          </a:p>
          <a:p>
            <a:pPr marL="12700" marR="5080">
              <a:lnSpc>
                <a:spcPct val="101000"/>
              </a:lnSpc>
              <a:spcBef>
                <a:spcPts val="85"/>
              </a:spcBef>
            </a:pPr>
            <a:r>
              <a:rPr sz="1800" dirty="0">
                <a:latin typeface="Times New Roman" panose="02020603050405020304"/>
                <a:cs typeface="Times New Roman" panose="02020603050405020304"/>
              </a:rPr>
              <a:t>Epoch [1/1], Step [12942/12942], Loss: 2.0380, Perplexity: 7.6756</a:t>
            </a:r>
            <a:endParaRPr sz="1800" dirty="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678694"/>
            <a:ext cx="3115310" cy="421640"/>
          </a:xfrm>
          <a:prstGeom prst="rect">
            <a:avLst/>
          </a:prstGeom>
        </p:spPr>
        <p:txBody>
          <a:bodyPr vert="horz" wrap="square" lIns="0" tIns="12700" rIns="0" bIns="0" rtlCol="0">
            <a:spAutoFit/>
          </a:bodyPr>
          <a:lstStyle/>
          <a:p>
            <a:pPr marL="12700">
              <a:lnSpc>
                <a:spcPct val="100000"/>
              </a:lnSpc>
              <a:spcBef>
                <a:spcPts val="100"/>
              </a:spcBef>
            </a:pPr>
            <a:r>
              <a:rPr sz="2600" spc="25" dirty="0">
                <a:latin typeface="Arial" panose="020B0604020202020204"/>
                <a:cs typeface="Arial" panose="020B0604020202020204"/>
              </a:rPr>
              <a:t>Problem</a:t>
            </a:r>
            <a:r>
              <a:rPr sz="2600" spc="-145" dirty="0">
                <a:latin typeface="Arial" panose="020B0604020202020204"/>
                <a:cs typeface="Arial" panose="020B0604020202020204"/>
              </a:rPr>
              <a:t> </a:t>
            </a:r>
            <a:r>
              <a:rPr sz="2600" spc="55" dirty="0">
                <a:latin typeface="Arial" panose="020B0604020202020204"/>
                <a:cs typeface="Arial" panose="020B0604020202020204"/>
              </a:rPr>
              <a:t>Statement</a:t>
            </a:r>
            <a:endParaRPr sz="2600">
              <a:latin typeface="Arial" panose="020B0604020202020204"/>
              <a:cs typeface="Arial" panose="020B0604020202020204"/>
            </a:endParaRPr>
          </a:p>
        </p:txBody>
      </p:sp>
      <p:sp>
        <p:nvSpPr>
          <p:cNvPr id="3" name="object 3"/>
          <p:cNvSpPr txBox="1"/>
          <p:nvPr/>
        </p:nvSpPr>
        <p:spPr>
          <a:xfrm>
            <a:off x="802640" y="1371600"/>
            <a:ext cx="4188460" cy="3258820"/>
          </a:xfrm>
          <a:prstGeom prst="rect">
            <a:avLst/>
          </a:prstGeom>
        </p:spPr>
        <p:txBody>
          <a:bodyPr vert="horz" wrap="square" lIns="0" tIns="52704" rIns="0" bIns="0" rtlCol="0">
            <a:spAutoFit/>
          </a:bodyPr>
          <a:lstStyle/>
          <a:p>
            <a:pPr marL="379095" indent="-367030" algn="just">
              <a:lnSpc>
                <a:spcPct val="100000"/>
              </a:lnSpc>
              <a:spcBef>
                <a:spcPts val="415"/>
              </a:spcBef>
              <a:buFont typeface="Arial" panose="020B0604020202020204"/>
              <a:buChar char="●"/>
              <a:tabLst>
                <a:tab pos="379730" algn="l"/>
              </a:tabLst>
            </a:pPr>
            <a:r>
              <a:rPr lang="en-US" altLang="en-GB" spc="20" dirty="0">
                <a:solidFill>
                  <a:schemeClr val="tx1"/>
                </a:solidFill>
                <a:latin typeface="Times New Roman" panose="02020603050405020304" charset="0"/>
                <a:cs typeface="Times New Roman" panose="02020603050405020304" charset="0"/>
              </a:rPr>
              <a:t>To automatically generate meaningful caption for a given image based on the semantic features present in the image.</a:t>
            </a:r>
            <a:endParaRPr lang="en-US" altLang="en-GB" spc="20" dirty="0">
              <a:solidFill>
                <a:srgbClr val="595959"/>
              </a:solidFill>
              <a:latin typeface="Times New Roman" panose="02020603050405020304" charset="0"/>
              <a:cs typeface="Times New Roman" panose="02020603050405020304" charset="0"/>
            </a:endParaRPr>
          </a:p>
          <a:p>
            <a:pPr marL="379095" indent="-367030" algn="just">
              <a:lnSpc>
                <a:spcPct val="100000"/>
              </a:lnSpc>
              <a:spcBef>
                <a:spcPts val="415"/>
              </a:spcBef>
              <a:buFont typeface="Arial" panose="020B0604020202020204"/>
              <a:buChar char="●"/>
              <a:tabLst>
                <a:tab pos="379730" algn="l"/>
              </a:tabLst>
            </a:pPr>
            <a:r>
              <a:rPr lang="en-US" sz="1800" dirty="0">
                <a:latin typeface="Times New Roman" panose="02020603050405020304" charset="0"/>
                <a:cs typeface="Times New Roman" panose="02020603050405020304" charset="0"/>
              </a:rPr>
              <a:t>This can be applied to solve multiple real-world problems. Some examples are:</a:t>
            </a:r>
            <a:endParaRPr lang="en-US" sz="1800" dirty="0">
              <a:latin typeface="Times New Roman" panose="02020603050405020304" charset="0"/>
              <a:cs typeface="Times New Roman" panose="02020603050405020304" charset="0"/>
            </a:endParaRPr>
          </a:p>
          <a:p>
            <a:pPr marL="836295" lvl="1" indent="-367030" algn="just">
              <a:lnSpc>
                <a:spcPct val="100000"/>
              </a:lnSpc>
              <a:spcBef>
                <a:spcPts val="415"/>
              </a:spcBef>
              <a:buFont typeface="Arial" panose="020B0604020202020204"/>
              <a:buChar char="●"/>
              <a:tabLst>
                <a:tab pos="379730" algn="l"/>
              </a:tabLst>
            </a:pPr>
            <a:r>
              <a:rPr lang="en-US" sz="1800" dirty="0">
                <a:latin typeface="Times New Roman" panose="02020603050405020304" charset="0"/>
                <a:cs typeface="Times New Roman" panose="02020603050405020304" charset="0"/>
              </a:rPr>
              <a:t>From a CT Scan image, predicting body ailments</a:t>
            </a:r>
            <a:endParaRPr lang="en-US" sz="1800" dirty="0">
              <a:latin typeface="Times New Roman" panose="02020603050405020304" charset="0"/>
              <a:cs typeface="Times New Roman" panose="02020603050405020304" charset="0"/>
            </a:endParaRPr>
          </a:p>
          <a:p>
            <a:pPr marL="836295" lvl="1" indent="-367030" algn="just">
              <a:lnSpc>
                <a:spcPct val="100000"/>
              </a:lnSpc>
              <a:spcBef>
                <a:spcPts val="415"/>
              </a:spcBef>
              <a:buFont typeface="Arial" panose="020B0604020202020204"/>
              <a:buChar char="●"/>
              <a:tabLst>
                <a:tab pos="379730" algn="l"/>
              </a:tabLst>
            </a:pPr>
            <a:r>
              <a:rPr lang="en-US" sz="1800" dirty="0">
                <a:latin typeface="Times New Roman" panose="02020603050405020304" charset="0"/>
                <a:cs typeface="Times New Roman" panose="02020603050405020304" charset="0"/>
              </a:rPr>
              <a:t>By a X-ray image of patient's lung, a caption can be provided about patient's pneuomonia condition</a:t>
            </a:r>
            <a:endParaRPr lang="en-US" sz="1800" dirty="0">
              <a:latin typeface="Times New Roman" panose="02020603050405020304" charset="0"/>
              <a:cs typeface="Times New Roman" panose="02020603050405020304" charset="0"/>
            </a:endParaRPr>
          </a:p>
        </p:txBody>
      </p:sp>
      <p:pic>
        <p:nvPicPr>
          <p:cNvPr id="6" name="Content Placeholder 5"/>
          <p:cNvPicPr>
            <a:picLocks noChangeAspect="1"/>
          </p:cNvPicPr>
          <p:nvPr>
            <p:ph sz="half" idx="3"/>
          </p:nvPr>
        </p:nvPicPr>
        <p:blipFill>
          <a:blip r:embed="rId1"/>
          <a:stretch>
            <a:fillRect/>
          </a:stretch>
        </p:blipFill>
        <p:spPr>
          <a:xfrm>
            <a:off x="5278120" y="1320165"/>
            <a:ext cx="3599180" cy="3394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640" y="633095"/>
            <a:ext cx="2752725" cy="412750"/>
          </a:xfrm>
          <a:prstGeom prst="rect">
            <a:avLst/>
          </a:prstGeom>
        </p:spPr>
        <p:txBody>
          <a:bodyPr vert="horz" wrap="square" lIns="0" tIns="12700" rIns="0" bIns="0" rtlCol="0">
            <a:spAutoFit/>
          </a:bodyPr>
          <a:lstStyle/>
          <a:p>
            <a:pPr marL="12700">
              <a:lnSpc>
                <a:spcPct val="100000"/>
              </a:lnSpc>
              <a:spcBef>
                <a:spcPts val="100"/>
              </a:spcBef>
            </a:pPr>
            <a:r>
              <a:rPr sz="2600" spc="15" dirty="0">
                <a:latin typeface="Arial" panose="020B0604020202020204"/>
                <a:cs typeface="Arial" panose="020B0604020202020204"/>
              </a:rPr>
              <a:t>D</a:t>
            </a:r>
            <a:r>
              <a:rPr sz="2600" spc="-5" dirty="0">
                <a:latin typeface="Arial" panose="020B0604020202020204"/>
                <a:cs typeface="Arial" panose="020B0604020202020204"/>
              </a:rPr>
              <a:t>a</a:t>
            </a:r>
            <a:r>
              <a:rPr sz="2600" spc="30" dirty="0">
                <a:latin typeface="Arial" panose="020B0604020202020204"/>
                <a:cs typeface="Arial" panose="020B0604020202020204"/>
              </a:rPr>
              <a:t>tas</a:t>
            </a:r>
            <a:r>
              <a:rPr sz="2600" spc="20" dirty="0">
                <a:latin typeface="Arial" panose="020B0604020202020204"/>
                <a:cs typeface="Arial" panose="020B0604020202020204"/>
              </a:rPr>
              <a:t>e</a:t>
            </a:r>
            <a:r>
              <a:rPr sz="2600" spc="130" dirty="0">
                <a:latin typeface="Arial" panose="020B0604020202020204"/>
                <a:cs typeface="Arial" panose="020B0604020202020204"/>
              </a:rPr>
              <a:t>t </a:t>
            </a:r>
            <a:r>
              <a:rPr lang="en-US" sz="2600" spc="130" dirty="0">
                <a:latin typeface="Arial" panose="020B0604020202020204"/>
                <a:cs typeface="Arial" panose="020B0604020202020204"/>
              </a:rPr>
              <a:t>details</a:t>
            </a:r>
            <a:endParaRPr lang="en-US" sz="2600" spc="130" dirty="0">
              <a:latin typeface="Arial" panose="020B0604020202020204"/>
              <a:cs typeface="Arial" panose="020B0604020202020204"/>
            </a:endParaRPr>
          </a:p>
        </p:txBody>
      </p:sp>
      <p:sp>
        <p:nvSpPr>
          <p:cNvPr id="3" name="object 3"/>
          <p:cNvSpPr txBox="1"/>
          <p:nvPr/>
        </p:nvSpPr>
        <p:spPr>
          <a:xfrm>
            <a:off x="802476" y="1403615"/>
            <a:ext cx="7388859" cy="2880360"/>
          </a:xfrm>
          <a:prstGeom prst="rect">
            <a:avLst/>
          </a:prstGeom>
        </p:spPr>
        <p:txBody>
          <a:bodyPr vert="horz" wrap="square" lIns="0" tIns="109855" rIns="0" bIns="0" rtlCol="0">
            <a:spAutoFit/>
          </a:bodyPr>
          <a:lstStyle/>
          <a:p>
            <a:pPr marL="12700">
              <a:lnSpc>
                <a:spcPct val="100000"/>
              </a:lnSpc>
              <a:spcBef>
                <a:spcPts val="865"/>
              </a:spcBef>
              <a:tabLst>
                <a:tab pos="340360" algn="l"/>
                <a:tab pos="340995" algn="l"/>
              </a:tabLst>
            </a:pPr>
            <a:r>
              <a:rPr lang="en-US" dirty="0">
                <a:latin typeface="Times New Roman" panose="02020603050405020304" charset="0"/>
                <a:cs typeface="Times New Roman" panose="02020603050405020304" charset="0"/>
              </a:rPr>
              <a:t>For this project, we used MS-COCO dataset. This dataset contains photos of 91 objects types that would be easily recognizable by a 4 year old.</a:t>
            </a:r>
            <a:endParaRPr lang="en-US" dirty="0">
              <a:latin typeface="Times New Roman" panose="02020603050405020304" charset="0"/>
              <a:cs typeface="Times New Roman" panose="02020603050405020304" charset="0"/>
            </a:endParaRPr>
          </a:p>
          <a:p>
            <a:pPr marL="12700">
              <a:lnSpc>
                <a:spcPct val="100000"/>
              </a:lnSpc>
              <a:spcBef>
                <a:spcPts val="865"/>
              </a:spcBef>
              <a:tabLst>
                <a:tab pos="340360" algn="l"/>
                <a:tab pos="340995" algn="l"/>
              </a:tabLst>
            </a:pPr>
            <a:r>
              <a:rPr lang="en-US" dirty="0">
                <a:latin typeface="Times New Roman" panose="02020603050405020304" charset="0"/>
                <a:cs typeface="Times New Roman" panose="02020603050405020304" charset="0"/>
              </a:rPr>
              <a:t>Following are the details of training, validation and test dataset details:</a:t>
            </a:r>
            <a:endParaRPr lang="en-US" dirty="0">
              <a:latin typeface="Times New Roman" panose="02020603050405020304" charset="0"/>
              <a:cs typeface="Times New Roman" panose="02020603050405020304" charset="0"/>
            </a:endParaRPr>
          </a:p>
          <a:p>
            <a:pPr marL="755650" lvl="1" indent="-285750">
              <a:lnSpc>
                <a:spcPct val="100000"/>
              </a:lnSpc>
              <a:spcBef>
                <a:spcPts val="865"/>
              </a:spcBef>
              <a:buFont typeface="Arial" panose="020B0604020202020204" pitchFamily="34" charset="0"/>
              <a:buChar char="•"/>
              <a:tabLst>
                <a:tab pos="340360" algn="l"/>
                <a:tab pos="340995" algn="l"/>
              </a:tabLst>
            </a:pPr>
            <a:r>
              <a:rPr lang="en-US" dirty="0">
                <a:latin typeface="Times New Roman" panose="02020603050405020304" charset="0"/>
                <a:cs typeface="Times New Roman" panose="02020603050405020304" charset="0"/>
                <a:sym typeface="+mn-ea"/>
              </a:rPr>
              <a:t>The training dataset contains 82,783 images with 5 captions associated with each image</a:t>
            </a:r>
            <a:endParaRPr lang="en-US" dirty="0">
              <a:latin typeface="Times New Roman" panose="02020603050405020304" charset="0"/>
              <a:cs typeface="Times New Roman" panose="02020603050405020304" charset="0"/>
              <a:sym typeface="+mn-ea"/>
            </a:endParaRPr>
          </a:p>
          <a:p>
            <a:pPr marL="755650" lvl="1" indent="-285750">
              <a:lnSpc>
                <a:spcPct val="100000"/>
              </a:lnSpc>
              <a:spcBef>
                <a:spcPts val="865"/>
              </a:spcBef>
              <a:buFont typeface="Arial" panose="020B0604020202020204" pitchFamily="34" charset="0"/>
              <a:buChar char="•"/>
              <a:tabLst>
                <a:tab pos="340360" algn="l"/>
                <a:tab pos="340995" algn="l"/>
              </a:tabLst>
            </a:pPr>
            <a:r>
              <a:rPr lang="en-US" dirty="0">
                <a:latin typeface="Times New Roman" panose="02020603050405020304" charset="0"/>
                <a:cs typeface="Times New Roman" panose="02020603050405020304" charset="0"/>
                <a:sym typeface="+mn-ea"/>
              </a:rPr>
              <a:t>The validation dataset have 40,504 images, and</a:t>
            </a:r>
            <a:endParaRPr lang="en-US" dirty="0">
              <a:latin typeface="Times New Roman" panose="02020603050405020304" charset="0"/>
              <a:cs typeface="Times New Roman" panose="02020603050405020304" charset="0"/>
              <a:sym typeface="+mn-ea"/>
            </a:endParaRPr>
          </a:p>
          <a:p>
            <a:pPr marL="755650" lvl="1" indent="-285750">
              <a:lnSpc>
                <a:spcPct val="100000"/>
              </a:lnSpc>
              <a:spcBef>
                <a:spcPts val="865"/>
              </a:spcBef>
              <a:buFont typeface="Arial" panose="020B0604020202020204" pitchFamily="34" charset="0"/>
              <a:buChar char="•"/>
              <a:tabLst>
                <a:tab pos="340360" algn="l"/>
                <a:tab pos="340995" algn="l"/>
              </a:tabLst>
            </a:pPr>
            <a:r>
              <a:rPr lang="en-US" dirty="0">
                <a:latin typeface="Times New Roman" panose="02020603050405020304" charset="0"/>
                <a:cs typeface="Times New Roman" panose="02020603050405020304" charset="0"/>
                <a:sym typeface="+mn-ea"/>
              </a:rPr>
              <a:t>The test dataset has 40,775 images for testing</a:t>
            </a:r>
            <a:r>
              <a:rPr lang="en-US"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a:p>
            <a:pPr marL="12700">
              <a:lnSpc>
                <a:spcPct val="100000"/>
              </a:lnSpc>
              <a:spcBef>
                <a:spcPts val="865"/>
              </a:spcBef>
              <a:tabLst>
                <a:tab pos="340360" algn="l"/>
                <a:tab pos="340995" algn="l"/>
              </a:tabLst>
            </a:pPr>
            <a:endParaRPr lang="en-US"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673" y="597665"/>
            <a:ext cx="2974975" cy="421640"/>
          </a:xfrm>
          <a:prstGeom prst="rect">
            <a:avLst/>
          </a:prstGeom>
        </p:spPr>
        <p:txBody>
          <a:bodyPr vert="horz" wrap="square" lIns="0" tIns="12700" rIns="0" bIns="0" rtlCol="0">
            <a:spAutoFit/>
          </a:bodyPr>
          <a:lstStyle/>
          <a:p>
            <a:pPr marL="12700">
              <a:lnSpc>
                <a:spcPct val="100000"/>
              </a:lnSpc>
              <a:spcBef>
                <a:spcPts val="100"/>
              </a:spcBef>
            </a:pPr>
            <a:r>
              <a:rPr sz="2600" spc="45" dirty="0">
                <a:latin typeface="Arial" panose="020B0604020202020204"/>
                <a:cs typeface="Arial" panose="020B0604020202020204"/>
              </a:rPr>
              <a:t>Data</a:t>
            </a:r>
            <a:r>
              <a:rPr sz="2600" spc="-195" dirty="0">
                <a:latin typeface="Arial" panose="020B0604020202020204"/>
                <a:cs typeface="Arial" panose="020B0604020202020204"/>
              </a:rPr>
              <a:t> </a:t>
            </a:r>
            <a:r>
              <a:rPr sz="2600" spc="-20" dirty="0">
                <a:latin typeface="Arial" panose="020B0604020202020204"/>
                <a:cs typeface="Arial" panose="020B0604020202020204"/>
              </a:rPr>
              <a:t>visualizations</a:t>
            </a:r>
            <a:endParaRPr sz="2600">
              <a:latin typeface="Arial" panose="020B0604020202020204"/>
              <a:cs typeface="Arial" panose="020B0604020202020204"/>
            </a:endParaRPr>
          </a:p>
        </p:txBody>
      </p:sp>
      <p:sp>
        <p:nvSpPr>
          <p:cNvPr id="4" name="object 4"/>
          <p:cNvSpPr txBox="1"/>
          <p:nvPr/>
        </p:nvSpPr>
        <p:spPr>
          <a:xfrm>
            <a:off x="800673" y="1403350"/>
            <a:ext cx="7733727" cy="2607945"/>
          </a:xfrm>
          <a:prstGeom prst="rect">
            <a:avLst/>
          </a:prstGeom>
        </p:spPr>
        <p:txBody>
          <a:bodyPr vert="horz" wrap="square" lIns="0" tIns="12700" rIns="0" bIns="0" rtlCol="0">
            <a:spAutoFit/>
          </a:bodyPr>
          <a:lstStyle/>
          <a:p>
            <a:pPr marL="12065" marR="5080" indent="0">
              <a:lnSpc>
                <a:spcPct val="115000"/>
              </a:lnSpc>
              <a:spcBef>
                <a:spcPts val="100"/>
              </a:spcBef>
              <a:buNone/>
              <a:tabLst>
                <a:tab pos="364490" algn="l"/>
                <a:tab pos="365125" algn="l"/>
              </a:tabLst>
            </a:pPr>
            <a:r>
              <a:rPr lang="en-US" altLang="en-GB" spc="-5" dirty="0">
                <a:latin typeface="Times New Roman" panose="02020603050405020304"/>
                <a:cs typeface="Times New Roman" panose="02020603050405020304"/>
              </a:rPr>
              <a:t>Apart from images, our dataset has captions. We found that length of each caption can be instrumental in generating batches:</a:t>
            </a:r>
            <a:endParaRPr lang="en-US" altLang="en-GB" spc="-5" dirty="0">
              <a:latin typeface="Times New Roman" panose="02020603050405020304"/>
              <a:cs typeface="Times New Roman" panose="02020603050405020304"/>
            </a:endParaRPr>
          </a:p>
          <a:p>
            <a:pPr marL="12065" marR="5080" indent="0">
              <a:lnSpc>
                <a:spcPct val="115000"/>
              </a:lnSpc>
              <a:spcBef>
                <a:spcPts val="100"/>
              </a:spcBef>
              <a:buNone/>
              <a:tabLst>
                <a:tab pos="364490" algn="l"/>
                <a:tab pos="365125" algn="l"/>
              </a:tabLst>
            </a:pPr>
            <a:r>
              <a:rPr lang="en-US" altLang="en-GB" spc="-5" dirty="0">
                <a:latin typeface="Times New Roman" panose="02020603050405020304"/>
                <a:cs typeface="Times New Roman" panose="02020603050405020304"/>
              </a:rPr>
              <a:t>Following are the findings from the data:</a:t>
            </a:r>
            <a:endParaRPr lang="en-US" altLang="en-GB" spc="-5" dirty="0">
              <a:latin typeface="Times New Roman" panose="02020603050405020304"/>
              <a:cs typeface="Times New Roman" panose="02020603050405020304"/>
            </a:endParaRPr>
          </a:p>
          <a:p>
            <a:pPr marL="755015" marR="5080" lvl="1" indent="-285750">
              <a:lnSpc>
                <a:spcPct val="115000"/>
              </a:lnSpc>
              <a:spcBef>
                <a:spcPts val="100"/>
              </a:spcBef>
              <a:buFont typeface="Arial" panose="020B0604020202020204" pitchFamily="34" charset="0"/>
              <a:buChar char="•"/>
              <a:tabLst>
                <a:tab pos="364490" algn="l"/>
                <a:tab pos="365125" algn="l"/>
              </a:tabLst>
            </a:pPr>
            <a:r>
              <a:rPr lang="en-US" altLang="en-GB" spc="-5" dirty="0">
                <a:solidFill>
                  <a:schemeClr val="tx1"/>
                </a:solidFill>
                <a:latin typeface="Times New Roman" panose="02020603050405020304"/>
                <a:cs typeface="Times New Roman" panose="02020603050405020304"/>
              </a:rPr>
              <a:t>Large number of captions have length varying from 8 words to 15 words.</a:t>
            </a:r>
            <a:endParaRPr lang="en-US" altLang="en-GB" spc="-5" dirty="0">
              <a:solidFill>
                <a:schemeClr val="tx1"/>
              </a:solidFill>
              <a:latin typeface="Times New Roman" panose="02020603050405020304"/>
              <a:cs typeface="Times New Roman" panose="02020603050405020304"/>
            </a:endParaRPr>
          </a:p>
          <a:p>
            <a:pPr marL="755015" marR="5080" lvl="1" indent="-285750">
              <a:lnSpc>
                <a:spcPct val="115000"/>
              </a:lnSpc>
              <a:spcBef>
                <a:spcPts val="100"/>
              </a:spcBef>
              <a:buFont typeface="Arial" panose="020B0604020202020204" pitchFamily="34" charset="0"/>
              <a:buChar char="•"/>
              <a:tabLst>
                <a:tab pos="364490" algn="l"/>
                <a:tab pos="365125" algn="l"/>
              </a:tabLst>
            </a:pPr>
            <a:r>
              <a:rPr lang="en-US" altLang="en-GB" spc="-5" dirty="0">
                <a:solidFill>
                  <a:schemeClr val="tx1"/>
                </a:solidFill>
                <a:latin typeface="Times New Roman" panose="02020603050405020304"/>
                <a:cs typeface="Times New Roman" panose="02020603050405020304"/>
              </a:rPr>
              <a:t>Count of captions with 10 words is highest among all captions. </a:t>
            </a:r>
            <a:endParaRPr lang="en-US" altLang="en-GB" spc="-5" dirty="0">
              <a:solidFill>
                <a:schemeClr val="tx1"/>
              </a:solidFill>
              <a:latin typeface="Times New Roman" panose="02020603050405020304"/>
              <a:cs typeface="Times New Roman" panose="02020603050405020304"/>
            </a:endParaRPr>
          </a:p>
          <a:p>
            <a:pPr marL="469265" marR="5080" lvl="1" indent="0">
              <a:lnSpc>
                <a:spcPct val="115000"/>
              </a:lnSpc>
              <a:spcBef>
                <a:spcPts val="100"/>
              </a:spcBef>
              <a:buFont typeface="Arial" panose="020B0604020202020204" pitchFamily="34" charset="0"/>
              <a:buNone/>
              <a:tabLst>
                <a:tab pos="364490" algn="l"/>
                <a:tab pos="365125" algn="l"/>
              </a:tabLst>
            </a:pPr>
            <a:r>
              <a:rPr lang="en-US" altLang="en-GB" spc="-5" dirty="0">
                <a:solidFill>
                  <a:schemeClr val="tx1"/>
                </a:solidFill>
                <a:latin typeface="Times New Roman" panose="02020603050405020304"/>
                <a:cs typeface="Times New Roman" panose="02020603050405020304"/>
              </a:rPr>
              <a:t>This gives us intuition that while generating batch we have to ensure that the probability that caption of any length is drawn is proportional to the number of captions with that length in the dataset.</a:t>
            </a:r>
            <a:endParaRPr lang="en-US" altLang="en-GB" spc="-5" dirty="0">
              <a:solidFill>
                <a:schemeClr val="tx1"/>
              </a:solidFill>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7720" y="631686"/>
            <a:ext cx="7274727" cy="412934"/>
          </a:xfrm>
          <a:prstGeom prst="rect">
            <a:avLst/>
          </a:prstGeom>
        </p:spPr>
        <p:txBody>
          <a:bodyPr vert="horz" wrap="square" lIns="0" tIns="12700" rIns="0" bIns="0" rtlCol="0">
            <a:spAutoFit/>
          </a:bodyPr>
          <a:lstStyle/>
          <a:p>
            <a:pPr marL="12700">
              <a:lnSpc>
                <a:spcPct val="100000"/>
              </a:lnSpc>
              <a:spcBef>
                <a:spcPts val="100"/>
              </a:spcBef>
            </a:pPr>
            <a:r>
              <a:rPr lang="en-GB" sz="2600" spc="25" dirty="0">
                <a:latin typeface="Arial" panose="020B0604020202020204"/>
                <a:cs typeface="Arial" panose="020B0604020202020204"/>
              </a:rPr>
              <a:t>Methodology</a:t>
            </a:r>
            <a:endParaRPr sz="2600" dirty="0">
              <a:latin typeface="Arial" panose="020B0604020202020204"/>
              <a:cs typeface="Arial" panose="020B0604020202020204"/>
            </a:endParaRPr>
          </a:p>
        </p:txBody>
      </p:sp>
      <p:pic>
        <p:nvPicPr>
          <p:cNvPr id="6" name="Picture 5"/>
          <p:cNvPicPr>
            <a:picLocks noChangeAspect="1"/>
          </p:cNvPicPr>
          <p:nvPr/>
        </p:nvPicPr>
        <p:blipFill>
          <a:blip r:embed="rId1"/>
          <a:stretch>
            <a:fillRect/>
          </a:stretch>
        </p:blipFill>
        <p:spPr>
          <a:xfrm>
            <a:off x="1646555" y="1214755"/>
            <a:ext cx="5720715" cy="3600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838" y="625354"/>
            <a:ext cx="5658485" cy="412750"/>
          </a:xfrm>
          <a:prstGeom prst="rect">
            <a:avLst/>
          </a:prstGeom>
        </p:spPr>
        <p:txBody>
          <a:bodyPr vert="horz" wrap="square" lIns="0" tIns="12700" rIns="0" bIns="0" rtlCol="0">
            <a:spAutoFit/>
          </a:bodyPr>
          <a:lstStyle/>
          <a:p>
            <a:pPr marL="12700">
              <a:lnSpc>
                <a:spcPct val="100000"/>
              </a:lnSpc>
              <a:spcBef>
                <a:spcPts val="100"/>
              </a:spcBef>
            </a:pPr>
            <a:r>
              <a:rPr lang="en-GB" sz="2600" spc="30" dirty="0">
                <a:latin typeface="Arial" panose="020B0604020202020204"/>
                <a:cs typeface="Arial" panose="020B0604020202020204"/>
              </a:rPr>
              <a:t>Image </a:t>
            </a:r>
            <a:r>
              <a:rPr lang="en-US" altLang="en-GB" sz="2600" spc="30" dirty="0">
                <a:latin typeface="Arial" panose="020B0604020202020204"/>
                <a:cs typeface="Arial" panose="020B0604020202020204"/>
              </a:rPr>
              <a:t>and captions</a:t>
            </a:r>
            <a:r>
              <a:rPr lang="en-GB" sz="2600" spc="30" dirty="0">
                <a:latin typeface="Arial" panose="020B0604020202020204"/>
                <a:cs typeface="Arial" panose="020B0604020202020204"/>
              </a:rPr>
              <a:t> </a:t>
            </a:r>
            <a:r>
              <a:rPr lang="en-GB" sz="2600" spc="30" dirty="0" err="1">
                <a:latin typeface="Arial" panose="020B0604020202020204"/>
                <a:cs typeface="Arial" panose="020B0604020202020204"/>
              </a:rPr>
              <a:t>preprocessing</a:t>
            </a:r>
            <a:endParaRPr sz="2600" dirty="0">
              <a:latin typeface="Arial" panose="020B0604020202020204"/>
              <a:cs typeface="Arial" panose="020B0604020202020204"/>
            </a:endParaRPr>
          </a:p>
        </p:txBody>
      </p:sp>
      <p:sp>
        <p:nvSpPr>
          <p:cNvPr id="3" name="object 3"/>
          <p:cNvSpPr txBox="1"/>
          <p:nvPr/>
        </p:nvSpPr>
        <p:spPr>
          <a:xfrm>
            <a:off x="801927" y="1300745"/>
            <a:ext cx="7709534" cy="3716020"/>
          </a:xfrm>
          <a:prstGeom prst="rect">
            <a:avLst/>
          </a:prstGeom>
        </p:spPr>
        <p:txBody>
          <a:bodyPr vert="horz" wrap="square" lIns="0" tIns="43180" rIns="0" bIns="0" rtlCol="0">
            <a:spAutoFit/>
          </a:bodyPr>
          <a:lstStyle/>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To feed the data into CNN-RNN model, we need to preprocess it</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1. Image preprocessing:</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a) Image were of different sizes, they were randomly cropped into 				224 X 224 images.</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b) Using “transforms” function of  “torchvision” library they were 				converted into pytorch tensor</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2. Caption preprocessing:</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a) Using “tokenizer” of “nltk”, each caption was transformed into list of 			words.</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b) Then these word are given index using “word2idx” python dictionary</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			c) Then these list of indices was transformed into pytorch tensors. </a:t>
            </a:r>
            <a:endParaRPr lang="en-US" altLang="en-GB" spc="-5" dirty="0">
              <a:solidFill>
                <a:schemeClr val="tx1"/>
              </a:solidFill>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altLang="en-GB" spc="-5" dirty="0">
                <a:solidFill>
                  <a:schemeClr val="tx1"/>
                </a:solidFill>
                <a:latin typeface="Times New Roman" panose="02020603050405020304" charset="0"/>
                <a:cs typeface="Times New Roman" panose="02020603050405020304" charset="0"/>
              </a:rPr>
              <a:t>After all this, these tenssors are fed into CNN-model having ResNet50 architecture</a:t>
            </a:r>
            <a:endParaRPr lang="en-US" altLang="en-GB" spc="-5"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648214"/>
            <a:ext cx="5658485" cy="421640"/>
          </a:xfrm>
          <a:prstGeom prst="rect">
            <a:avLst/>
          </a:prstGeom>
        </p:spPr>
        <p:txBody>
          <a:bodyPr vert="horz" wrap="square" lIns="0" tIns="12700" rIns="0" bIns="0" rtlCol="0">
            <a:spAutoFit/>
          </a:bodyPr>
          <a:lstStyle/>
          <a:p>
            <a:pPr marL="12700">
              <a:lnSpc>
                <a:spcPct val="100000"/>
              </a:lnSpc>
              <a:spcBef>
                <a:spcPts val="100"/>
              </a:spcBef>
            </a:pPr>
            <a:r>
              <a:rPr lang="en-GB" sz="2600" spc="30" dirty="0" err="1">
                <a:latin typeface="Arial" panose="020B0604020202020204"/>
                <a:cs typeface="Arial" panose="020B0604020202020204"/>
              </a:rPr>
              <a:t>ResNet</a:t>
            </a:r>
            <a:r>
              <a:rPr lang="en-GB" sz="2600" spc="30" dirty="0">
                <a:latin typeface="Arial" panose="020B0604020202020204"/>
                <a:cs typeface="Arial" panose="020B0604020202020204"/>
              </a:rPr>
              <a:t> 152 CNN encoder</a:t>
            </a:r>
            <a:endParaRPr sz="2600" dirty="0">
              <a:latin typeface="Arial" panose="020B0604020202020204"/>
              <a:cs typeface="Arial" panose="020B0604020202020204"/>
            </a:endParaRPr>
          </a:p>
        </p:txBody>
      </p:sp>
      <p:sp>
        <p:nvSpPr>
          <p:cNvPr id="3" name="object 3"/>
          <p:cNvSpPr txBox="1"/>
          <p:nvPr/>
        </p:nvSpPr>
        <p:spPr>
          <a:xfrm>
            <a:off x="802562" y="1384565"/>
            <a:ext cx="7709534" cy="2710180"/>
          </a:xfrm>
          <a:prstGeom prst="rect">
            <a:avLst/>
          </a:prstGeom>
        </p:spPr>
        <p:txBody>
          <a:bodyPr vert="horz" wrap="square" lIns="0" tIns="43180" rIns="0" bIns="0" rtlCol="0">
            <a:spAutoFit/>
          </a:bodyPr>
          <a:lstStyle/>
          <a:p>
            <a:pPr marL="12065" indent="0">
              <a:lnSpc>
                <a:spcPct val="100000"/>
              </a:lnSpc>
              <a:spcBef>
                <a:spcPts val="340"/>
              </a:spcBef>
              <a:buNone/>
              <a:tabLst>
                <a:tab pos="371475" algn="l"/>
                <a:tab pos="372110" algn="l"/>
              </a:tabLst>
            </a:pPr>
            <a:r>
              <a:rPr lang="en-US" dirty="0">
                <a:latin typeface="Times New Roman" panose="02020603050405020304" charset="0"/>
                <a:cs typeface="Times New Roman" panose="02020603050405020304" charset="0"/>
              </a:rPr>
              <a:t>We are using ResNet152 architecture for extracting features from image, due to following reasons:</a:t>
            </a:r>
            <a:endParaRPr lang="en-US" dirty="0">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dirty="0">
                <a:latin typeface="Times New Roman" panose="02020603050405020304" charset="0"/>
                <a:cs typeface="Times New Roman" panose="02020603050405020304" charset="0"/>
              </a:rPr>
              <a:t>	1. ResNet uses Batch Normalization at its core. The Batch Normalization 	adjusts the input layer to increase the performance of the network.</a:t>
            </a:r>
            <a:endParaRPr lang="en-US" dirty="0">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dirty="0">
                <a:latin typeface="Times New Roman" panose="02020603050405020304" charset="0"/>
                <a:cs typeface="Times New Roman" panose="02020603050405020304" charset="0"/>
              </a:rPr>
              <a:t>	2. The problem of covariate shift is mitigated.</a:t>
            </a:r>
            <a:endParaRPr lang="en-US" dirty="0">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dirty="0">
                <a:latin typeface="Times New Roman" panose="02020603050405020304" charset="0"/>
                <a:cs typeface="Times New Roman" panose="02020603050405020304" charset="0"/>
              </a:rPr>
              <a:t>	3. ResNet makes use of the Identity Connection, which helps to protect the 	network from vanishing gradient problem.</a:t>
            </a:r>
            <a:endParaRPr lang="en-US" dirty="0">
              <a:latin typeface="Times New Roman" panose="02020603050405020304" charset="0"/>
              <a:cs typeface="Times New Roman" panose="02020603050405020304" charset="0"/>
            </a:endParaRPr>
          </a:p>
          <a:p>
            <a:pPr marL="12065" indent="0">
              <a:lnSpc>
                <a:spcPct val="100000"/>
              </a:lnSpc>
              <a:spcBef>
                <a:spcPts val="340"/>
              </a:spcBef>
              <a:buNone/>
              <a:tabLst>
                <a:tab pos="371475" algn="l"/>
                <a:tab pos="372110" algn="l"/>
              </a:tabLst>
            </a:pPr>
            <a:r>
              <a:rPr lang="en-US" dirty="0">
                <a:latin typeface="Times New Roman" panose="02020603050405020304" charset="0"/>
                <a:cs typeface="Times New Roman" panose="02020603050405020304" charset="0"/>
              </a:rPr>
              <a:t>	4. Deep Residual Network uses bottleneck residual block design to increase the 	performance of the network.</a:t>
            </a:r>
            <a:endParaRPr lang="en-US"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947" y="684399"/>
            <a:ext cx="4791710" cy="421640"/>
          </a:xfrm>
          <a:prstGeom prst="rect">
            <a:avLst/>
          </a:prstGeom>
        </p:spPr>
        <p:txBody>
          <a:bodyPr vert="horz" wrap="square" lIns="0" tIns="12700" rIns="0" bIns="0" rtlCol="0">
            <a:spAutoFit/>
          </a:bodyPr>
          <a:lstStyle/>
          <a:p>
            <a:pPr marL="12700">
              <a:lnSpc>
                <a:spcPct val="100000"/>
              </a:lnSpc>
              <a:spcBef>
                <a:spcPts val="100"/>
              </a:spcBef>
            </a:pPr>
            <a:r>
              <a:rPr lang="en-GB" sz="2600" spc="35" dirty="0">
                <a:latin typeface="Arial" panose="020B0604020202020204"/>
                <a:cs typeface="Arial" panose="020B0604020202020204"/>
              </a:rPr>
              <a:t>RNN – LSTM decoder</a:t>
            </a:r>
            <a:endParaRPr sz="2600" dirty="0">
              <a:latin typeface="Arial" panose="020B0604020202020204"/>
              <a:cs typeface="Arial" panose="020B0604020202020204"/>
            </a:endParaRPr>
          </a:p>
        </p:txBody>
      </p:sp>
      <p:sp>
        <p:nvSpPr>
          <p:cNvPr id="3" name="object 3"/>
          <p:cNvSpPr txBox="1"/>
          <p:nvPr/>
        </p:nvSpPr>
        <p:spPr>
          <a:xfrm>
            <a:off x="817880" y="1370965"/>
            <a:ext cx="7379335" cy="3400425"/>
          </a:xfrm>
          <a:prstGeom prst="rect">
            <a:avLst/>
          </a:prstGeom>
        </p:spPr>
        <p:txBody>
          <a:bodyPr vert="horz" wrap="square" lIns="0" tIns="12700" rIns="0" bIns="0" rtlCol="0">
            <a:spAutoFit/>
          </a:bodyPr>
          <a:lstStyle/>
          <a:p>
            <a:pPr marL="12700" algn="just">
              <a:lnSpc>
                <a:spcPct val="100000"/>
              </a:lnSpc>
              <a:spcBef>
                <a:spcPts val="100"/>
              </a:spcBef>
            </a:pPr>
            <a:r>
              <a:rPr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To dec</a:t>
            </a:r>
            <a:r>
              <a:rPr dirty="0">
                <a:latin typeface="Times New Roman" panose="02020603050405020304" charset="0"/>
                <a:cs typeface="Times New Roman" panose="02020603050405020304" charset="0"/>
              </a:rPr>
              <a:t>od</a:t>
            </a:r>
            <a:r>
              <a:rPr lang="en-US" dirty="0">
                <a:latin typeface="Times New Roman" panose="02020603050405020304" charset="0"/>
                <a:cs typeface="Times New Roman" panose="02020603050405020304" charset="0"/>
              </a:rPr>
              <a:t>e the features tensor provided by CNN we used</a:t>
            </a:r>
            <a:r>
              <a:rPr dirty="0">
                <a:latin typeface="Times New Roman" panose="02020603050405020304" charset="0"/>
                <a:cs typeface="Times New Roman" panose="02020603050405020304" charset="0"/>
              </a:rPr>
              <a:t> a single LSTM layer followed by followed by one fully connected linear layer</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12700" algn="just">
              <a:lnSpc>
                <a:spcPct val="100000"/>
              </a:lnSpc>
              <a:spcBef>
                <a:spcPts val="100"/>
              </a:spcBef>
            </a:pPr>
            <a:endParaRPr lang="en-US" dirty="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lang="en-US" dirty="0">
                <a:latin typeface="Times New Roman" panose="02020603050405020304" charset="0"/>
                <a:cs typeface="Times New Roman" panose="02020603050405020304" charset="0"/>
              </a:rPr>
              <a:t>LSTM have internal mechanisms called gates that can regulate the flow of information. </a:t>
            </a:r>
            <a:endParaRPr lang="en-US" dirty="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lang="en-US" dirty="0">
                <a:latin typeface="Times New Roman" panose="02020603050405020304" charset="0"/>
                <a:cs typeface="Times New Roman" panose="02020603050405020304" charset="0"/>
              </a:rPr>
              <a:t>These gates can learn which data in a sequence is important to keep or throw away.</a:t>
            </a:r>
            <a:endParaRPr lang="en-US" dirty="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lang="en-US" dirty="0">
                <a:latin typeface="Times New Roman" panose="02020603050405020304" charset="0"/>
                <a:cs typeface="Times New Roman" panose="02020603050405020304" charset="0"/>
              </a:rPr>
              <a:t>LSTM layer is used due to following reasons:</a:t>
            </a:r>
            <a:endParaRPr lang="en-US" dirty="0">
              <a:latin typeface="Times New Roman" panose="02020603050405020304" charset="0"/>
              <a:cs typeface="Times New Roman" panose="02020603050405020304" charset="0"/>
            </a:endParaRPr>
          </a:p>
          <a:p>
            <a:pPr marL="755650" lvl="1" indent="-285750" algn="just">
              <a:lnSpc>
                <a:spcPct val="100000"/>
              </a:lnSpc>
              <a:spcBef>
                <a:spcPts val="100"/>
              </a:spcBef>
              <a:buFont typeface="Arial" panose="020B0604020202020204" pitchFamily="34" charset="0"/>
              <a:buChar char="•"/>
            </a:pPr>
            <a:r>
              <a:rPr lang="en-US" dirty="0">
                <a:latin typeface="Times New Roman" panose="02020603050405020304" charset="0"/>
                <a:cs typeface="Times New Roman" panose="02020603050405020304" charset="0"/>
              </a:rPr>
              <a:t>During back propagation, recurrent neural networks suffer from the vanishing gradient problem.This problem is when the gradient shrinks as it back propagates through time. If a gradient value becomes extremely small, it doesn’t contribute too much learning.  </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946" y="699639"/>
            <a:ext cx="8127153" cy="412934"/>
          </a:xfrm>
          <a:prstGeom prst="rect">
            <a:avLst/>
          </a:prstGeom>
        </p:spPr>
        <p:txBody>
          <a:bodyPr vert="horz" wrap="square" lIns="0" tIns="12700" rIns="0" bIns="0" rtlCol="0">
            <a:spAutoFit/>
          </a:bodyPr>
          <a:lstStyle/>
          <a:p>
            <a:pPr marL="12700">
              <a:lnSpc>
                <a:spcPct val="100000"/>
              </a:lnSpc>
              <a:spcBef>
                <a:spcPts val="100"/>
              </a:spcBef>
            </a:pPr>
            <a:r>
              <a:rPr lang="en-GB" sz="2600" spc="35" dirty="0">
                <a:latin typeface="Arial" panose="020B0604020202020204"/>
                <a:cs typeface="Arial" panose="020B0604020202020204"/>
              </a:rPr>
              <a:t>Hyperparameters for training LSTM </a:t>
            </a:r>
            <a:endParaRPr sz="2600" dirty="0">
              <a:latin typeface="Arial" panose="020B0604020202020204"/>
              <a:cs typeface="Arial" panose="020B0604020202020204"/>
            </a:endParaRPr>
          </a:p>
        </p:txBody>
      </p:sp>
      <p:sp>
        <p:nvSpPr>
          <p:cNvPr id="3" name="object 3"/>
          <p:cNvSpPr txBox="1"/>
          <p:nvPr/>
        </p:nvSpPr>
        <p:spPr>
          <a:xfrm>
            <a:off x="800673" y="1400828"/>
            <a:ext cx="7508240" cy="2228215"/>
          </a:xfrm>
          <a:prstGeom prst="rect">
            <a:avLst/>
          </a:prstGeom>
        </p:spPr>
        <p:txBody>
          <a:bodyPr vert="horz" wrap="square" lIns="0" tIns="12700" rIns="0" bIns="0" rtlCol="0">
            <a:spAutoFit/>
          </a:bodyPr>
          <a:lstStyle/>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Following is the best estimates of hyper-parameter we got:</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1. Batch size=32</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2. Optimization technique= Adam</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3. Epsilon=10^(-8)</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4. Beta1=0.9</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5. Beta2=0.999</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6. Epochs=3 </a:t>
            </a:r>
            <a:endParaRPr lang="en-US" dirty="0">
              <a:latin typeface="Times New Roman" panose="02020603050405020304" charset="0"/>
              <a:cs typeface="Times New Roman" panose="02020603050405020304" charset="0"/>
            </a:endParaRPr>
          </a:p>
          <a:p>
            <a:pPr marL="110490" indent="0">
              <a:lnSpc>
                <a:spcPct val="100000"/>
              </a:lnSpc>
              <a:buNone/>
              <a:tabLst>
                <a:tab pos="469265" algn="l"/>
                <a:tab pos="469900" algn="l"/>
              </a:tabLst>
            </a:pPr>
            <a:r>
              <a:rPr lang="en-US" dirty="0">
                <a:latin typeface="Times New Roman" panose="02020603050405020304" charset="0"/>
                <a:cs typeface="Times New Roman" panose="02020603050405020304" charset="0"/>
              </a:rPr>
              <a:t>	7. Loss=CrossEntropyLoss</a:t>
            </a:r>
            <a:endParaRPr lang="en-US"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4229</Words>
  <Application>WPS Presentation</Application>
  <PresentationFormat>On-screen Show (16:9)</PresentationFormat>
  <Paragraphs>97</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Georgia</vt:lpstr>
      <vt:lpstr>Times New Roman</vt:lpstr>
      <vt:lpstr>Arial</vt:lpstr>
      <vt:lpstr>Times New Roman</vt:lpstr>
      <vt:lpstr>Calibri</vt:lpstr>
      <vt:lpstr>Microsoft YaHei</vt:lpstr>
      <vt:lpstr>Arial Unicode MS</vt:lpstr>
      <vt:lpstr>Office Theme</vt:lpstr>
      <vt:lpstr>PowerPoint 演示文稿</vt:lpstr>
      <vt:lpstr>Problem Statement</vt:lpstr>
      <vt:lpstr>Dataset details</vt:lpstr>
      <vt:lpstr>Data visualizations</vt:lpstr>
      <vt:lpstr>Methodology</vt:lpstr>
      <vt:lpstr>Image and captions preprocessing</vt:lpstr>
      <vt:lpstr>ResNet 152 CNN encoder</vt:lpstr>
      <vt:lpstr>RNN – LSTM decoder</vt:lpstr>
      <vt:lpstr>Hyperparameters for training LSTM </vt:lpstr>
      <vt:lpstr>Optimization technique</vt:lpstr>
      <vt:lpstr>Results</vt:lpstr>
      <vt:lpstr>Team Members and contribution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aex41</cp:lastModifiedBy>
  <cp:revision>9</cp:revision>
  <dcterms:created xsi:type="dcterms:W3CDTF">2020-12-11T07:40:00Z</dcterms:created>
  <dcterms:modified xsi:type="dcterms:W3CDTF">2020-12-31T00:34:11Z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2020-06-11T05:30:00Z</vt:filetime>
  </property>
  <property fmtid="{D5CDD505-2E9C-101B-9397-08002B2CF9AE}" pid="3" name="Creator">
    <vt:lpwstr>PDFium</vt:lpwstr>
  </property>
  <property fmtid="{D5CDD505-2E9C-101B-9397-08002B2CF9AE}" pid="4" name="LastSaved">
    <vt:filetime>2020-12-11T05:30:00Z</vt:filetime>
  </property>
  <property fmtid="{D5CDD505-2E9C-101B-9397-08002B2CF9AE}" pid="5" name="KSOProductBuildVer">
    <vt:lpwstr>1033-11.2.0.9906</vt:lpwstr>
  </property>
</Properties>
</file>