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4" r:id="rId7"/>
    <p:sldId id="262" r:id="rId8"/>
    <p:sldId id="263"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bhinav Upadhyay" initials="AU" lastIdx="1" clrIdx="0">
    <p:extLst>
      <p:ext uri="{19B8F6BF-5375-455C-9EA6-DF929625EA0E}">
        <p15:presenceInfo xmlns:p15="http://schemas.microsoft.com/office/powerpoint/2012/main" userId="96fc4eb8aaaa8c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3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6C366-F8DA-4418-8F97-078B676B25A0}"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N"/>
        </a:p>
      </dgm:t>
    </dgm:pt>
    <dgm:pt modelId="{EA2269E2-2906-4E58-949E-C30371A462A1}">
      <dgm:prSet phldrT="[Text]" custT="1"/>
      <dgm:spPr/>
      <dgm:t>
        <a:bodyPr/>
        <a:lstStyle/>
        <a:p>
          <a:pPr algn="ctr"/>
          <a:r>
            <a:rPr lang="en-US" sz="1100" b="1" u="sng" dirty="0">
              <a:ln w="3175"/>
              <a:solidFill>
                <a:schemeClr val="tx1"/>
              </a:solidFill>
            </a:rPr>
            <a:t>Scraping of Social Media Data</a:t>
          </a:r>
        </a:p>
        <a:p>
          <a:pPr algn="ctr"/>
          <a:r>
            <a:rPr lang="en-US" sz="1100" dirty="0">
              <a:solidFill>
                <a:schemeClr val="tx1"/>
              </a:solidFill>
            </a:rPr>
            <a:t>Sites like twitter are scraped for data on a generic HP product .</a:t>
          </a:r>
          <a:endParaRPr lang="en-IN" sz="1100" b="1" u="sng" dirty="0">
            <a:ln w="3175"/>
            <a:solidFill>
              <a:schemeClr val="tx1"/>
            </a:solidFill>
          </a:endParaRPr>
        </a:p>
      </dgm:t>
    </dgm:pt>
    <dgm:pt modelId="{E798867D-E47C-4C04-884C-E867B0B6FE14}" type="parTrans" cxnId="{2A5E2577-1D4B-4C63-B7BC-C06C088CDBDD}">
      <dgm:prSet/>
      <dgm:spPr/>
      <dgm:t>
        <a:bodyPr/>
        <a:lstStyle/>
        <a:p>
          <a:endParaRPr lang="en-IN"/>
        </a:p>
      </dgm:t>
    </dgm:pt>
    <dgm:pt modelId="{96112623-FE7F-42A5-84D1-26A479D26879}" type="sibTrans" cxnId="{2A5E2577-1D4B-4C63-B7BC-C06C088CDBDD}">
      <dgm:prSet/>
      <dgm:spPr/>
      <dgm:t>
        <a:bodyPr/>
        <a:lstStyle/>
        <a:p>
          <a:endParaRPr lang="en-IN"/>
        </a:p>
      </dgm:t>
    </dgm:pt>
    <dgm:pt modelId="{512CB0A4-18DD-4C78-90BB-CCB3E5AB2F56}">
      <dgm:prSet phldrT="[Text]" custT="1"/>
      <dgm:spPr/>
      <dgm:t>
        <a:bodyPr/>
        <a:lstStyle/>
        <a:p>
          <a:pPr algn="ctr"/>
          <a:r>
            <a:rPr lang="en-US" sz="1100" b="1" i="0" u="sng" dirty="0">
              <a:solidFill>
                <a:schemeClr val="tx1"/>
              </a:solidFill>
            </a:rPr>
            <a:t>NLP of the collected data</a:t>
          </a:r>
        </a:p>
        <a:p>
          <a:pPr algn="ctr"/>
          <a:r>
            <a:rPr lang="en-US" sz="1100" dirty="0">
              <a:solidFill>
                <a:schemeClr val="tx1"/>
              </a:solidFill>
            </a:rPr>
            <a:t>The collected data like tweets are preprocessed,  cleaned and tokenized for further processing.</a:t>
          </a:r>
          <a:endParaRPr lang="en-IN" sz="1100" b="1" i="0" u="sng" dirty="0">
            <a:solidFill>
              <a:schemeClr val="tx1"/>
            </a:solidFill>
          </a:endParaRPr>
        </a:p>
      </dgm:t>
    </dgm:pt>
    <dgm:pt modelId="{F376F159-D496-4E92-B87F-7CDD1C09E8AF}" type="parTrans" cxnId="{BBAEB395-E2D1-41DE-B54B-5F7FBE1CC253}">
      <dgm:prSet/>
      <dgm:spPr/>
      <dgm:t>
        <a:bodyPr/>
        <a:lstStyle/>
        <a:p>
          <a:endParaRPr lang="en-IN"/>
        </a:p>
      </dgm:t>
    </dgm:pt>
    <dgm:pt modelId="{813AA82A-DEB7-4DBF-900D-9886CE6CB096}" type="sibTrans" cxnId="{BBAEB395-E2D1-41DE-B54B-5F7FBE1CC253}">
      <dgm:prSet/>
      <dgm:spPr/>
      <dgm:t>
        <a:bodyPr/>
        <a:lstStyle/>
        <a:p>
          <a:endParaRPr lang="en-IN"/>
        </a:p>
      </dgm:t>
    </dgm:pt>
    <dgm:pt modelId="{7E728619-5760-4B04-9EBF-94E5A73301D2}">
      <dgm:prSet phldrT="[Text]" custT="1"/>
      <dgm:spPr/>
      <dgm:t>
        <a:bodyPr/>
        <a:lstStyle/>
        <a:p>
          <a:pPr algn="ctr"/>
          <a:r>
            <a:rPr lang="en-US" sz="1100" b="1" u="sng" dirty="0">
              <a:solidFill>
                <a:schemeClr val="tx1"/>
              </a:solidFill>
            </a:rPr>
            <a:t>Sentiment Analysis and Key phrase generation</a:t>
          </a:r>
        </a:p>
        <a:p>
          <a:pPr algn="ctr"/>
          <a:r>
            <a:rPr lang="en-US" sz="1100" dirty="0">
              <a:solidFill>
                <a:schemeClr val="tx1"/>
              </a:solidFill>
            </a:rPr>
            <a:t>This stage will analyze the data for sentiments such as Complaint, Neutral or Appreciation and keywords are generated to find what the text talks about.</a:t>
          </a:r>
          <a:endParaRPr lang="en-IN" sz="1100" b="1" u="sng" dirty="0">
            <a:solidFill>
              <a:schemeClr val="tx1"/>
            </a:solidFill>
          </a:endParaRPr>
        </a:p>
      </dgm:t>
    </dgm:pt>
    <dgm:pt modelId="{7396AF3D-E425-4834-AFA7-CB3DEC213994}" type="parTrans" cxnId="{E608864E-2615-43CE-A1CD-445422EF9080}">
      <dgm:prSet/>
      <dgm:spPr/>
      <dgm:t>
        <a:bodyPr/>
        <a:lstStyle/>
        <a:p>
          <a:endParaRPr lang="en-IN"/>
        </a:p>
      </dgm:t>
    </dgm:pt>
    <dgm:pt modelId="{84DD810C-B804-4704-9F22-D4A9F2661367}" type="sibTrans" cxnId="{E608864E-2615-43CE-A1CD-445422EF9080}">
      <dgm:prSet/>
      <dgm:spPr/>
      <dgm:t>
        <a:bodyPr/>
        <a:lstStyle/>
        <a:p>
          <a:endParaRPr lang="en-IN"/>
        </a:p>
      </dgm:t>
    </dgm:pt>
    <dgm:pt modelId="{D2A42792-F21E-485C-9892-E29B15B03298}">
      <dgm:prSet phldrT="[Text]" custT="1"/>
      <dgm:spPr/>
      <dgm:t>
        <a:bodyPr/>
        <a:lstStyle/>
        <a:p>
          <a:pPr algn="ctr"/>
          <a:r>
            <a:rPr lang="en-US" sz="1100" b="1" u="sng" dirty="0">
              <a:solidFill>
                <a:schemeClr val="tx1"/>
              </a:solidFill>
            </a:rPr>
            <a:t>Queryable Knowledge Graph</a:t>
          </a:r>
        </a:p>
        <a:p>
          <a:pPr algn="ctr"/>
          <a:r>
            <a:rPr lang="en-US" sz="1100" dirty="0">
              <a:solidFill>
                <a:schemeClr val="tx1"/>
              </a:solidFill>
            </a:rPr>
            <a:t>The labelled data is converted into knowledge graph using Neo4j and </a:t>
          </a:r>
          <a:r>
            <a:rPr lang="en-US" sz="1100" dirty="0" err="1">
              <a:solidFill>
                <a:schemeClr val="tx1"/>
              </a:solidFill>
            </a:rPr>
            <a:t>GraphXR</a:t>
          </a:r>
          <a:r>
            <a:rPr lang="en-US" sz="1100" dirty="0">
              <a:solidFill>
                <a:schemeClr val="tx1"/>
              </a:solidFill>
            </a:rPr>
            <a:t> which can be queried using CYPHER language. </a:t>
          </a:r>
          <a:endParaRPr lang="en-IN" sz="1100" b="1" u="sng" dirty="0">
            <a:solidFill>
              <a:schemeClr val="tx1"/>
            </a:solidFill>
          </a:endParaRPr>
        </a:p>
      </dgm:t>
    </dgm:pt>
    <dgm:pt modelId="{2CDDF6ED-D279-43BB-85FD-13A4A52C44F6}" type="parTrans" cxnId="{96F5C4D7-599A-4E1F-A0A4-AAC6BA9184D7}">
      <dgm:prSet/>
      <dgm:spPr/>
      <dgm:t>
        <a:bodyPr/>
        <a:lstStyle/>
        <a:p>
          <a:endParaRPr lang="en-IN"/>
        </a:p>
      </dgm:t>
    </dgm:pt>
    <dgm:pt modelId="{2C1F38C2-829D-48E0-B94B-7954B7E60FEA}" type="sibTrans" cxnId="{96F5C4D7-599A-4E1F-A0A4-AAC6BA9184D7}">
      <dgm:prSet/>
      <dgm:spPr/>
      <dgm:t>
        <a:bodyPr/>
        <a:lstStyle/>
        <a:p>
          <a:endParaRPr lang="en-IN"/>
        </a:p>
      </dgm:t>
    </dgm:pt>
    <dgm:pt modelId="{1B5C3693-5392-4488-B633-FC9E87F86D05}" type="pres">
      <dgm:prSet presAssocID="{3B36C366-F8DA-4418-8F97-078B676B25A0}" presName="CompostProcess" presStyleCnt="0">
        <dgm:presLayoutVars>
          <dgm:dir/>
          <dgm:resizeHandles val="exact"/>
        </dgm:presLayoutVars>
      </dgm:prSet>
      <dgm:spPr/>
    </dgm:pt>
    <dgm:pt modelId="{DF295ACC-1F1D-4EBC-9707-D27E85BD9163}" type="pres">
      <dgm:prSet presAssocID="{3B36C366-F8DA-4418-8F97-078B676B25A0}" presName="arrow" presStyleLbl="bgShp" presStyleIdx="0" presStyleCnt="1" custScaleX="117647" custLinFactNeighborX="3389" custLinFactNeighborY="1517"/>
      <dgm:spPr/>
    </dgm:pt>
    <dgm:pt modelId="{2A024CA5-06C7-460D-BC8A-4656378D8C99}" type="pres">
      <dgm:prSet presAssocID="{3B36C366-F8DA-4418-8F97-078B676B25A0}" presName="linearProcess" presStyleCnt="0"/>
      <dgm:spPr/>
    </dgm:pt>
    <dgm:pt modelId="{35897BBB-184D-45F0-AFF5-D5103A5C28BE}" type="pres">
      <dgm:prSet presAssocID="{EA2269E2-2906-4E58-949E-C30371A462A1}" presName="textNode" presStyleLbl="node1" presStyleIdx="0" presStyleCnt="4" custScaleX="101482" custScaleY="82872">
        <dgm:presLayoutVars>
          <dgm:bulletEnabled val="1"/>
        </dgm:presLayoutVars>
      </dgm:prSet>
      <dgm:spPr/>
    </dgm:pt>
    <dgm:pt modelId="{1F0DCC02-5374-4CA3-9747-30D3E739DACB}" type="pres">
      <dgm:prSet presAssocID="{96112623-FE7F-42A5-84D1-26A479D26879}" presName="sibTrans" presStyleCnt="0"/>
      <dgm:spPr/>
    </dgm:pt>
    <dgm:pt modelId="{4583746A-0935-440F-9F37-AA4ACA9F84C5}" type="pres">
      <dgm:prSet presAssocID="{512CB0A4-18DD-4C78-90BB-CCB3E5AB2F56}" presName="textNode" presStyleLbl="node1" presStyleIdx="1" presStyleCnt="4" custScaleX="111439" custScaleY="101479" custLinFactNeighborX="-5498" custLinFactNeighborY="1253">
        <dgm:presLayoutVars>
          <dgm:bulletEnabled val="1"/>
        </dgm:presLayoutVars>
      </dgm:prSet>
      <dgm:spPr/>
    </dgm:pt>
    <dgm:pt modelId="{2FF49CF5-546D-492B-8A24-8432F50DD5B4}" type="pres">
      <dgm:prSet presAssocID="{813AA82A-DEB7-4DBF-900D-9886CE6CB096}" presName="sibTrans" presStyleCnt="0"/>
      <dgm:spPr/>
    </dgm:pt>
    <dgm:pt modelId="{5D126168-43E7-4808-A060-2C48BD25F4A3}" type="pres">
      <dgm:prSet presAssocID="{7E728619-5760-4B04-9EBF-94E5A73301D2}" presName="textNode" presStyleLbl="node1" presStyleIdx="2" presStyleCnt="4" custScaleX="139201" custScaleY="111565" custLinFactNeighborX="36672" custLinFactNeighborY="1253">
        <dgm:presLayoutVars>
          <dgm:bulletEnabled val="1"/>
        </dgm:presLayoutVars>
      </dgm:prSet>
      <dgm:spPr/>
    </dgm:pt>
    <dgm:pt modelId="{47456AF8-8138-40BA-BCB7-85D015B2BE89}" type="pres">
      <dgm:prSet presAssocID="{84DD810C-B804-4704-9F22-D4A9F2661367}" presName="sibTrans" presStyleCnt="0"/>
      <dgm:spPr/>
    </dgm:pt>
    <dgm:pt modelId="{8F08D722-49E4-4EB6-B25B-C0FCCA9859CF}" type="pres">
      <dgm:prSet presAssocID="{D2A42792-F21E-485C-9892-E29B15B03298}" presName="textNode" presStyleLbl="node1" presStyleIdx="3" presStyleCnt="4" custScaleX="134165" custScaleY="122053">
        <dgm:presLayoutVars>
          <dgm:bulletEnabled val="1"/>
        </dgm:presLayoutVars>
      </dgm:prSet>
      <dgm:spPr/>
    </dgm:pt>
  </dgm:ptLst>
  <dgm:cxnLst>
    <dgm:cxn modelId="{93F68613-B029-4A23-B000-DABA3E6B6D90}" type="presOf" srcId="{512CB0A4-18DD-4C78-90BB-CCB3E5AB2F56}" destId="{4583746A-0935-440F-9F37-AA4ACA9F84C5}" srcOrd="0" destOrd="0" presId="urn:microsoft.com/office/officeart/2005/8/layout/hProcess9"/>
    <dgm:cxn modelId="{E608864E-2615-43CE-A1CD-445422EF9080}" srcId="{3B36C366-F8DA-4418-8F97-078B676B25A0}" destId="{7E728619-5760-4B04-9EBF-94E5A73301D2}" srcOrd="2" destOrd="0" parTransId="{7396AF3D-E425-4834-AFA7-CB3DEC213994}" sibTransId="{84DD810C-B804-4704-9F22-D4A9F2661367}"/>
    <dgm:cxn modelId="{8979BF76-03C7-483E-B2C5-9B9828716A54}" type="presOf" srcId="{EA2269E2-2906-4E58-949E-C30371A462A1}" destId="{35897BBB-184D-45F0-AFF5-D5103A5C28BE}" srcOrd="0" destOrd="0" presId="urn:microsoft.com/office/officeart/2005/8/layout/hProcess9"/>
    <dgm:cxn modelId="{2A5E2577-1D4B-4C63-B7BC-C06C088CDBDD}" srcId="{3B36C366-F8DA-4418-8F97-078B676B25A0}" destId="{EA2269E2-2906-4E58-949E-C30371A462A1}" srcOrd="0" destOrd="0" parTransId="{E798867D-E47C-4C04-884C-E867B0B6FE14}" sibTransId="{96112623-FE7F-42A5-84D1-26A479D26879}"/>
    <dgm:cxn modelId="{B0BFDB90-8E1C-4565-951A-523365292C6D}" type="presOf" srcId="{D2A42792-F21E-485C-9892-E29B15B03298}" destId="{8F08D722-49E4-4EB6-B25B-C0FCCA9859CF}" srcOrd="0" destOrd="0" presId="urn:microsoft.com/office/officeart/2005/8/layout/hProcess9"/>
    <dgm:cxn modelId="{BBAEB395-E2D1-41DE-B54B-5F7FBE1CC253}" srcId="{3B36C366-F8DA-4418-8F97-078B676B25A0}" destId="{512CB0A4-18DD-4C78-90BB-CCB3E5AB2F56}" srcOrd="1" destOrd="0" parTransId="{F376F159-D496-4E92-B87F-7CDD1C09E8AF}" sibTransId="{813AA82A-DEB7-4DBF-900D-9886CE6CB096}"/>
    <dgm:cxn modelId="{96F5C4D7-599A-4E1F-A0A4-AAC6BA9184D7}" srcId="{3B36C366-F8DA-4418-8F97-078B676B25A0}" destId="{D2A42792-F21E-485C-9892-E29B15B03298}" srcOrd="3" destOrd="0" parTransId="{2CDDF6ED-D279-43BB-85FD-13A4A52C44F6}" sibTransId="{2C1F38C2-829D-48E0-B94B-7954B7E60FEA}"/>
    <dgm:cxn modelId="{B6726BDD-9A80-4562-83FF-3C4523F35216}" type="presOf" srcId="{3B36C366-F8DA-4418-8F97-078B676B25A0}" destId="{1B5C3693-5392-4488-B633-FC9E87F86D05}" srcOrd="0" destOrd="0" presId="urn:microsoft.com/office/officeart/2005/8/layout/hProcess9"/>
    <dgm:cxn modelId="{A01D8AFA-D3AB-47F0-A8C5-98F87D248C69}" type="presOf" srcId="{7E728619-5760-4B04-9EBF-94E5A73301D2}" destId="{5D126168-43E7-4808-A060-2C48BD25F4A3}" srcOrd="0" destOrd="0" presId="urn:microsoft.com/office/officeart/2005/8/layout/hProcess9"/>
    <dgm:cxn modelId="{9C8724B8-21DC-489F-8E34-A9D974E1CA12}" type="presParOf" srcId="{1B5C3693-5392-4488-B633-FC9E87F86D05}" destId="{DF295ACC-1F1D-4EBC-9707-D27E85BD9163}" srcOrd="0" destOrd="0" presId="urn:microsoft.com/office/officeart/2005/8/layout/hProcess9"/>
    <dgm:cxn modelId="{B1C25F10-D6AC-450D-99D8-81F470B0CBB2}" type="presParOf" srcId="{1B5C3693-5392-4488-B633-FC9E87F86D05}" destId="{2A024CA5-06C7-460D-BC8A-4656378D8C99}" srcOrd="1" destOrd="0" presId="urn:microsoft.com/office/officeart/2005/8/layout/hProcess9"/>
    <dgm:cxn modelId="{29A39E75-36E0-4AD3-B35E-52F5D54BE877}" type="presParOf" srcId="{2A024CA5-06C7-460D-BC8A-4656378D8C99}" destId="{35897BBB-184D-45F0-AFF5-D5103A5C28BE}" srcOrd="0" destOrd="0" presId="urn:microsoft.com/office/officeart/2005/8/layout/hProcess9"/>
    <dgm:cxn modelId="{A7CE68B6-ADEB-431C-9DFA-8FCE56393D99}" type="presParOf" srcId="{2A024CA5-06C7-460D-BC8A-4656378D8C99}" destId="{1F0DCC02-5374-4CA3-9747-30D3E739DACB}" srcOrd="1" destOrd="0" presId="urn:microsoft.com/office/officeart/2005/8/layout/hProcess9"/>
    <dgm:cxn modelId="{17CB30A7-4139-48D1-888B-76A5F9AC7160}" type="presParOf" srcId="{2A024CA5-06C7-460D-BC8A-4656378D8C99}" destId="{4583746A-0935-440F-9F37-AA4ACA9F84C5}" srcOrd="2" destOrd="0" presId="urn:microsoft.com/office/officeart/2005/8/layout/hProcess9"/>
    <dgm:cxn modelId="{816A0C7D-7EC7-4430-9EDC-FBC79332DC4B}" type="presParOf" srcId="{2A024CA5-06C7-460D-BC8A-4656378D8C99}" destId="{2FF49CF5-546D-492B-8A24-8432F50DD5B4}" srcOrd="3" destOrd="0" presId="urn:microsoft.com/office/officeart/2005/8/layout/hProcess9"/>
    <dgm:cxn modelId="{2C8CC3C4-9D6F-4AD6-B667-C29B6CDDF08A}" type="presParOf" srcId="{2A024CA5-06C7-460D-BC8A-4656378D8C99}" destId="{5D126168-43E7-4808-A060-2C48BD25F4A3}" srcOrd="4" destOrd="0" presId="urn:microsoft.com/office/officeart/2005/8/layout/hProcess9"/>
    <dgm:cxn modelId="{AD390F98-E764-49F3-9324-87553ACD40ED}" type="presParOf" srcId="{2A024CA5-06C7-460D-BC8A-4656378D8C99}" destId="{47456AF8-8138-40BA-BCB7-85D015B2BE89}" srcOrd="5" destOrd="0" presId="urn:microsoft.com/office/officeart/2005/8/layout/hProcess9"/>
    <dgm:cxn modelId="{6BC91E1A-551B-4C55-BFC1-6EDF4F2490CB}" type="presParOf" srcId="{2A024CA5-06C7-460D-BC8A-4656378D8C99}" destId="{8F08D722-49E4-4EB6-B25B-C0FCCA9859CF}"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95ACC-1F1D-4EBC-9707-D27E85BD9163}">
      <dsp:nvSpPr>
        <dsp:cNvPr id="0" name=""/>
        <dsp:cNvSpPr/>
      </dsp:nvSpPr>
      <dsp:spPr>
        <a:xfrm>
          <a:off x="4" y="0"/>
          <a:ext cx="8487603" cy="2912460"/>
        </a:xfrm>
        <a:prstGeom prst="rightArrow">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5897BBB-184D-45F0-AFF5-D5103A5C28BE}">
      <dsp:nvSpPr>
        <dsp:cNvPr id="0" name=""/>
        <dsp:cNvSpPr/>
      </dsp:nvSpPr>
      <dsp:spPr>
        <a:xfrm>
          <a:off x="16" y="973507"/>
          <a:ext cx="1616352" cy="965445"/>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ln w="3175"/>
              <a:solidFill>
                <a:schemeClr val="tx1"/>
              </a:solidFill>
            </a:rPr>
            <a:t>Scraping of Social Media Data</a:t>
          </a:r>
        </a:p>
        <a:p>
          <a:pPr marL="0" lvl="0" indent="0" algn="ctr" defTabSz="488950">
            <a:lnSpc>
              <a:spcPct val="90000"/>
            </a:lnSpc>
            <a:spcBef>
              <a:spcPct val="0"/>
            </a:spcBef>
            <a:spcAft>
              <a:spcPct val="35000"/>
            </a:spcAft>
            <a:buNone/>
          </a:pPr>
          <a:r>
            <a:rPr lang="en-US" sz="1100" kern="1200" dirty="0">
              <a:solidFill>
                <a:schemeClr val="tx1"/>
              </a:solidFill>
            </a:rPr>
            <a:t>Sites like twitter are scraped for data on a generic HP product .</a:t>
          </a:r>
          <a:endParaRPr lang="en-IN" sz="1100" b="1" u="sng" kern="1200" dirty="0">
            <a:ln w="3175"/>
            <a:solidFill>
              <a:schemeClr val="tx1"/>
            </a:solidFill>
          </a:endParaRPr>
        </a:p>
      </dsp:txBody>
      <dsp:txXfrm>
        <a:off x="47145" y="1020636"/>
        <a:ext cx="1522094" cy="871187"/>
      </dsp:txXfrm>
    </dsp:sp>
    <dsp:sp modelId="{4583746A-0935-440F-9F37-AA4ACA9F84C5}">
      <dsp:nvSpPr>
        <dsp:cNvPr id="0" name=""/>
        <dsp:cNvSpPr/>
      </dsp:nvSpPr>
      <dsp:spPr>
        <a:xfrm>
          <a:off x="1850182" y="879720"/>
          <a:ext cx="1774941" cy="1182214"/>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u="sng" kern="1200" dirty="0">
              <a:solidFill>
                <a:schemeClr val="tx1"/>
              </a:solidFill>
            </a:rPr>
            <a:t>NLP of the collected data</a:t>
          </a:r>
        </a:p>
        <a:p>
          <a:pPr marL="0" lvl="0" indent="0" algn="ctr" defTabSz="488950">
            <a:lnSpc>
              <a:spcPct val="90000"/>
            </a:lnSpc>
            <a:spcBef>
              <a:spcPct val="0"/>
            </a:spcBef>
            <a:spcAft>
              <a:spcPct val="35000"/>
            </a:spcAft>
            <a:buNone/>
          </a:pPr>
          <a:r>
            <a:rPr lang="en-US" sz="1100" kern="1200" dirty="0">
              <a:solidFill>
                <a:schemeClr val="tx1"/>
              </a:solidFill>
            </a:rPr>
            <a:t>The collected data like tweets are preprocessed,  cleaned and tokenized for further processing.</a:t>
          </a:r>
          <a:endParaRPr lang="en-IN" sz="1100" b="1" i="0" u="sng" kern="1200" dirty="0">
            <a:solidFill>
              <a:schemeClr val="tx1"/>
            </a:solidFill>
          </a:endParaRPr>
        </a:p>
      </dsp:txBody>
      <dsp:txXfrm>
        <a:off x="1907893" y="937431"/>
        <a:ext cx="1659519" cy="1066792"/>
      </dsp:txXfrm>
    </dsp:sp>
    <dsp:sp modelId="{5D126168-43E7-4808-A060-2C48BD25F4A3}">
      <dsp:nvSpPr>
        <dsp:cNvPr id="0" name=""/>
        <dsp:cNvSpPr/>
      </dsp:nvSpPr>
      <dsp:spPr>
        <a:xfrm>
          <a:off x="3976877" y="820970"/>
          <a:ext cx="2217120" cy="1299714"/>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solidFill>
                <a:schemeClr val="tx1"/>
              </a:solidFill>
            </a:rPr>
            <a:t>Sentiment Analysis and Key phrase generation</a:t>
          </a:r>
        </a:p>
        <a:p>
          <a:pPr marL="0" lvl="0" indent="0" algn="ctr" defTabSz="488950">
            <a:lnSpc>
              <a:spcPct val="90000"/>
            </a:lnSpc>
            <a:spcBef>
              <a:spcPct val="0"/>
            </a:spcBef>
            <a:spcAft>
              <a:spcPct val="35000"/>
            </a:spcAft>
            <a:buNone/>
          </a:pPr>
          <a:r>
            <a:rPr lang="en-US" sz="1100" kern="1200" dirty="0">
              <a:solidFill>
                <a:schemeClr val="tx1"/>
              </a:solidFill>
            </a:rPr>
            <a:t>This stage will analyze the data for sentiments such as Complaint, Neutral or Appreciation and keywords are generated to find what the text talks about.</a:t>
          </a:r>
          <a:endParaRPr lang="en-IN" sz="1100" b="1" u="sng" kern="1200" dirty="0">
            <a:solidFill>
              <a:schemeClr val="tx1"/>
            </a:solidFill>
          </a:endParaRPr>
        </a:p>
      </dsp:txBody>
      <dsp:txXfrm>
        <a:off x="4040324" y="884417"/>
        <a:ext cx="2090226" cy="1172820"/>
      </dsp:txXfrm>
    </dsp:sp>
    <dsp:sp modelId="{8F08D722-49E4-4EB6-B25B-C0FCCA9859CF}">
      <dsp:nvSpPr>
        <dsp:cNvPr id="0" name=""/>
        <dsp:cNvSpPr/>
      </dsp:nvSpPr>
      <dsp:spPr>
        <a:xfrm>
          <a:off x="6350681" y="745281"/>
          <a:ext cx="2136909" cy="1421897"/>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solidFill>
                <a:schemeClr val="tx1"/>
              </a:solidFill>
            </a:rPr>
            <a:t>Queryable Knowledge Graph</a:t>
          </a:r>
        </a:p>
        <a:p>
          <a:pPr marL="0" lvl="0" indent="0" algn="ctr" defTabSz="488950">
            <a:lnSpc>
              <a:spcPct val="90000"/>
            </a:lnSpc>
            <a:spcBef>
              <a:spcPct val="0"/>
            </a:spcBef>
            <a:spcAft>
              <a:spcPct val="35000"/>
            </a:spcAft>
            <a:buNone/>
          </a:pPr>
          <a:r>
            <a:rPr lang="en-US" sz="1100" kern="1200" dirty="0">
              <a:solidFill>
                <a:schemeClr val="tx1"/>
              </a:solidFill>
            </a:rPr>
            <a:t>The labelled data is converted into knowledge graph using Neo4j and </a:t>
          </a:r>
          <a:r>
            <a:rPr lang="en-US" sz="1100" kern="1200" dirty="0" err="1">
              <a:solidFill>
                <a:schemeClr val="tx1"/>
              </a:solidFill>
            </a:rPr>
            <a:t>GraphXR</a:t>
          </a:r>
          <a:r>
            <a:rPr lang="en-US" sz="1100" kern="1200" dirty="0">
              <a:solidFill>
                <a:schemeClr val="tx1"/>
              </a:solidFill>
            </a:rPr>
            <a:t> which can be queried using CYPHER language. </a:t>
          </a:r>
          <a:endParaRPr lang="en-IN" sz="1100" b="1" u="sng" kern="1200" dirty="0">
            <a:solidFill>
              <a:schemeClr val="tx1"/>
            </a:solidFill>
          </a:endParaRPr>
        </a:p>
      </dsp:txBody>
      <dsp:txXfrm>
        <a:off x="6420092" y="814692"/>
        <a:ext cx="1998087" cy="12830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EDD8456-C18F-4366-90AF-51EE4411A144}"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88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EDD8456-C18F-4366-90AF-51EE4411A144}" type="slidenum">
              <a:rPr lang="en-IN" smtClean="0"/>
              <a:t>‹#›</a:t>
            </a:fld>
            <a:endParaRPr lang="en-IN" dirty="0"/>
          </a:p>
        </p:txBody>
      </p:sp>
    </p:spTree>
    <p:extLst>
      <p:ext uri="{BB962C8B-B14F-4D97-AF65-F5344CB8AC3E}">
        <p14:creationId xmlns:p14="http://schemas.microsoft.com/office/powerpoint/2010/main" val="306160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EDD8456-C18F-4366-90AF-51EE4411A144}" type="slidenum">
              <a:rPr lang="en-IN" smtClean="0"/>
              <a:t>‹#›</a:t>
            </a:fld>
            <a:endParaRPr lang="en-IN" dirty="0"/>
          </a:p>
        </p:txBody>
      </p:sp>
    </p:spTree>
    <p:extLst>
      <p:ext uri="{BB962C8B-B14F-4D97-AF65-F5344CB8AC3E}">
        <p14:creationId xmlns:p14="http://schemas.microsoft.com/office/powerpoint/2010/main" val="159017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EDD8456-C18F-4366-90AF-51EE4411A144}" type="slidenum">
              <a:rPr lang="en-IN" smtClean="0"/>
              <a:t>‹#›</a:t>
            </a:fld>
            <a:endParaRPr lang="en-IN" dirty="0"/>
          </a:p>
        </p:txBody>
      </p:sp>
    </p:spTree>
    <p:extLst>
      <p:ext uri="{BB962C8B-B14F-4D97-AF65-F5344CB8AC3E}">
        <p14:creationId xmlns:p14="http://schemas.microsoft.com/office/powerpoint/2010/main" val="195942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EDD8456-C18F-4366-90AF-51EE4411A144}"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63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EDD8456-C18F-4366-90AF-51EE4411A144}" type="slidenum">
              <a:rPr lang="en-IN" smtClean="0"/>
              <a:t>‹#›</a:t>
            </a:fld>
            <a:endParaRPr lang="en-IN" dirty="0"/>
          </a:p>
        </p:txBody>
      </p:sp>
    </p:spTree>
    <p:extLst>
      <p:ext uri="{BB962C8B-B14F-4D97-AF65-F5344CB8AC3E}">
        <p14:creationId xmlns:p14="http://schemas.microsoft.com/office/powerpoint/2010/main" val="331591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EDD8456-C18F-4366-90AF-51EE4411A144}" type="slidenum">
              <a:rPr lang="en-IN" smtClean="0"/>
              <a:t>‹#›</a:t>
            </a:fld>
            <a:endParaRPr lang="en-IN" dirty="0"/>
          </a:p>
        </p:txBody>
      </p:sp>
    </p:spTree>
    <p:extLst>
      <p:ext uri="{BB962C8B-B14F-4D97-AF65-F5344CB8AC3E}">
        <p14:creationId xmlns:p14="http://schemas.microsoft.com/office/powerpoint/2010/main" val="382570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EDD8456-C18F-4366-90AF-51EE4411A144}" type="slidenum">
              <a:rPr lang="en-IN" smtClean="0"/>
              <a:t>‹#›</a:t>
            </a:fld>
            <a:endParaRPr lang="en-IN" dirty="0"/>
          </a:p>
        </p:txBody>
      </p:sp>
    </p:spTree>
    <p:extLst>
      <p:ext uri="{BB962C8B-B14F-4D97-AF65-F5344CB8AC3E}">
        <p14:creationId xmlns:p14="http://schemas.microsoft.com/office/powerpoint/2010/main" val="32054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4EDD8456-C18F-4366-90AF-51EE4411A144}" type="slidenum">
              <a:rPr lang="en-IN" smtClean="0"/>
              <a:t>‹#›</a:t>
            </a:fld>
            <a:endParaRPr lang="en-IN" dirty="0"/>
          </a:p>
        </p:txBody>
      </p:sp>
    </p:spTree>
    <p:extLst>
      <p:ext uri="{BB962C8B-B14F-4D97-AF65-F5344CB8AC3E}">
        <p14:creationId xmlns:p14="http://schemas.microsoft.com/office/powerpoint/2010/main" val="353088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84E523-F440-4D31-A1BD-CCD1EFECE482}" type="datetimeFigureOut">
              <a:rPr lang="en-IN" smtClean="0"/>
              <a:t>27-05-2023</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DD8456-C18F-4366-90AF-51EE4411A144}" type="slidenum">
              <a:rPr lang="en-IN" smtClean="0"/>
              <a:t>‹#›</a:t>
            </a:fld>
            <a:endParaRPr lang="en-IN" dirty="0"/>
          </a:p>
        </p:txBody>
      </p:sp>
    </p:spTree>
    <p:extLst>
      <p:ext uri="{BB962C8B-B14F-4D97-AF65-F5344CB8AC3E}">
        <p14:creationId xmlns:p14="http://schemas.microsoft.com/office/powerpoint/2010/main" val="154412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4E523-F440-4D31-A1BD-CCD1EFECE482}" type="datetimeFigureOut">
              <a:rPr lang="en-IN" smtClean="0"/>
              <a:t>27-05-2023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EDD8456-C18F-4366-90AF-51EE4411A144}" type="slidenum">
              <a:rPr lang="en-IN" smtClean="0"/>
              <a:t>‹#›</a:t>
            </a:fld>
            <a:endParaRPr lang="en-IN" dirty="0"/>
          </a:p>
        </p:txBody>
      </p:sp>
    </p:spTree>
    <p:extLst>
      <p:ext uri="{BB962C8B-B14F-4D97-AF65-F5344CB8AC3E}">
        <p14:creationId xmlns:p14="http://schemas.microsoft.com/office/powerpoint/2010/main" val="380156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84E523-F440-4D31-A1BD-CCD1EFECE482}" type="datetimeFigureOut">
              <a:rPr lang="en-IN" smtClean="0"/>
              <a:t>27-05-2023</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EDD8456-C18F-4366-90AF-51EE4411A144}"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1231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aibhinav-upadhyay-69b872175/" TargetMode="External"/><Relationship Id="rId2" Type="http://schemas.openxmlformats.org/officeDocument/2006/relationships/hyperlink" Target="mailto:upadhyayaibhinav@gmail.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6D5C-5EEA-BAEC-F984-1B8A8C8830E4}"/>
              </a:ext>
            </a:extLst>
          </p:cNvPr>
          <p:cNvSpPr>
            <a:spLocks noGrp="1"/>
          </p:cNvSpPr>
          <p:nvPr>
            <p:ph type="ctrTitle"/>
          </p:nvPr>
        </p:nvSpPr>
        <p:spPr/>
        <p:txBody>
          <a:bodyPr/>
          <a:lstStyle/>
          <a:p>
            <a:r>
              <a:rPr lang="en-US" dirty="0"/>
              <a:t>HP SOLVE 2023</a:t>
            </a:r>
            <a:br>
              <a:rPr lang="en-US" dirty="0"/>
            </a:br>
            <a:r>
              <a:rPr lang="en-US" sz="6000" b="1" dirty="0"/>
              <a:t>FINAL SUBMISSION</a:t>
            </a:r>
            <a:endParaRPr lang="en-IN" dirty="0"/>
          </a:p>
        </p:txBody>
      </p:sp>
      <p:sp>
        <p:nvSpPr>
          <p:cNvPr id="3" name="Subtitle 2">
            <a:extLst>
              <a:ext uri="{FF2B5EF4-FFF2-40B4-BE49-F238E27FC236}">
                <a16:creationId xmlns:a16="http://schemas.microsoft.com/office/drawing/2014/main" id="{20279949-6AD8-A61A-A564-AFC202673159}"/>
              </a:ext>
            </a:extLst>
          </p:cNvPr>
          <p:cNvSpPr>
            <a:spLocks noGrp="1"/>
          </p:cNvSpPr>
          <p:nvPr>
            <p:ph type="subTitle" idx="1"/>
          </p:nvPr>
        </p:nvSpPr>
        <p:spPr/>
        <p:txBody>
          <a:bodyPr>
            <a:normAutofit/>
          </a:bodyPr>
          <a:lstStyle/>
          <a:p>
            <a:r>
              <a:rPr lang="en-US" dirty="0"/>
              <a:t>BY, Aibhinav Upadhyay</a:t>
            </a:r>
          </a:p>
          <a:p>
            <a:r>
              <a:rPr lang="en-US" sz="1400" dirty="0"/>
              <a:t>Email:- </a:t>
            </a:r>
            <a:r>
              <a:rPr lang="en-US" sz="1400" dirty="0">
                <a:latin typeface="+mn-lt"/>
              </a:rPr>
              <a:t>abhixsmasher@gmail.com</a:t>
            </a:r>
            <a:endParaRPr lang="en-IN" sz="1400" dirty="0">
              <a:latin typeface="+mn-lt"/>
            </a:endParaRPr>
          </a:p>
          <a:p>
            <a:endParaRPr lang="en-IN" dirty="0"/>
          </a:p>
          <a:p>
            <a:endParaRPr lang="en-IN" dirty="0"/>
          </a:p>
        </p:txBody>
      </p:sp>
      <p:pic>
        <p:nvPicPr>
          <p:cNvPr id="9" name="Picture 8">
            <a:extLst>
              <a:ext uri="{FF2B5EF4-FFF2-40B4-BE49-F238E27FC236}">
                <a16:creationId xmlns:a16="http://schemas.microsoft.com/office/drawing/2014/main" id="{5AD0075A-BBE0-A074-9742-2A62885F8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Tree>
    <p:extLst>
      <p:ext uri="{BB962C8B-B14F-4D97-AF65-F5344CB8AC3E}">
        <p14:creationId xmlns:p14="http://schemas.microsoft.com/office/powerpoint/2010/main" val="297323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29C1-BDC9-D19B-0787-BC1CB30ED8BB}"/>
              </a:ext>
            </a:extLst>
          </p:cNvPr>
          <p:cNvSpPr>
            <a:spLocks noGrp="1"/>
          </p:cNvSpPr>
          <p:nvPr>
            <p:ph type="title"/>
          </p:nvPr>
        </p:nvSpPr>
        <p:spPr/>
        <p:txBody>
          <a:bodyPr/>
          <a:lstStyle/>
          <a:p>
            <a:r>
              <a:rPr lang="en-US" b="1" dirty="0"/>
              <a:t>Overview of Problem Solution</a:t>
            </a:r>
            <a:endParaRPr lang="en-IN" b="1" dirty="0"/>
          </a:p>
        </p:txBody>
      </p:sp>
      <p:graphicFrame>
        <p:nvGraphicFramePr>
          <p:cNvPr id="4" name="Content Placeholder 3">
            <a:extLst>
              <a:ext uri="{FF2B5EF4-FFF2-40B4-BE49-F238E27FC236}">
                <a16:creationId xmlns:a16="http://schemas.microsoft.com/office/drawing/2014/main" id="{05E6B8E3-FBCC-EBD2-13DA-4457AA1E60A1}"/>
              </a:ext>
            </a:extLst>
          </p:cNvPr>
          <p:cNvGraphicFramePr>
            <a:graphicFrameLocks noGrp="1"/>
          </p:cNvGraphicFramePr>
          <p:nvPr>
            <p:ph idx="1"/>
            <p:extLst>
              <p:ext uri="{D42A27DB-BD31-4B8C-83A1-F6EECF244321}">
                <p14:modId xmlns:p14="http://schemas.microsoft.com/office/powerpoint/2010/main" val="1687726530"/>
              </p:ext>
            </p:extLst>
          </p:nvPr>
        </p:nvGraphicFramePr>
        <p:xfrm>
          <a:off x="1301186" y="2338270"/>
          <a:ext cx="8487608" cy="2912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7" name="Picture 36">
            <a:extLst>
              <a:ext uri="{FF2B5EF4-FFF2-40B4-BE49-F238E27FC236}">
                <a16:creationId xmlns:a16="http://schemas.microsoft.com/office/drawing/2014/main" id="{A10D49A1-F68B-D49C-8ACD-08CE749655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
        <p:nvSpPr>
          <p:cNvPr id="38" name="Arrow: Curved Down 37">
            <a:extLst>
              <a:ext uri="{FF2B5EF4-FFF2-40B4-BE49-F238E27FC236}">
                <a16:creationId xmlns:a16="http://schemas.microsoft.com/office/drawing/2014/main" id="{CFFE4F07-E135-194F-4D14-6DCA53720059}"/>
              </a:ext>
            </a:extLst>
          </p:cNvPr>
          <p:cNvSpPr/>
          <p:nvPr/>
        </p:nvSpPr>
        <p:spPr>
          <a:xfrm>
            <a:off x="4237295" y="2576927"/>
            <a:ext cx="1857081" cy="50904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0" name="Arrow: Curved Up 39">
            <a:extLst>
              <a:ext uri="{FF2B5EF4-FFF2-40B4-BE49-F238E27FC236}">
                <a16:creationId xmlns:a16="http://schemas.microsoft.com/office/drawing/2014/main" id="{FFEDA62F-9378-619C-7E9C-8AD694257641}"/>
              </a:ext>
            </a:extLst>
          </p:cNvPr>
          <p:cNvSpPr/>
          <p:nvPr/>
        </p:nvSpPr>
        <p:spPr>
          <a:xfrm>
            <a:off x="2077038" y="4397898"/>
            <a:ext cx="1357461" cy="52790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2" name="TextBox 41">
            <a:extLst>
              <a:ext uri="{FF2B5EF4-FFF2-40B4-BE49-F238E27FC236}">
                <a16:creationId xmlns:a16="http://schemas.microsoft.com/office/drawing/2014/main" id="{4A31B9D3-B269-2477-2E39-1DFCDD19F60D}"/>
              </a:ext>
            </a:extLst>
          </p:cNvPr>
          <p:cNvSpPr txBox="1"/>
          <p:nvPr/>
        </p:nvSpPr>
        <p:spPr>
          <a:xfrm>
            <a:off x="1879075" y="4859197"/>
            <a:ext cx="1753386" cy="369332"/>
          </a:xfrm>
          <a:prstGeom prst="rect">
            <a:avLst/>
          </a:prstGeom>
          <a:noFill/>
        </p:spPr>
        <p:txBody>
          <a:bodyPr wrap="square" rtlCol="0">
            <a:spAutoFit/>
          </a:bodyPr>
          <a:lstStyle/>
          <a:p>
            <a:r>
              <a:rPr lang="en-US" b="1" dirty="0"/>
              <a:t>Uncleaned Data</a:t>
            </a:r>
            <a:endParaRPr lang="en-IN" b="1" dirty="0"/>
          </a:p>
        </p:txBody>
      </p:sp>
      <p:sp>
        <p:nvSpPr>
          <p:cNvPr id="43" name="TextBox 42">
            <a:extLst>
              <a:ext uri="{FF2B5EF4-FFF2-40B4-BE49-F238E27FC236}">
                <a16:creationId xmlns:a16="http://schemas.microsoft.com/office/drawing/2014/main" id="{D4A1AA2E-44D3-D025-5ECF-D2C5CB5FCC5F}"/>
              </a:ext>
            </a:extLst>
          </p:cNvPr>
          <p:cNvSpPr txBox="1"/>
          <p:nvPr/>
        </p:nvSpPr>
        <p:spPr>
          <a:xfrm>
            <a:off x="4316094" y="2239021"/>
            <a:ext cx="2394408" cy="369332"/>
          </a:xfrm>
          <a:prstGeom prst="rect">
            <a:avLst/>
          </a:prstGeom>
          <a:noFill/>
        </p:spPr>
        <p:txBody>
          <a:bodyPr wrap="square" rtlCol="0">
            <a:spAutoFit/>
          </a:bodyPr>
          <a:lstStyle/>
          <a:p>
            <a:r>
              <a:rPr lang="en-US" b="1" dirty="0"/>
              <a:t>Cleaned Data</a:t>
            </a:r>
            <a:endParaRPr lang="en-IN" b="1" dirty="0"/>
          </a:p>
        </p:txBody>
      </p:sp>
      <p:sp>
        <p:nvSpPr>
          <p:cNvPr id="45" name="Arrow: Curved Up 44">
            <a:extLst>
              <a:ext uri="{FF2B5EF4-FFF2-40B4-BE49-F238E27FC236}">
                <a16:creationId xmlns:a16="http://schemas.microsoft.com/office/drawing/2014/main" id="{15BB7686-C993-B614-189F-561293D860B0}"/>
              </a:ext>
            </a:extLst>
          </p:cNvPr>
          <p:cNvSpPr/>
          <p:nvPr/>
        </p:nvSpPr>
        <p:spPr>
          <a:xfrm>
            <a:off x="6096000" y="4546734"/>
            <a:ext cx="2146181" cy="6032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TextBox 45">
            <a:extLst>
              <a:ext uri="{FF2B5EF4-FFF2-40B4-BE49-F238E27FC236}">
                <a16:creationId xmlns:a16="http://schemas.microsoft.com/office/drawing/2014/main" id="{FD75B2B7-4C97-797A-FD3E-C9174883CCC0}"/>
              </a:ext>
            </a:extLst>
          </p:cNvPr>
          <p:cNvSpPr txBox="1"/>
          <p:nvPr/>
        </p:nvSpPr>
        <p:spPr>
          <a:xfrm>
            <a:off x="6419659" y="5165313"/>
            <a:ext cx="1498862" cy="369332"/>
          </a:xfrm>
          <a:prstGeom prst="rect">
            <a:avLst/>
          </a:prstGeom>
          <a:noFill/>
        </p:spPr>
        <p:txBody>
          <a:bodyPr wrap="square" rtlCol="0">
            <a:spAutoFit/>
          </a:bodyPr>
          <a:lstStyle/>
          <a:p>
            <a:r>
              <a:rPr lang="en-US" b="1" dirty="0"/>
              <a:t>Labelled Data</a:t>
            </a:r>
            <a:endParaRPr lang="en-IN" b="1" dirty="0"/>
          </a:p>
        </p:txBody>
      </p:sp>
      <p:pic>
        <p:nvPicPr>
          <p:cNvPr id="48" name="Picture 47">
            <a:extLst>
              <a:ext uri="{FF2B5EF4-FFF2-40B4-BE49-F238E27FC236}">
                <a16:creationId xmlns:a16="http://schemas.microsoft.com/office/drawing/2014/main" id="{7B8A1BD3-6DE4-2259-725A-7C86B3C983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593167">
            <a:off x="427556" y="3274923"/>
            <a:ext cx="462643" cy="462643"/>
          </a:xfrm>
          <a:prstGeom prst="rect">
            <a:avLst/>
          </a:prstGeom>
        </p:spPr>
      </p:pic>
      <p:pic>
        <p:nvPicPr>
          <p:cNvPr id="52" name="Picture 51">
            <a:extLst>
              <a:ext uri="{FF2B5EF4-FFF2-40B4-BE49-F238E27FC236}">
                <a16:creationId xmlns:a16="http://schemas.microsoft.com/office/drawing/2014/main" id="{18E16239-7BA0-49E9-642C-FC5C6BFE90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204075">
            <a:off x="507291" y="3870642"/>
            <a:ext cx="408718" cy="346991"/>
          </a:xfrm>
          <a:prstGeom prst="rect">
            <a:avLst/>
          </a:prstGeom>
        </p:spPr>
      </p:pic>
      <p:pic>
        <p:nvPicPr>
          <p:cNvPr id="54" name="Picture 53">
            <a:extLst>
              <a:ext uri="{FF2B5EF4-FFF2-40B4-BE49-F238E27FC236}">
                <a16:creationId xmlns:a16="http://schemas.microsoft.com/office/drawing/2014/main" id="{0AEC58E2-349F-30F9-B03D-A8F383F6CB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6200000">
            <a:off x="672160" y="3589552"/>
            <a:ext cx="780754" cy="409896"/>
          </a:xfrm>
          <a:prstGeom prst="rect">
            <a:avLst/>
          </a:prstGeom>
        </p:spPr>
      </p:pic>
      <p:sp>
        <p:nvSpPr>
          <p:cNvPr id="60" name="TextBox 59">
            <a:extLst>
              <a:ext uri="{FF2B5EF4-FFF2-40B4-BE49-F238E27FC236}">
                <a16:creationId xmlns:a16="http://schemas.microsoft.com/office/drawing/2014/main" id="{05765EBE-685B-6D51-5131-93EB4765FC98}"/>
              </a:ext>
            </a:extLst>
          </p:cNvPr>
          <p:cNvSpPr txBox="1"/>
          <p:nvPr/>
        </p:nvSpPr>
        <p:spPr>
          <a:xfrm>
            <a:off x="246476" y="4335231"/>
            <a:ext cx="1054710" cy="369332"/>
          </a:xfrm>
          <a:prstGeom prst="rect">
            <a:avLst/>
          </a:prstGeom>
          <a:noFill/>
        </p:spPr>
        <p:txBody>
          <a:bodyPr wrap="square" rtlCol="0">
            <a:spAutoFit/>
          </a:bodyPr>
          <a:lstStyle/>
          <a:p>
            <a:r>
              <a:rPr lang="en-US" b="1" dirty="0"/>
              <a:t>Websites</a:t>
            </a:r>
            <a:endParaRPr lang="en-IN" b="1" dirty="0"/>
          </a:p>
        </p:txBody>
      </p:sp>
      <p:sp>
        <p:nvSpPr>
          <p:cNvPr id="61" name="TextBox 60">
            <a:extLst>
              <a:ext uri="{FF2B5EF4-FFF2-40B4-BE49-F238E27FC236}">
                <a16:creationId xmlns:a16="http://schemas.microsoft.com/office/drawing/2014/main" id="{CAEFECA9-EB67-2C15-B0A6-82650C767179}"/>
              </a:ext>
            </a:extLst>
          </p:cNvPr>
          <p:cNvSpPr txBox="1"/>
          <p:nvPr/>
        </p:nvSpPr>
        <p:spPr>
          <a:xfrm>
            <a:off x="9972745" y="2574506"/>
            <a:ext cx="2024177" cy="369332"/>
          </a:xfrm>
          <a:prstGeom prst="rect">
            <a:avLst/>
          </a:prstGeom>
          <a:noFill/>
        </p:spPr>
        <p:txBody>
          <a:bodyPr wrap="square" rtlCol="0">
            <a:spAutoFit/>
          </a:bodyPr>
          <a:lstStyle/>
          <a:p>
            <a:r>
              <a:rPr lang="en-US" b="1" dirty="0"/>
              <a:t>Knowledge Graph</a:t>
            </a:r>
            <a:endParaRPr lang="en-IN" b="1" dirty="0"/>
          </a:p>
        </p:txBody>
      </p:sp>
      <p:pic>
        <p:nvPicPr>
          <p:cNvPr id="3" name="Content Placeholder 5">
            <a:extLst>
              <a:ext uri="{FF2B5EF4-FFF2-40B4-BE49-F238E27FC236}">
                <a16:creationId xmlns:a16="http://schemas.microsoft.com/office/drawing/2014/main" id="{84364D0E-3F1C-662D-BA83-3A94535C57CB}"/>
              </a:ext>
            </a:extLst>
          </p:cNvPr>
          <p:cNvPicPr>
            <a:picLocks noChangeAspect="1"/>
          </p:cNvPicPr>
          <p:nvPr/>
        </p:nvPicPr>
        <p:blipFill rotWithShape="1">
          <a:blip r:embed="rId11">
            <a:extLst>
              <a:ext uri="{28A0092B-C50C-407E-A947-70E740481C1C}">
                <a14:useLocalDpi xmlns:a14="http://schemas.microsoft.com/office/drawing/2010/main" val="0"/>
              </a:ext>
            </a:extLst>
          </a:blip>
          <a:srcRect l="15051" t="5694" r="15285" b="10602"/>
          <a:stretch/>
        </p:blipFill>
        <p:spPr>
          <a:xfrm>
            <a:off x="9972745" y="3051396"/>
            <a:ext cx="1794864" cy="1450758"/>
          </a:xfrm>
          <a:prstGeom prst="rect">
            <a:avLst/>
          </a:prstGeom>
        </p:spPr>
      </p:pic>
    </p:spTree>
    <p:extLst>
      <p:ext uri="{BB962C8B-B14F-4D97-AF65-F5344CB8AC3E}">
        <p14:creationId xmlns:p14="http://schemas.microsoft.com/office/powerpoint/2010/main" val="323450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B53D-3E37-6411-D96A-DCD6E659F012}"/>
              </a:ext>
            </a:extLst>
          </p:cNvPr>
          <p:cNvSpPr>
            <a:spLocks noGrp="1"/>
          </p:cNvSpPr>
          <p:nvPr>
            <p:ph type="title"/>
          </p:nvPr>
        </p:nvSpPr>
        <p:spPr>
          <a:xfrm>
            <a:off x="485552" y="-215186"/>
            <a:ext cx="10058400" cy="1450757"/>
          </a:xfrm>
        </p:spPr>
        <p:txBody>
          <a:bodyPr/>
          <a:lstStyle/>
          <a:p>
            <a:r>
              <a:rPr lang="en-US" b="1" dirty="0"/>
              <a:t>High Level Design</a:t>
            </a:r>
            <a:endParaRPr lang="en-IN" b="1" dirty="0"/>
          </a:p>
        </p:txBody>
      </p:sp>
      <p:pic>
        <p:nvPicPr>
          <p:cNvPr id="4" name="Picture 3">
            <a:extLst>
              <a:ext uri="{FF2B5EF4-FFF2-40B4-BE49-F238E27FC236}">
                <a16:creationId xmlns:a16="http://schemas.microsoft.com/office/drawing/2014/main" id="{52703015-84BD-7C96-D257-BA9023E2E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
        <p:nvSpPr>
          <p:cNvPr id="8" name="TextBox 7">
            <a:extLst>
              <a:ext uri="{FF2B5EF4-FFF2-40B4-BE49-F238E27FC236}">
                <a16:creationId xmlns:a16="http://schemas.microsoft.com/office/drawing/2014/main" id="{C5335943-3F16-A4A1-FFB9-B83470A168E6}"/>
              </a:ext>
            </a:extLst>
          </p:cNvPr>
          <p:cNvSpPr txBox="1"/>
          <p:nvPr/>
        </p:nvSpPr>
        <p:spPr>
          <a:xfrm>
            <a:off x="662614" y="1470136"/>
            <a:ext cx="2328420" cy="369332"/>
          </a:xfrm>
          <a:prstGeom prst="rect">
            <a:avLst/>
          </a:prstGeom>
          <a:noFill/>
        </p:spPr>
        <p:txBody>
          <a:bodyPr wrap="square" rtlCol="0">
            <a:spAutoFit/>
          </a:bodyPr>
          <a:lstStyle/>
          <a:p>
            <a:r>
              <a:rPr lang="en-US" u="sng" dirty="0"/>
              <a:t>Endpoint and Input</a:t>
            </a:r>
            <a:endParaRPr lang="en-IN" u="sng" dirty="0"/>
          </a:p>
        </p:txBody>
      </p:sp>
      <p:sp>
        <p:nvSpPr>
          <p:cNvPr id="11" name="TextBox 10">
            <a:extLst>
              <a:ext uri="{FF2B5EF4-FFF2-40B4-BE49-F238E27FC236}">
                <a16:creationId xmlns:a16="http://schemas.microsoft.com/office/drawing/2014/main" id="{57FA7051-6BDF-9F3D-3279-50166561F034}"/>
              </a:ext>
            </a:extLst>
          </p:cNvPr>
          <p:cNvSpPr txBox="1"/>
          <p:nvPr/>
        </p:nvSpPr>
        <p:spPr>
          <a:xfrm>
            <a:off x="6401965" y="1416493"/>
            <a:ext cx="2432113" cy="646331"/>
          </a:xfrm>
          <a:prstGeom prst="rect">
            <a:avLst/>
          </a:prstGeom>
          <a:noFill/>
        </p:spPr>
        <p:txBody>
          <a:bodyPr wrap="square" rtlCol="0">
            <a:spAutoFit/>
          </a:bodyPr>
          <a:lstStyle/>
          <a:p>
            <a:r>
              <a:rPr lang="en-US" u="sng" dirty="0"/>
              <a:t>Graph Conversion and Relationship Generation</a:t>
            </a:r>
            <a:endParaRPr lang="en-IN" u="sng" dirty="0"/>
          </a:p>
        </p:txBody>
      </p:sp>
      <p:sp>
        <p:nvSpPr>
          <p:cNvPr id="12" name="Rectangle 11">
            <a:extLst>
              <a:ext uri="{FF2B5EF4-FFF2-40B4-BE49-F238E27FC236}">
                <a16:creationId xmlns:a16="http://schemas.microsoft.com/office/drawing/2014/main" id="{CDB95A8A-90A7-0D88-11EE-1D24228779A4}"/>
              </a:ext>
            </a:extLst>
          </p:cNvPr>
          <p:cNvSpPr/>
          <p:nvPr/>
        </p:nvSpPr>
        <p:spPr>
          <a:xfrm>
            <a:off x="937778" y="1944403"/>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Entering the product to collect data on</a:t>
            </a:r>
            <a:endParaRPr lang="en-IN" sz="1400" dirty="0"/>
          </a:p>
        </p:txBody>
      </p:sp>
      <p:cxnSp>
        <p:nvCxnSpPr>
          <p:cNvPr id="14" name="Straight Arrow Connector 13">
            <a:extLst>
              <a:ext uri="{FF2B5EF4-FFF2-40B4-BE49-F238E27FC236}">
                <a16:creationId xmlns:a16="http://schemas.microsoft.com/office/drawing/2014/main" id="{AD27846D-C3DC-D53B-62A9-E00F0C383648}"/>
              </a:ext>
            </a:extLst>
          </p:cNvPr>
          <p:cNvCxnSpPr>
            <a:cxnSpLocks/>
            <a:stCxn id="12" idx="2"/>
            <a:endCxn id="132" idx="0"/>
          </p:cNvCxnSpPr>
          <p:nvPr/>
        </p:nvCxnSpPr>
        <p:spPr>
          <a:xfrm>
            <a:off x="1611794" y="2703462"/>
            <a:ext cx="4589" cy="7993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D1E2C9EB-60D4-C02B-1873-597BB576F9F2}"/>
              </a:ext>
            </a:extLst>
          </p:cNvPr>
          <p:cNvCxnSpPr>
            <a:cxnSpLocks/>
            <a:stCxn id="132" idx="2"/>
            <a:endCxn id="133" idx="0"/>
          </p:cNvCxnSpPr>
          <p:nvPr/>
        </p:nvCxnSpPr>
        <p:spPr>
          <a:xfrm>
            <a:off x="1616383" y="4261911"/>
            <a:ext cx="12650" cy="8357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id="{E3D188A6-0FD9-ADF4-F08A-1106BF612CAD}"/>
              </a:ext>
            </a:extLst>
          </p:cNvPr>
          <p:cNvSpPr/>
          <p:nvPr/>
        </p:nvSpPr>
        <p:spPr>
          <a:xfrm>
            <a:off x="3770461" y="1904971"/>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HTML Content of website is parsed after searching for product</a:t>
            </a:r>
            <a:endParaRPr lang="en-IN" sz="1200" dirty="0"/>
          </a:p>
        </p:txBody>
      </p:sp>
      <p:sp>
        <p:nvSpPr>
          <p:cNvPr id="33" name="Rectangle 32">
            <a:extLst>
              <a:ext uri="{FF2B5EF4-FFF2-40B4-BE49-F238E27FC236}">
                <a16:creationId xmlns:a16="http://schemas.microsoft.com/office/drawing/2014/main" id="{0B3CC035-4150-6E4E-9F6C-E727245EC7ED}"/>
              </a:ext>
            </a:extLst>
          </p:cNvPr>
          <p:cNvSpPr/>
          <p:nvPr/>
        </p:nvSpPr>
        <p:spPr>
          <a:xfrm>
            <a:off x="3770461" y="4751906"/>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Analyzing the data for sentiments and extracting keywords</a:t>
            </a:r>
            <a:endParaRPr lang="en-IN" sz="1200" dirty="0"/>
          </a:p>
        </p:txBody>
      </p:sp>
      <p:sp>
        <p:nvSpPr>
          <p:cNvPr id="49" name="Rectangle 48">
            <a:extLst>
              <a:ext uri="{FF2B5EF4-FFF2-40B4-BE49-F238E27FC236}">
                <a16:creationId xmlns:a16="http://schemas.microsoft.com/office/drawing/2014/main" id="{2F81B79C-E4DD-2A09-4771-4E46E8078813}"/>
              </a:ext>
            </a:extLst>
          </p:cNvPr>
          <p:cNvSpPr/>
          <p:nvPr/>
        </p:nvSpPr>
        <p:spPr>
          <a:xfrm>
            <a:off x="6749184" y="2069850"/>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Initializing Nodes of labelled data</a:t>
            </a:r>
            <a:endParaRPr lang="en-IN" sz="1200" dirty="0"/>
          </a:p>
        </p:txBody>
      </p:sp>
      <p:cxnSp>
        <p:nvCxnSpPr>
          <p:cNvPr id="51" name="Straight Arrow Connector 50">
            <a:extLst>
              <a:ext uri="{FF2B5EF4-FFF2-40B4-BE49-F238E27FC236}">
                <a16:creationId xmlns:a16="http://schemas.microsoft.com/office/drawing/2014/main" id="{3FD1E6EB-13E0-6AD3-ADD8-BA674D772710}"/>
              </a:ext>
            </a:extLst>
          </p:cNvPr>
          <p:cNvCxnSpPr>
            <a:cxnSpLocks/>
            <a:stCxn id="49" idx="2"/>
            <a:endCxn id="52" idx="0"/>
          </p:cNvCxnSpPr>
          <p:nvPr/>
        </p:nvCxnSpPr>
        <p:spPr>
          <a:xfrm flipH="1">
            <a:off x="7420856" y="2828909"/>
            <a:ext cx="2344" cy="6980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2" name="Rectangle 51">
            <a:extLst>
              <a:ext uri="{FF2B5EF4-FFF2-40B4-BE49-F238E27FC236}">
                <a16:creationId xmlns:a16="http://schemas.microsoft.com/office/drawing/2014/main" id="{634026D1-B43D-DBC1-F237-A373E5D8E569}"/>
              </a:ext>
            </a:extLst>
          </p:cNvPr>
          <p:cNvSpPr/>
          <p:nvPr/>
        </p:nvSpPr>
        <p:spPr>
          <a:xfrm>
            <a:off x="6746840" y="3526960"/>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Initializing Nodes of Category and Types</a:t>
            </a:r>
            <a:endParaRPr lang="en-IN" sz="1200" dirty="0"/>
          </a:p>
        </p:txBody>
      </p:sp>
      <p:cxnSp>
        <p:nvCxnSpPr>
          <p:cNvPr id="54" name="Straight Arrow Connector 53">
            <a:extLst>
              <a:ext uri="{FF2B5EF4-FFF2-40B4-BE49-F238E27FC236}">
                <a16:creationId xmlns:a16="http://schemas.microsoft.com/office/drawing/2014/main" id="{43F6E991-91A9-6CB1-8248-C1BCB782EAAB}"/>
              </a:ext>
            </a:extLst>
          </p:cNvPr>
          <p:cNvCxnSpPr>
            <a:cxnSpLocks/>
            <a:stCxn id="52" idx="2"/>
            <a:endCxn id="55" idx="0"/>
          </p:cNvCxnSpPr>
          <p:nvPr/>
        </p:nvCxnSpPr>
        <p:spPr>
          <a:xfrm>
            <a:off x="7420856" y="4286019"/>
            <a:ext cx="0" cy="8194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Rectangle 54">
            <a:extLst>
              <a:ext uri="{FF2B5EF4-FFF2-40B4-BE49-F238E27FC236}">
                <a16:creationId xmlns:a16="http://schemas.microsoft.com/office/drawing/2014/main" id="{CB73EEAF-1E7F-897A-3428-A22DA0AC4136}"/>
              </a:ext>
            </a:extLst>
          </p:cNvPr>
          <p:cNvSpPr/>
          <p:nvPr/>
        </p:nvSpPr>
        <p:spPr>
          <a:xfrm>
            <a:off x="6746840" y="5105515"/>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Building Relationships between the nodes</a:t>
            </a:r>
            <a:endParaRPr lang="en-IN" sz="1200" dirty="0"/>
          </a:p>
        </p:txBody>
      </p:sp>
      <p:cxnSp>
        <p:nvCxnSpPr>
          <p:cNvPr id="74" name="Straight Arrow Connector 73">
            <a:extLst>
              <a:ext uri="{FF2B5EF4-FFF2-40B4-BE49-F238E27FC236}">
                <a16:creationId xmlns:a16="http://schemas.microsoft.com/office/drawing/2014/main" id="{815E82E0-0874-6617-0B7A-13490CF04630}"/>
              </a:ext>
            </a:extLst>
          </p:cNvPr>
          <p:cNvCxnSpPr>
            <a:cxnSpLocks/>
            <a:stCxn id="55" idx="3"/>
            <a:endCxn id="128" idx="1"/>
          </p:cNvCxnSpPr>
          <p:nvPr/>
        </p:nvCxnSpPr>
        <p:spPr>
          <a:xfrm flipV="1">
            <a:off x="8094871" y="5481405"/>
            <a:ext cx="1462769" cy="364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57CD473-6BB3-DE13-91FA-68CFD5370CE6}"/>
              </a:ext>
            </a:extLst>
          </p:cNvPr>
          <p:cNvCxnSpPr/>
          <p:nvPr/>
        </p:nvCxnSpPr>
        <p:spPr>
          <a:xfrm flipH="1">
            <a:off x="9559187" y="1734532"/>
            <a:ext cx="461914" cy="0"/>
          </a:xfrm>
          <a:prstGeom prst="line">
            <a:avLst/>
          </a:prstGeom>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B842E289-4C56-EC49-30C8-9EED81750222}"/>
              </a:ext>
            </a:extLst>
          </p:cNvPr>
          <p:cNvCxnSpPr>
            <a:cxnSpLocks/>
            <a:stCxn id="133" idx="3"/>
            <a:endCxn id="23" idx="1"/>
          </p:cNvCxnSpPr>
          <p:nvPr/>
        </p:nvCxnSpPr>
        <p:spPr>
          <a:xfrm flipV="1">
            <a:off x="2303048" y="2284501"/>
            <a:ext cx="1467413" cy="3192714"/>
          </a:xfrm>
          <a:prstGeom prst="bentConnector3">
            <a:avLst>
              <a:gd name="adj1" fmla="val 60770"/>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5" name="Picture 104">
            <a:extLst>
              <a:ext uri="{FF2B5EF4-FFF2-40B4-BE49-F238E27FC236}">
                <a16:creationId xmlns:a16="http://schemas.microsoft.com/office/drawing/2014/main" id="{16113B81-B67F-35A0-C9B4-5586D0F7A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011" y="2284214"/>
            <a:ext cx="716005" cy="268503"/>
          </a:xfrm>
          <a:prstGeom prst="rect">
            <a:avLst/>
          </a:prstGeom>
        </p:spPr>
      </p:pic>
      <p:pic>
        <p:nvPicPr>
          <p:cNvPr id="107" name="Picture 106">
            <a:extLst>
              <a:ext uri="{FF2B5EF4-FFF2-40B4-BE49-F238E27FC236}">
                <a16:creationId xmlns:a16="http://schemas.microsoft.com/office/drawing/2014/main" id="{BE17CE77-51FC-4685-6B0E-B6EC6B485C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241" y="5700281"/>
            <a:ext cx="990697" cy="497330"/>
          </a:xfrm>
          <a:prstGeom prst="rect">
            <a:avLst/>
          </a:prstGeom>
        </p:spPr>
      </p:pic>
      <p:pic>
        <p:nvPicPr>
          <p:cNvPr id="109" name="Picture 108">
            <a:extLst>
              <a:ext uri="{FF2B5EF4-FFF2-40B4-BE49-F238E27FC236}">
                <a16:creationId xmlns:a16="http://schemas.microsoft.com/office/drawing/2014/main" id="{FCE4F00C-2C52-FE14-6F68-4C69883EC1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6408" y="3625267"/>
            <a:ext cx="370862" cy="387516"/>
          </a:xfrm>
          <a:prstGeom prst="rect">
            <a:avLst/>
          </a:prstGeom>
        </p:spPr>
      </p:pic>
      <p:pic>
        <p:nvPicPr>
          <p:cNvPr id="111" name="Picture 110">
            <a:extLst>
              <a:ext uri="{FF2B5EF4-FFF2-40B4-BE49-F238E27FC236}">
                <a16:creationId xmlns:a16="http://schemas.microsoft.com/office/drawing/2014/main" id="{C2B05604-7F6B-C46B-4D17-AE6599861C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8808" y="3485484"/>
            <a:ext cx="527299" cy="527299"/>
          </a:xfrm>
          <a:prstGeom prst="rect">
            <a:avLst/>
          </a:prstGeom>
        </p:spPr>
      </p:pic>
      <p:pic>
        <p:nvPicPr>
          <p:cNvPr id="113" name="Picture 112">
            <a:extLst>
              <a:ext uri="{FF2B5EF4-FFF2-40B4-BE49-F238E27FC236}">
                <a16:creationId xmlns:a16="http://schemas.microsoft.com/office/drawing/2014/main" id="{7A89C724-F8EB-70CD-5289-AB495CC7BA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3161" y="5445226"/>
            <a:ext cx="484722" cy="527299"/>
          </a:xfrm>
          <a:prstGeom prst="rect">
            <a:avLst/>
          </a:prstGeom>
        </p:spPr>
      </p:pic>
      <p:pic>
        <p:nvPicPr>
          <p:cNvPr id="115" name="Picture 114">
            <a:extLst>
              <a:ext uri="{FF2B5EF4-FFF2-40B4-BE49-F238E27FC236}">
                <a16:creationId xmlns:a16="http://schemas.microsoft.com/office/drawing/2014/main" id="{904CC12E-E9BF-F10B-82B0-A1D66798E6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3173" y="2228208"/>
            <a:ext cx="410214" cy="475254"/>
          </a:xfrm>
          <a:prstGeom prst="rect">
            <a:avLst/>
          </a:prstGeom>
        </p:spPr>
      </p:pic>
      <p:pic>
        <p:nvPicPr>
          <p:cNvPr id="123" name="Picture 122">
            <a:extLst>
              <a:ext uri="{FF2B5EF4-FFF2-40B4-BE49-F238E27FC236}">
                <a16:creationId xmlns:a16="http://schemas.microsoft.com/office/drawing/2014/main" id="{B3FD08E6-E775-AB62-C674-15F84EB47C3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614162" y="2650969"/>
            <a:ext cx="579469" cy="662251"/>
          </a:xfrm>
          <a:prstGeom prst="rect">
            <a:avLst/>
          </a:prstGeom>
        </p:spPr>
      </p:pic>
      <p:pic>
        <p:nvPicPr>
          <p:cNvPr id="124" name="Picture 123">
            <a:extLst>
              <a:ext uri="{FF2B5EF4-FFF2-40B4-BE49-F238E27FC236}">
                <a16:creationId xmlns:a16="http://schemas.microsoft.com/office/drawing/2014/main" id="{936E365D-3EF3-F258-8767-3E523FA3C740}"/>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578451" y="3882382"/>
            <a:ext cx="579469" cy="662251"/>
          </a:xfrm>
          <a:prstGeom prst="rect">
            <a:avLst/>
          </a:prstGeom>
        </p:spPr>
      </p:pic>
      <p:pic>
        <p:nvPicPr>
          <p:cNvPr id="128" name="Picture 127">
            <a:extLst>
              <a:ext uri="{FF2B5EF4-FFF2-40B4-BE49-F238E27FC236}">
                <a16:creationId xmlns:a16="http://schemas.microsoft.com/office/drawing/2014/main" id="{F86C77B0-33A3-C116-CE25-4FE13F4F4B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57640" y="5150279"/>
            <a:ext cx="662252" cy="662252"/>
          </a:xfrm>
          <a:prstGeom prst="rect">
            <a:avLst/>
          </a:prstGeom>
        </p:spPr>
      </p:pic>
      <p:sp>
        <p:nvSpPr>
          <p:cNvPr id="129" name="TextBox 128">
            <a:extLst>
              <a:ext uri="{FF2B5EF4-FFF2-40B4-BE49-F238E27FC236}">
                <a16:creationId xmlns:a16="http://schemas.microsoft.com/office/drawing/2014/main" id="{94B8D011-2C5A-8D5F-D15E-7DC9AFCBF3A9}"/>
              </a:ext>
            </a:extLst>
          </p:cNvPr>
          <p:cNvSpPr txBox="1"/>
          <p:nvPr/>
        </p:nvSpPr>
        <p:spPr>
          <a:xfrm>
            <a:off x="10063919" y="2834930"/>
            <a:ext cx="1684305" cy="369332"/>
          </a:xfrm>
          <a:prstGeom prst="rect">
            <a:avLst/>
          </a:prstGeom>
          <a:noFill/>
        </p:spPr>
        <p:txBody>
          <a:bodyPr wrap="square" rtlCol="0">
            <a:spAutoFit/>
          </a:bodyPr>
          <a:lstStyle/>
          <a:p>
            <a:pPr algn="ctr"/>
            <a:r>
              <a:rPr lang="en-US" dirty="0"/>
              <a:t>Labelled Data</a:t>
            </a:r>
            <a:endParaRPr lang="en-IN" dirty="0"/>
          </a:p>
        </p:txBody>
      </p:sp>
      <p:sp>
        <p:nvSpPr>
          <p:cNvPr id="130" name="TextBox 129">
            <a:extLst>
              <a:ext uri="{FF2B5EF4-FFF2-40B4-BE49-F238E27FC236}">
                <a16:creationId xmlns:a16="http://schemas.microsoft.com/office/drawing/2014/main" id="{0FD30FB7-F752-EAED-7E2A-D56212C80F24}"/>
              </a:ext>
            </a:extLst>
          </p:cNvPr>
          <p:cNvSpPr txBox="1"/>
          <p:nvPr/>
        </p:nvSpPr>
        <p:spPr>
          <a:xfrm>
            <a:off x="10157920" y="3906490"/>
            <a:ext cx="1590304" cy="646331"/>
          </a:xfrm>
          <a:prstGeom prst="rect">
            <a:avLst/>
          </a:prstGeom>
          <a:noFill/>
        </p:spPr>
        <p:txBody>
          <a:bodyPr wrap="square" rtlCol="0">
            <a:spAutoFit/>
          </a:bodyPr>
          <a:lstStyle/>
          <a:p>
            <a:pPr algn="ctr"/>
            <a:r>
              <a:rPr lang="en-US" dirty="0"/>
              <a:t>Nodes Table/Relation</a:t>
            </a:r>
            <a:endParaRPr lang="en-IN" dirty="0"/>
          </a:p>
        </p:txBody>
      </p:sp>
      <p:sp>
        <p:nvSpPr>
          <p:cNvPr id="131" name="TextBox 130">
            <a:extLst>
              <a:ext uri="{FF2B5EF4-FFF2-40B4-BE49-F238E27FC236}">
                <a16:creationId xmlns:a16="http://schemas.microsoft.com/office/drawing/2014/main" id="{2171B51A-E0C3-CDE8-AC0B-763F0604CED6}"/>
              </a:ext>
            </a:extLst>
          </p:cNvPr>
          <p:cNvSpPr txBox="1"/>
          <p:nvPr/>
        </p:nvSpPr>
        <p:spPr>
          <a:xfrm>
            <a:off x="10083324" y="5097685"/>
            <a:ext cx="1590304" cy="646331"/>
          </a:xfrm>
          <a:prstGeom prst="rect">
            <a:avLst/>
          </a:prstGeom>
          <a:noFill/>
        </p:spPr>
        <p:txBody>
          <a:bodyPr wrap="square" rtlCol="0">
            <a:spAutoFit/>
          </a:bodyPr>
          <a:lstStyle/>
          <a:p>
            <a:pPr algn="ctr"/>
            <a:r>
              <a:rPr lang="en-US" dirty="0"/>
              <a:t>Knowledge Graph</a:t>
            </a:r>
            <a:endParaRPr lang="en-IN" dirty="0"/>
          </a:p>
        </p:txBody>
      </p:sp>
      <p:sp>
        <p:nvSpPr>
          <p:cNvPr id="132" name="Rectangle 131">
            <a:extLst>
              <a:ext uri="{FF2B5EF4-FFF2-40B4-BE49-F238E27FC236}">
                <a16:creationId xmlns:a16="http://schemas.microsoft.com/office/drawing/2014/main" id="{8236E788-128B-C4DA-698E-0CC1B13B5CBA}"/>
              </a:ext>
            </a:extLst>
          </p:cNvPr>
          <p:cNvSpPr/>
          <p:nvPr/>
        </p:nvSpPr>
        <p:spPr>
          <a:xfrm>
            <a:off x="942367" y="3502852"/>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Initializing a Web driver to search on website using Selenium</a:t>
            </a:r>
            <a:endParaRPr lang="en-IN" sz="1200" dirty="0"/>
          </a:p>
        </p:txBody>
      </p:sp>
      <p:sp>
        <p:nvSpPr>
          <p:cNvPr id="133" name="Rectangle 132">
            <a:extLst>
              <a:ext uri="{FF2B5EF4-FFF2-40B4-BE49-F238E27FC236}">
                <a16:creationId xmlns:a16="http://schemas.microsoft.com/office/drawing/2014/main" id="{12E1E942-2BCE-4D1F-22C1-4C14919F3366}"/>
              </a:ext>
            </a:extLst>
          </p:cNvPr>
          <p:cNvSpPr/>
          <p:nvPr/>
        </p:nvSpPr>
        <p:spPr>
          <a:xfrm>
            <a:off x="955017" y="5097685"/>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Signing in to websites and/or providing credentials</a:t>
            </a:r>
            <a:endParaRPr lang="en-IN" sz="1200" dirty="0"/>
          </a:p>
        </p:txBody>
      </p:sp>
      <p:cxnSp>
        <p:nvCxnSpPr>
          <p:cNvPr id="13" name="Straight Connector 12">
            <a:extLst>
              <a:ext uri="{FF2B5EF4-FFF2-40B4-BE49-F238E27FC236}">
                <a16:creationId xmlns:a16="http://schemas.microsoft.com/office/drawing/2014/main" id="{EA98A7BC-06BE-1143-863B-231673111180}"/>
              </a:ext>
            </a:extLst>
          </p:cNvPr>
          <p:cNvCxnSpPr>
            <a:cxnSpLocks/>
          </p:cNvCxnSpPr>
          <p:nvPr/>
        </p:nvCxnSpPr>
        <p:spPr>
          <a:xfrm>
            <a:off x="1183065" y="1734532"/>
            <a:ext cx="100159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A0FD40D-475C-313D-EBB7-549958054E14}"/>
              </a:ext>
            </a:extLst>
          </p:cNvPr>
          <p:cNvCxnSpPr>
            <a:cxnSpLocks/>
          </p:cNvCxnSpPr>
          <p:nvPr/>
        </p:nvCxnSpPr>
        <p:spPr>
          <a:xfrm>
            <a:off x="5978310" y="1642846"/>
            <a:ext cx="0" cy="4352357"/>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7FF4B82-54DC-ECB8-30F7-74ADF2B470E1}"/>
              </a:ext>
            </a:extLst>
          </p:cNvPr>
          <p:cNvCxnSpPr>
            <a:cxnSpLocks/>
          </p:cNvCxnSpPr>
          <p:nvPr/>
        </p:nvCxnSpPr>
        <p:spPr>
          <a:xfrm>
            <a:off x="2991034" y="1642846"/>
            <a:ext cx="0" cy="4352357"/>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1AB00EDB-5CEF-443A-B9B7-B057BBD88023}"/>
              </a:ext>
            </a:extLst>
          </p:cNvPr>
          <p:cNvCxnSpPr>
            <a:cxnSpLocks/>
            <a:stCxn id="23" idx="2"/>
          </p:cNvCxnSpPr>
          <p:nvPr/>
        </p:nvCxnSpPr>
        <p:spPr>
          <a:xfrm>
            <a:off x="4444477" y="2664030"/>
            <a:ext cx="5672" cy="6217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a:extLst>
              <a:ext uri="{FF2B5EF4-FFF2-40B4-BE49-F238E27FC236}">
                <a16:creationId xmlns:a16="http://schemas.microsoft.com/office/drawing/2014/main" id="{DD422AA7-0C0E-E7DB-1BB2-32F1D200D248}"/>
              </a:ext>
            </a:extLst>
          </p:cNvPr>
          <p:cNvCxnSpPr>
            <a:cxnSpLocks/>
            <a:endCxn id="33" idx="0"/>
          </p:cNvCxnSpPr>
          <p:nvPr/>
        </p:nvCxnSpPr>
        <p:spPr>
          <a:xfrm flipH="1">
            <a:off x="4444477" y="4044851"/>
            <a:ext cx="5672" cy="7070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1491151-6ACD-5823-3E52-EC9EC537E8CE}"/>
              </a:ext>
            </a:extLst>
          </p:cNvPr>
          <p:cNvSpPr txBox="1"/>
          <p:nvPr/>
        </p:nvSpPr>
        <p:spPr>
          <a:xfrm>
            <a:off x="3354986" y="1458180"/>
            <a:ext cx="2328420" cy="369332"/>
          </a:xfrm>
          <a:prstGeom prst="rect">
            <a:avLst/>
          </a:prstGeom>
          <a:noFill/>
        </p:spPr>
        <p:txBody>
          <a:bodyPr wrap="square" rtlCol="0">
            <a:spAutoFit/>
          </a:bodyPr>
          <a:lstStyle/>
          <a:p>
            <a:r>
              <a:rPr lang="en-US" u="sng" dirty="0"/>
              <a:t>Web Scraping and NLP</a:t>
            </a:r>
            <a:endParaRPr lang="en-IN" u="sng" dirty="0"/>
          </a:p>
        </p:txBody>
      </p:sp>
      <p:cxnSp>
        <p:nvCxnSpPr>
          <p:cNvPr id="78" name="Straight Connector 77">
            <a:extLst>
              <a:ext uri="{FF2B5EF4-FFF2-40B4-BE49-F238E27FC236}">
                <a16:creationId xmlns:a16="http://schemas.microsoft.com/office/drawing/2014/main" id="{90F4CC1A-35EA-C39A-85DA-318AF623965C}"/>
              </a:ext>
            </a:extLst>
          </p:cNvPr>
          <p:cNvCxnSpPr>
            <a:cxnSpLocks/>
          </p:cNvCxnSpPr>
          <p:nvPr/>
        </p:nvCxnSpPr>
        <p:spPr>
          <a:xfrm>
            <a:off x="9031955" y="1620168"/>
            <a:ext cx="0" cy="4352357"/>
          </a:xfrm>
          <a:prstGeom prst="line">
            <a:avLst/>
          </a:prstGeom>
          <a:ln w="3810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DE2420A1-F6FD-60D0-6B8C-D403B7C96674}"/>
              </a:ext>
            </a:extLst>
          </p:cNvPr>
          <p:cNvSpPr/>
          <p:nvPr/>
        </p:nvSpPr>
        <p:spPr>
          <a:xfrm>
            <a:off x="3773582" y="3284238"/>
            <a:ext cx="1348031" cy="7590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Extracting the necessary content and cleaning the text</a:t>
            </a:r>
            <a:endParaRPr lang="en-IN" sz="1200" dirty="0"/>
          </a:p>
        </p:txBody>
      </p:sp>
      <p:cxnSp>
        <p:nvCxnSpPr>
          <p:cNvPr id="98" name="Connector: Elbow 97">
            <a:extLst>
              <a:ext uri="{FF2B5EF4-FFF2-40B4-BE49-F238E27FC236}">
                <a16:creationId xmlns:a16="http://schemas.microsoft.com/office/drawing/2014/main" id="{A44F0FE3-07D5-6563-0343-BFC264A918A0}"/>
              </a:ext>
            </a:extLst>
          </p:cNvPr>
          <p:cNvCxnSpPr>
            <a:cxnSpLocks/>
            <a:stCxn id="33" idx="3"/>
            <a:endCxn id="49" idx="1"/>
          </p:cNvCxnSpPr>
          <p:nvPr/>
        </p:nvCxnSpPr>
        <p:spPr>
          <a:xfrm flipV="1">
            <a:off x="5118492" y="2449380"/>
            <a:ext cx="1630692" cy="2682056"/>
          </a:xfrm>
          <a:prstGeom prst="bentConnector3">
            <a:avLst>
              <a:gd name="adj1" fmla="val 43770"/>
            </a:avLst>
          </a:prstGeom>
          <a:ln>
            <a:tailEnd type="triangle"/>
          </a:ln>
        </p:spPr>
        <p:style>
          <a:lnRef idx="3">
            <a:schemeClr val="accent1"/>
          </a:lnRef>
          <a:fillRef idx="0">
            <a:schemeClr val="accent1"/>
          </a:fillRef>
          <a:effectRef idx="2">
            <a:schemeClr val="accent1"/>
          </a:effectRef>
          <a:fontRef idx="minor">
            <a:schemeClr val="tx1"/>
          </a:fontRef>
        </p:style>
      </p:cxnSp>
      <p:sp>
        <p:nvSpPr>
          <p:cNvPr id="108" name="TextBox 107">
            <a:extLst>
              <a:ext uri="{FF2B5EF4-FFF2-40B4-BE49-F238E27FC236}">
                <a16:creationId xmlns:a16="http://schemas.microsoft.com/office/drawing/2014/main" id="{CE9B0812-D7E8-93EE-079A-1CBE33E8C411}"/>
              </a:ext>
            </a:extLst>
          </p:cNvPr>
          <p:cNvSpPr txBox="1"/>
          <p:nvPr/>
        </p:nvSpPr>
        <p:spPr>
          <a:xfrm>
            <a:off x="9727320" y="1507211"/>
            <a:ext cx="2328420" cy="646331"/>
          </a:xfrm>
          <a:prstGeom prst="rect">
            <a:avLst/>
          </a:prstGeom>
          <a:noFill/>
        </p:spPr>
        <p:txBody>
          <a:bodyPr wrap="square" rtlCol="0">
            <a:spAutoFit/>
          </a:bodyPr>
          <a:lstStyle/>
          <a:p>
            <a:pPr algn="ctr"/>
            <a:r>
              <a:rPr lang="en-US" u="sng" dirty="0"/>
              <a:t>Output Files and Graphs</a:t>
            </a:r>
            <a:endParaRPr lang="en-IN" u="sng" dirty="0"/>
          </a:p>
        </p:txBody>
      </p:sp>
      <p:cxnSp>
        <p:nvCxnSpPr>
          <p:cNvPr id="134" name="Connector: Elbow 133">
            <a:extLst>
              <a:ext uri="{FF2B5EF4-FFF2-40B4-BE49-F238E27FC236}">
                <a16:creationId xmlns:a16="http://schemas.microsoft.com/office/drawing/2014/main" id="{DCB13FBB-1247-38B1-0B41-E335A45F1683}"/>
              </a:ext>
            </a:extLst>
          </p:cNvPr>
          <p:cNvCxnSpPr>
            <a:cxnSpLocks/>
          </p:cNvCxnSpPr>
          <p:nvPr/>
        </p:nvCxnSpPr>
        <p:spPr>
          <a:xfrm flipV="1">
            <a:off x="5103993" y="2955361"/>
            <a:ext cx="4495670" cy="1989259"/>
          </a:xfrm>
          <a:prstGeom prst="bentConnector3">
            <a:avLst>
              <a:gd name="adj1" fmla="val 73604"/>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02" name="Connector: Elbow 101">
            <a:extLst>
              <a:ext uri="{FF2B5EF4-FFF2-40B4-BE49-F238E27FC236}">
                <a16:creationId xmlns:a16="http://schemas.microsoft.com/office/drawing/2014/main" id="{2D5128E1-969B-25E0-A5E1-7804AEB294CB}"/>
              </a:ext>
            </a:extLst>
          </p:cNvPr>
          <p:cNvCxnSpPr>
            <a:cxnSpLocks/>
            <a:stCxn id="52" idx="3"/>
            <a:endCxn id="124" idx="1"/>
          </p:cNvCxnSpPr>
          <p:nvPr/>
        </p:nvCxnSpPr>
        <p:spPr>
          <a:xfrm>
            <a:off x="8094871" y="3906490"/>
            <a:ext cx="1483580" cy="307018"/>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461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D94BBB8-7188-12F0-5ED7-B27A3BB704D2}"/>
              </a:ext>
            </a:extLst>
          </p:cNvPr>
          <p:cNvCxnSpPr>
            <a:cxnSpLocks/>
          </p:cNvCxnSpPr>
          <p:nvPr/>
        </p:nvCxnSpPr>
        <p:spPr>
          <a:xfrm>
            <a:off x="1058675" y="1736688"/>
            <a:ext cx="1013974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DA90BE9-7675-63A5-E377-33BBAFA67ED8}"/>
              </a:ext>
            </a:extLst>
          </p:cNvPr>
          <p:cNvSpPr>
            <a:spLocks noGrp="1"/>
          </p:cNvSpPr>
          <p:nvPr>
            <p:ph type="title"/>
          </p:nvPr>
        </p:nvSpPr>
        <p:spPr>
          <a:xfrm>
            <a:off x="600569" y="-160962"/>
            <a:ext cx="10058400" cy="1450757"/>
          </a:xfrm>
        </p:spPr>
        <p:txBody>
          <a:bodyPr/>
          <a:lstStyle/>
          <a:p>
            <a:r>
              <a:rPr lang="en-US" b="1" dirty="0"/>
              <a:t>Web Scraping</a:t>
            </a:r>
            <a:endParaRPr lang="en-IN" b="1" dirty="0"/>
          </a:p>
        </p:txBody>
      </p:sp>
      <p:pic>
        <p:nvPicPr>
          <p:cNvPr id="3" name="Picture 2">
            <a:extLst>
              <a:ext uri="{FF2B5EF4-FFF2-40B4-BE49-F238E27FC236}">
                <a16:creationId xmlns:a16="http://schemas.microsoft.com/office/drawing/2014/main" id="{918AE448-DFCD-A01C-74FD-30248530C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
        <p:nvSpPr>
          <p:cNvPr id="4" name="TextBox 3">
            <a:extLst>
              <a:ext uri="{FF2B5EF4-FFF2-40B4-BE49-F238E27FC236}">
                <a16:creationId xmlns:a16="http://schemas.microsoft.com/office/drawing/2014/main" id="{D052F6CB-1490-E481-DBDB-9FA387572D3B}"/>
              </a:ext>
            </a:extLst>
          </p:cNvPr>
          <p:cNvSpPr txBox="1"/>
          <p:nvPr/>
        </p:nvSpPr>
        <p:spPr>
          <a:xfrm>
            <a:off x="954980" y="1394180"/>
            <a:ext cx="6114225"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the first step, we import the libraries into the </a:t>
            </a:r>
            <a:r>
              <a:rPr lang="en-US" sz="1600" b="1" dirty="0"/>
              <a:t>Jupyter</a:t>
            </a:r>
            <a:r>
              <a:rPr lang="en-US" sz="1600" dirty="0"/>
              <a:t> notebook and initialize a web driver using </a:t>
            </a:r>
            <a:r>
              <a:rPr lang="en-US" sz="1600" b="1" dirty="0"/>
              <a:t>selenium</a:t>
            </a:r>
            <a:r>
              <a:rPr lang="en-US" sz="1600" dirty="0"/>
              <a:t>. The web driver is then </a:t>
            </a:r>
            <a:r>
              <a:rPr lang="en-US" sz="1600" b="1" dirty="0"/>
              <a:t>directed towards the intended page </a:t>
            </a:r>
            <a:r>
              <a:rPr lang="en-US" sz="1600" dirty="0"/>
              <a:t>of the website (twitter in this case) and the user is asked to login with his/her credentials. This step is necessary as </a:t>
            </a:r>
            <a:r>
              <a:rPr lang="en-US" sz="1600" b="1" dirty="0"/>
              <a:t>most social media websites have blocked </a:t>
            </a:r>
            <a:r>
              <a:rPr lang="en-US" sz="1600" dirty="0"/>
              <a:t>or have paid incoming API requests. </a:t>
            </a:r>
          </a:p>
          <a:p>
            <a:endParaRPr lang="en-US" sz="1600" dirty="0"/>
          </a:p>
          <a:p>
            <a:pPr marL="285750" indent="-285750">
              <a:buFont typeface="Arial" panose="020B0604020202020204" pitchFamily="34" charset="0"/>
              <a:buChar char="•"/>
            </a:pPr>
            <a:r>
              <a:rPr lang="en-US" sz="1600" dirty="0"/>
              <a:t>Once completed, the </a:t>
            </a:r>
            <a:r>
              <a:rPr lang="en-US" sz="1600" b="1" dirty="0"/>
              <a:t>search bar </a:t>
            </a:r>
            <a:r>
              <a:rPr lang="en-US" sz="1600" dirty="0"/>
              <a:t>is passed with the product for which data is needed and, the scraping begins. The </a:t>
            </a:r>
            <a:r>
              <a:rPr lang="en-US" sz="1600" b="1" dirty="0"/>
              <a:t>driver is automatically scrolled</a:t>
            </a:r>
            <a:r>
              <a:rPr lang="en-US" sz="1600" dirty="0"/>
              <a:t> for the tweets that are saved to a list using the </a:t>
            </a:r>
            <a:r>
              <a:rPr lang="en-US" sz="1600" b="1" dirty="0"/>
              <a:t>sleep function </a:t>
            </a:r>
            <a:r>
              <a:rPr lang="en-US" sz="1600" dirty="0"/>
              <a:t>and data is then extracted from each tweet. For this we use the XML path of the HTML tags containing the content of the post. </a:t>
            </a:r>
          </a:p>
          <a:p>
            <a:endParaRPr lang="en-US" sz="1600" dirty="0"/>
          </a:p>
          <a:p>
            <a:pPr marL="285750" indent="-285750">
              <a:buFont typeface="Arial" panose="020B0604020202020204" pitchFamily="34" charset="0"/>
              <a:buChar char="•"/>
            </a:pPr>
            <a:r>
              <a:rPr lang="en-US" sz="1600" dirty="0"/>
              <a:t>We are then presented with the </a:t>
            </a:r>
            <a:r>
              <a:rPr lang="en-US" sz="1600" b="1" dirty="0"/>
              <a:t>Username, Handle, likes, retweets, number of comments, and text </a:t>
            </a:r>
            <a:r>
              <a:rPr lang="en-US" sz="1600" dirty="0"/>
              <a:t>of the tweet which can be </a:t>
            </a:r>
            <a:r>
              <a:rPr lang="en-US" sz="1600" b="1" dirty="0"/>
              <a:t>stored to a .csv file</a:t>
            </a:r>
            <a:r>
              <a:rPr lang="en-US" sz="1600" dirty="0"/>
              <a:t>. </a:t>
            </a:r>
            <a:endParaRPr lang="en-IN" sz="1600" dirty="0"/>
          </a:p>
        </p:txBody>
      </p:sp>
      <p:graphicFrame>
        <p:nvGraphicFramePr>
          <p:cNvPr id="6" name="Table 5">
            <a:extLst>
              <a:ext uri="{FF2B5EF4-FFF2-40B4-BE49-F238E27FC236}">
                <a16:creationId xmlns:a16="http://schemas.microsoft.com/office/drawing/2014/main" id="{A2592CEC-3577-7BC2-75A9-CE3F2E573CF4}"/>
              </a:ext>
            </a:extLst>
          </p:cNvPr>
          <p:cNvGraphicFramePr>
            <a:graphicFrameLocks/>
          </p:cNvGraphicFramePr>
          <p:nvPr>
            <p:extLst>
              <p:ext uri="{D42A27DB-BD31-4B8C-83A1-F6EECF244321}">
                <p14:modId xmlns:p14="http://schemas.microsoft.com/office/powerpoint/2010/main" val="4245918919"/>
              </p:ext>
            </p:extLst>
          </p:nvPr>
        </p:nvGraphicFramePr>
        <p:xfrm>
          <a:off x="7295447" y="1394180"/>
          <a:ext cx="3799272" cy="4432517"/>
        </p:xfrm>
        <a:graphic>
          <a:graphicData uri="http://schemas.openxmlformats.org/drawingml/2006/table">
            <a:tbl>
              <a:tblPr firstRow="1" bandRow="1">
                <a:tableStyleId>{5C22544A-7EE6-4342-B048-85BDC9FD1C3A}</a:tableStyleId>
              </a:tblPr>
              <a:tblGrid>
                <a:gridCol w="1781666">
                  <a:extLst>
                    <a:ext uri="{9D8B030D-6E8A-4147-A177-3AD203B41FA5}">
                      <a16:colId xmlns:a16="http://schemas.microsoft.com/office/drawing/2014/main" val="3716166500"/>
                    </a:ext>
                  </a:extLst>
                </a:gridCol>
                <a:gridCol w="2017606">
                  <a:extLst>
                    <a:ext uri="{9D8B030D-6E8A-4147-A177-3AD203B41FA5}">
                      <a16:colId xmlns:a16="http://schemas.microsoft.com/office/drawing/2014/main" val="3176105424"/>
                    </a:ext>
                  </a:extLst>
                </a:gridCol>
              </a:tblGrid>
              <a:tr h="676077">
                <a:tc>
                  <a:txBody>
                    <a:bodyPr/>
                    <a:lstStyle/>
                    <a:p>
                      <a:r>
                        <a:rPr lang="en-US" dirty="0"/>
                        <a:t>Tech/Library Used</a:t>
                      </a:r>
                      <a:endParaRPr lang="en-IN" dirty="0"/>
                    </a:p>
                  </a:txBody>
                  <a:tcPr/>
                </a:tc>
                <a:tc>
                  <a:txBody>
                    <a:bodyPr/>
                    <a:lstStyle/>
                    <a:p>
                      <a:r>
                        <a:rPr lang="en-US" dirty="0"/>
                        <a:t>Function</a:t>
                      </a:r>
                      <a:endParaRPr lang="en-IN" dirty="0"/>
                    </a:p>
                  </a:txBody>
                  <a:tcPr/>
                </a:tc>
                <a:extLst>
                  <a:ext uri="{0D108BD9-81ED-4DB2-BD59-A6C34878D82A}">
                    <a16:rowId xmlns:a16="http://schemas.microsoft.com/office/drawing/2014/main" val="4045810771"/>
                  </a:ext>
                </a:extLst>
              </a:tr>
              <a:tr h="965825">
                <a:tc>
                  <a:txBody>
                    <a:bodyPr/>
                    <a:lstStyle/>
                    <a:p>
                      <a:r>
                        <a:rPr lang="en-US" dirty="0"/>
                        <a:t>Jupyter</a:t>
                      </a:r>
                    </a:p>
                    <a:p>
                      <a:r>
                        <a:rPr lang="en-US" dirty="0"/>
                        <a:t>(Common for all stages)</a:t>
                      </a:r>
                      <a:endParaRPr lang="en-IN" dirty="0"/>
                    </a:p>
                  </a:txBody>
                  <a:tcPr/>
                </a:tc>
                <a:tc>
                  <a:txBody>
                    <a:bodyPr/>
                    <a:lstStyle/>
                    <a:p>
                      <a:r>
                        <a:rPr lang="en-US" dirty="0"/>
                        <a:t>Jupyter Notebook used as computing platform </a:t>
                      </a:r>
                      <a:endParaRPr lang="en-IN" dirty="0"/>
                    </a:p>
                  </a:txBody>
                  <a:tcPr/>
                </a:tc>
                <a:extLst>
                  <a:ext uri="{0D108BD9-81ED-4DB2-BD59-A6C34878D82A}">
                    <a16:rowId xmlns:a16="http://schemas.microsoft.com/office/drawing/2014/main" val="1427528547"/>
                  </a:ext>
                </a:extLst>
              </a:tr>
              <a:tr h="1356286">
                <a:tc>
                  <a:txBody>
                    <a:bodyPr/>
                    <a:lstStyle/>
                    <a:p>
                      <a:r>
                        <a:rPr lang="en-US" dirty="0"/>
                        <a:t>Selenium</a:t>
                      </a:r>
                      <a:endParaRPr lang="en-IN" dirty="0"/>
                    </a:p>
                  </a:txBody>
                  <a:tcPr/>
                </a:tc>
                <a:tc>
                  <a:txBody>
                    <a:bodyPr/>
                    <a:lstStyle/>
                    <a:p>
                      <a:r>
                        <a:rPr lang="en-US" dirty="0"/>
                        <a:t>Initializing the web driver and searching products</a:t>
                      </a:r>
                      <a:endParaRPr lang="en-IN" dirty="0"/>
                    </a:p>
                  </a:txBody>
                  <a:tcPr/>
                </a:tc>
                <a:extLst>
                  <a:ext uri="{0D108BD9-81ED-4DB2-BD59-A6C34878D82A}">
                    <a16:rowId xmlns:a16="http://schemas.microsoft.com/office/drawing/2014/main" val="235441285"/>
                  </a:ext>
                </a:extLst>
              </a:tr>
              <a:tr h="1434329">
                <a:tc>
                  <a:txBody>
                    <a:bodyPr/>
                    <a:lstStyle/>
                    <a:p>
                      <a:r>
                        <a:rPr lang="en-US" dirty="0"/>
                        <a:t>time</a:t>
                      </a:r>
                      <a:endParaRPr lang="en-IN" dirty="0"/>
                    </a:p>
                  </a:txBody>
                  <a:tcPr/>
                </a:tc>
                <a:tc>
                  <a:txBody>
                    <a:bodyPr/>
                    <a:lstStyle/>
                    <a:p>
                      <a:r>
                        <a:rPr lang="en-US" dirty="0"/>
                        <a:t>For allowing the function sleep() to be used while scraping data</a:t>
                      </a:r>
                      <a:endParaRPr lang="en-IN" dirty="0"/>
                    </a:p>
                  </a:txBody>
                  <a:tcPr/>
                </a:tc>
                <a:extLst>
                  <a:ext uri="{0D108BD9-81ED-4DB2-BD59-A6C34878D82A}">
                    <a16:rowId xmlns:a16="http://schemas.microsoft.com/office/drawing/2014/main" val="2135200556"/>
                  </a:ext>
                </a:extLst>
              </a:tr>
            </a:tbl>
          </a:graphicData>
        </a:graphic>
      </p:graphicFrame>
    </p:spTree>
    <p:extLst>
      <p:ext uri="{BB962C8B-B14F-4D97-AF65-F5344CB8AC3E}">
        <p14:creationId xmlns:p14="http://schemas.microsoft.com/office/powerpoint/2010/main" val="359266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0F38F1F-A159-0632-BC35-6B8ED9D9041D}"/>
              </a:ext>
            </a:extLst>
          </p:cNvPr>
          <p:cNvSpPr/>
          <p:nvPr/>
        </p:nvSpPr>
        <p:spPr>
          <a:xfrm>
            <a:off x="11002767" y="1619412"/>
            <a:ext cx="245541" cy="250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4F4ACBF3-4CE8-2D5A-F693-1F9198BB0CE8}"/>
              </a:ext>
            </a:extLst>
          </p:cNvPr>
          <p:cNvCxnSpPr/>
          <p:nvPr/>
        </p:nvCxnSpPr>
        <p:spPr>
          <a:xfrm>
            <a:off x="1185333" y="1744868"/>
            <a:ext cx="990938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A549D7-A4B9-FB62-5D0F-5AC2D8C61C5E}"/>
              </a:ext>
            </a:extLst>
          </p:cNvPr>
          <p:cNvSpPr>
            <a:spLocks noGrp="1"/>
          </p:cNvSpPr>
          <p:nvPr>
            <p:ph type="title"/>
          </p:nvPr>
        </p:nvSpPr>
        <p:spPr>
          <a:xfrm>
            <a:off x="577990" y="-160962"/>
            <a:ext cx="10058400" cy="1450757"/>
          </a:xfrm>
        </p:spPr>
        <p:txBody>
          <a:bodyPr/>
          <a:lstStyle/>
          <a:p>
            <a:r>
              <a:rPr lang="en-US" b="1" dirty="0"/>
              <a:t>Sentiment Analysis</a:t>
            </a:r>
            <a:endParaRPr lang="en-IN" b="1" dirty="0"/>
          </a:p>
        </p:txBody>
      </p:sp>
      <p:graphicFrame>
        <p:nvGraphicFramePr>
          <p:cNvPr id="5" name="Table 5">
            <a:extLst>
              <a:ext uri="{FF2B5EF4-FFF2-40B4-BE49-F238E27FC236}">
                <a16:creationId xmlns:a16="http://schemas.microsoft.com/office/drawing/2014/main" id="{F91F5EFD-EDCE-DF5C-DD2B-1ACD8947A8EF}"/>
              </a:ext>
            </a:extLst>
          </p:cNvPr>
          <p:cNvGraphicFramePr>
            <a:graphicFrameLocks/>
          </p:cNvGraphicFramePr>
          <p:nvPr>
            <p:extLst>
              <p:ext uri="{D42A27DB-BD31-4B8C-83A1-F6EECF244321}">
                <p14:modId xmlns:p14="http://schemas.microsoft.com/office/powerpoint/2010/main" val="2422207417"/>
              </p:ext>
            </p:extLst>
          </p:nvPr>
        </p:nvGraphicFramePr>
        <p:xfrm>
          <a:off x="7295447" y="1507801"/>
          <a:ext cx="3799272" cy="4309968"/>
        </p:xfrm>
        <a:graphic>
          <a:graphicData uri="http://schemas.openxmlformats.org/drawingml/2006/table">
            <a:tbl>
              <a:tblPr firstRow="1" bandRow="1">
                <a:tableStyleId>{5C22544A-7EE6-4342-B048-85BDC9FD1C3A}</a:tableStyleId>
              </a:tblPr>
              <a:tblGrid>
                <a:gridCol w="1781666">
                  <a:extLst>
                    <a:ext uri="{9D8B030D-6E8A-4147-A177-3AD203B41FA5}">
                      <a16:colId xmlns:a16="http://schemas.microsoft.com/office/drawing/2014/main" val="3716166500"/>
                    </a:ext>
                  </a:extLst>
                </a:gridCol>
                <a:gridCol w="2017606">
                  <a:extLst>
                    <a:ext uri="{9D8B030D-6E8A-4147-A177-3AD203B41FA5}">
                      <a16:colId xmlns:a16="http://schemas.microsoft.com/office/drawing/2014/main" val="3176105424"/>
                    </a:ext>
                  </a:extLst>
                </a:gridCol>
              </a:tblGrid>
              <a:tr h="657385">
                <a:tc>
                  <a:txBody>
                    <a:bodyPr/>
                    <a:lstStyle/>
                    <a:p>
                      <a:r>
                        <a:rPr lang="en-US" dirty="0"/>
                        <a:t>Tech/Library Used</a:t>
                      </a:r>
                      <a:endParaRPr lang="en-IN" dirty="0"/>
                    </a:p>
                  </a:txBody>
                  <a:tcPr/>
                </a:tc>
                <a:tc>
                  <a:txBody>
                    <a:bodyPr/>
                    <a:lstStyle/>
                    <a:p>
                      <a:r>
                        <a:rPr lang="en-US" dirty="0"/>
                        <a:t>Function</a:t>
                      </a:r>
                      <a:endParaRPr lang="en-IN" dirty="0"/>
                    </a:p>
                  </a:txBody>
                  <a:tcPr/>
                </a:tc>
                <a:extLst>
                  <a:ext uri="{0D108BD9-81ED-4DB2-BD59-A6C34878D82A}">
                    <a16:rowId xmlns:a16="http://schemas.microsoft.com/office/drawing/2014/main" val="4045810771"/>
                  </a:ext>
                </a:extLst>
              </a:tr>
              <a:tr h="939122">
                <a:tc>
                  <a:txBody>
                    <a:bodyPr/>
                    <a:lstStyle/>
                    <a:p>
                      <a:r>
                        <a:rPr lang="en-US" dirty="0"/>
                        <a:t>pandas</a:t>
                      </a:r>
                      <a:endParaRPr lang="en-IN" dirty="0"/>
                    </a:p>
                  </a:txBody>
                  <a:tcPr/>
                </a:tc>
                <a:tc>
                  <a:txBody>
                    <a:bodyPr/>
                    <a:lstStyle/>
                    <a:p>
                      <a:r>
                        <a:rPr lang="en-US" dirty="0"/>
                        <a:t>Fill NA values and work with dataframes</a:t>
                      </a:r>
                      <a:endParaRPr lang="en-IN" dirty="0"/>
                    </a:p>
                  </a:txBody>
                  <a:tcPr/>
                </a:tc>
                <a:extLst>
                  <a:ext uri="{0D108BD9-81ED-4DB2-BD59-A6C34878D82A}">
                    <a16:rowId xmlns:a16="http://schemas.microsoft.com/office/drawing/2014/main" val="1427528547"/>
                  </a:ext>
                </a:extLst>
              </a:tr>
              <a:tr h="1318788">
                <a:tc>
                  <a:txBody>
                    <a:bodyPr/>
                    <a:lstStyle/>
                    <a:p>
                      <a:r>
                        <a:rPr lang="en-US" dirty="0"/>
                        <a:t>nltk</a:t>
                      </a:r>
                      <a:endParaRPr lang="en-IN" dirty="0"/>
                    </a:p>
                  </a:txBody>
                  <a:tcPr/>
                </a:tc>
                <a:tc>
                  <a:txBody>
                    <a:bodyPr/>
                    <a:lstStyle/>
                    <a:p>
                      <a:r>
                        <a:rPr lang="en-US" dirty="0"/>
                        <a:t>Importing Stop words, English corpus and tokenizing</a:t>
                      </a:r>
                      <a:endParaRPr lang="en-IN" dirty="0"/>
                    </a:p>
                  </a:txBody>
                  <a:tcPr/>
                </a:tc>
                <a:extLst>
                  <a:ext uri="{0D108BD9-81ED-4DB2-BD59-A6C34878D82A}">
                    <a16:rowId xmlns:a16="http://schemas.microsoft.com/office/drawing/2014/main" val="235441285"/>
                  </a:ext>
                </a:extLst>
              </a:tr>
              <a:tr h="1394673">
                <a:tc>
                  <a:txBody>
                    <a:bodyPr/>
                    <a:lstStyle/>
                    <a:p>
                      <a:r>
                        <a:rPr lang="en-US" dirty="0"/>
                        <a:t>VaderSentiment</a:t>
                      </a:r>
                      <a:endParaRPr lang="en-IN" dirty="0"/>
                    </a:p>
                  </a:txBody>
                  <a:tcPr/>
                </a:tc>
                <a:tc>
                  <a:txBody>
                    <a:bodyPr/>
                    <a:lstStyle/>
                    <a:p>
                      <a:r>
                        <a:rPr lang="en-US" dirty="0"/>
                        <a:t>Sentiment Analysis of a string by a score attained on lexicon basis</a:t>
                      </a:r>
                      <a:endParaRPr lang="en-IN" dirty="0"/>
                    </a:p>
                  </a:txBody>
                  <a:tcPr/>
                </a:tc>
                <a:extLst>
                  <a:ext uri="{0D108BD9-81ED-4DB2-BD59-A6C34878D82A}">
                    <a16:rowId xmlns:a16="http://schemas.microsoft.com/office/drawing/2014/main" val="2135200556"/>
                  </a:ext>
                </a:extLst>
              </a:tr>
            </a:tbl>
          </a:graphicData>
        </a:graphic>
      </p:graphicFrame>
      <p:pic>
        <p:nvPicPr>
          <p:cNvPr id="3" name="Picture 2">
            <a:extLst>
              <a:ext uri="{FF2B5EF4-FFF2-40B4-BE49-F238E27FC236}">
                <a16:creationId xmlns:a16="http://schemas.microsoft.com/office/drawing/2014/main" id="{5B1A61BE-9D9A-17A3-709A-828DDE3B1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
        <p:nvSpPr>
          <p:cNvPr id="4" name="TextBox 3">
            <a:extLst>
              <a:ext uri="{FF2B5EF4-FFF2-40B4-BE49-F238E27FC236}">
                <a16:creationId xmlns:a16="http://schemas.microsoft.com/office/drawing/2014/main" id="{B95D846E-A3BC-D820-D2B4-4F3DF0DA7BC1}"/>
              </a:ext>
            </a:extLst>
          </p:cNvPr>
          <p:cNvSpPr txBox="1"/>
          <p:nvPr/>
        </p:nvSpPr>
        <p:spPr>
          <a:xfrm>
            <a:off x="943692" y="1539675"/>
            <a:ext cx="6151933"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the next step, the </a:t>
            </a:r>
            <a:r>
              <a:rPr lang="en-US" sz="1600" b="1" dirty="0"/>
              <a:t>uncleaned data </a:t>
            </a:r>
            <a:r>
              <a:rPr lang="en-US" sz="1600" dirty="0"/>
              <a:t>is converted</a:t>
            </a:r>
            <a:r>
              <a:rPr lang="en-US" sz="1600" b="1" dirty="0"/>
              <a:t> into cleaned data.</a:t>
            </a:r>
            <a:r>
              <a:rPr lang="en-US" sz="1600" dirty="0"/>
              <a:t> The </a:t>
            </a:r>
            <a:r>
              <a:rPr lang="en-US" sz="1600" b="1" dirty="0"/>
              <a:t>NA values are converted to zero </a:t>
            </a:r>
            <a:r>
              <a:rPr lang="en-US" sz="1600" dirty="0"/>
              <a:t>using </a:t>
            </a:r>
            <a:r>
              <a:rPr lang="en-US" sz="1600" b="1" dirty="0"/>
              <a:t>pandas</a:t>
            </a:r>
            <a:r>
              <a:rPr lang="en-US" sz="1600" dirty="0"/>
              <a:t> and the </a:t>
            </a:r>
            <a:r>
              <a:rPr lang="en-US" sz="1600" b="1" dirty="0"/>
              <a:t>text is converted to lexicon </a:t>
            </a:r>
            <a:r>
              <a:rPr lang="en-US" sz="1600" dirty="0"/>
              <a:t>and tokens with the </a:t>
            </a:r>
            <a:r>
              <a:rPr lang="en-US" sz="1600" b="1" dirty="0"/>
              <a:t>stop words being removed</a:t>
            </a:r>
            <a:r>
              <a:rPr lang="en-US" sz="1600" dirty="0"/>
              <a:t>.</a:t>
            </a:r>
          </a:p>
          <a:p>
            <a:endParaRPr lang="en-US" sz="1600" dirty="0"/>
          </a:p>
          <a:p>
            <a:pPr marL="285750" indent="-285750">
              <a:buFont typeface="Arial" panose="020B0604020202020204" pitchFamily="34" charset="0"/>
              <a:buChar char="•"/>
            </a:pPr>
            <a:r>
              <a:rPr lang="en-US" sz="1600" b="1" dirty="0" err="1"/>
              <a:t>VaderSentiment</a:t>
            </a:r>
            <a:r>
              <a:rPr lang="en-US" sz="1600" dirty="0"/>
              <a:t> a library which performs sentiment analysis on a given string by assigning a score to every lexicon, is used. Upon its operation we are presented with a </a:t>
            </a:r>
            <a:r>
              <a:rPr lang="en-US" sz="1600" b="1" dirty="0"/>
              <a:t>dictionary of scores , i.e. </a:t>
            </a:r>
            <a:r>
              <a:rPr lang="en-US" sz="1600" dirty="0"/>
              <a:t>:- </a:t>
            </a:r>
            <a:r>
              <a:rPr lang="en-US" sz="1600" b="1" dirty="0"/>
              <a:t>positive, negative, neutral and compound </a:t>
            </a:r>
            <a:r>
              <a:rPr lang="en-US" sz="1600" dirty="0"/>
              <a:t>with </a:t>
            </a:r>
            <a:r>
              <a:rPr lang="en-US" sz="1600" b="1" dirty="0"/>
              <a:t>values</a:t>
            </a:r>
            <a:r>
              <a:rPr lang="en-US" sz="1600" dirty="0"/>
              <a:t> ranging from </a:t>
            </a:r>
            <a:r>
              <a:rPr lang="en-US" sz="1600" b="1" dirty="0"/>
              <a:t>-1 to 1</a:t>
            </a:r>
            <a:r>
              <a:rPr lang="en-US" sz="1600" dirty="0"/>
              <a:t>. This way seems fit as we have </a:t>
            </a:r>
            <a:r>
              <a:rPr lang="en-US" sz="1600" b="1" dirty="0"/>
              <a:t>unsupervised model </a:t>
            </a:r>
            <a:r>
              <a:rPr lang="en-US" sz="1600" dirty="0"/>
              <a:t>to be clustered.</a:t>
            </a:r>
          </a:p>
          <a:p>
            <a:endParaRPr lang="en-US" sz="1600" dirty="0"/>
          </a:p>
          <a:p>
            <a:pPr marL="285750" indent="-285750">
              <a:buFont typeface="Arial" panose="020B0604020202020204" pitchFamily="34" charset="0"/>
              <a:buChar char="•"/>
            </a:pPr>
            <a:r>
              <a:rPr lang="en-US" sz="1600" dirty="0"/>
              <a:t>By </a:t>
            </a:r>
            <a:r>
              <a:rPr lang="en-US" sz="1600" b="1" dirty="0"/>
              <a:t>rule forming </a:t>
            </a:r>
            <a:r>
              <a:rPr lang="en-US" sz="1600" dirty="0"/>
              <a:t>with the scores, we can assign a label to every tweet, and is saved to the tweets dataframe with the help of pandas. The </a:t>
            </a:r>
            <a:r>
              <a:rPr lang="en-US" sz="1600" b="1" dirty="0"/>
              <a:t>number of sentiments can be increased and decreased </a:t>
            </a:r>
            <a:r>
              <a:rPr lang="en-US" sz="1600" dirty="0"/>
              <a:t>and cross checked on a testing data with </a:t>
            </a:r>
            <a:r>
              <a:rPr lang="en-US" sz="1600" b="1" dirty="0"/>
              <a:t>hyperparameter tuning </a:t>
            </a:r>
            <a:r>
              <a:rPr lang="en-US" sz="1600" dirty="0"/>
              <a:t>and the </a:t>
            </a:r>
            <a:r>
              <a:rPr lang="en-US" sz="1600" b="1" dirty="0"/>
              <a:t>net accuracy </a:t>
            </a:r>
            <a:r>
              <a:rPr lang="en-US" sz="1600" dirty="0"/>
              <a:t>can be increased.</a:t>
            </a:r>
            <a:endParaRPr lang="en-IN" sz="1600" dirty="0"/>
          </a:p>
        </p:txBody>
      </p:sp>
    </p:spTree>
    <p:extLst>
      <p:ext uri="{BB962C8B-B14F-4D97-AF65-F5344CB8AC3E}">
        <p14:creationId xmlns:p14="http://schemas.microsoft.com/office/powerpoint/2010/main" val="400292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2C9789D-8CF5-2282-58A4-37C288CCAA0E}"/>
              </a:ext>
            </a:extLst>
          </p:cNvPr>
          <p:cNvCxnSpPr/>
          <p:nvPr/>
        </p:nvCxnSpPr>
        <p:spPr>
          <a:xfrm>
            <a:off x="1196622" y="1737360"/>
            <a:ext cx="99590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A549D7-A4B9-FB62-5D0F-5AC2D8C61C5E}"/>
              </a:ext>
            </a:extLst>
          </p:cNvPr>
          <p:cNvSpPr>
            <a:spLocks noGrp="1"/>
          </p:cNvSpPr>
          <p:nvPr>
            <p:ph type="title"/>
          </p:nvPr>
        </p:nvSpPr>
        <p:spPr>
          <a:xfrm>
            <a:off x="498969" y="-161241"/>
            <a:ext cx="10058400" cy="1450757"/>
          </a:xfrm>
        </p:spPr>
        <p:txBody>
          <a:bodyPr/>
          <a:lstStyle/>
          <a:p>
            <a:r>
              <a:rPr lang="en-US" b="1" dirty="0"/>
              <a:t>KeyPhrase Generation</a:t>
            </a:r>
            <a:endParaRPr lang="en-IN" b="1" dirty="0"/>
          </a:p>
        </p:txBody>
      </p:sp>
      <p:graphicFrame>
        <p:nvGraphicFramePr>
          <p:cNvPr id="5" name="Table 5">
            <a:extLst>
              <a:ext uri="{FF2B5EF4-FFF2-40B4-BE49-F238E27FC236}">
                <a16:creationId xmlns:a16="http://schemas.microsoft.com/office/drawing/2014/main" id="{F91F5EFD-EDCE-DF5C-DD2B-1ACD8947A8EF}"/>
              </a:ext>
            </a:extLst>
          </p:cNvPr>
          <p:cNvGraphicFramePr>
            <a:graphicFrameLocks/>
          </p:cNvGraphicFramePr>
          <p:nvPr>
            <p:extLst>
              <p:ext uri="{D42A27DB-BD31-4B8C-83A1-F6EECF244321}">
                <p14:modId xmlns:p14="http://schemas.microsoft.com/office/powerpoint/2010/main" val="3738856149"/>
              </p:ext>
            </p:extLst>
          </p:nvPr>
        </p:nvGraphicFramePr>
        <p:xfrm>
          <a:off x="7282519" y="1563513"/>
          <a:ext cx="3812200" cy="4347675"/>
        </p:xfrm>
        <a:graphic>
          <a:graphicData uri="http://schemas.openxmlformats.org/drawingml/2006/table">
            <a:tbl>
              <a:tblPr firstRow="1" bandRow="1">
                <a:tableStyleId>{5C22544A-7EE6-4342-B048-85BDC9FD1C3A}</a:tableStyleId>
              </a:tblPr>
              <a:tblGrid>
                <a:gridCol w="1772240">
                  <a:extLst>
                    <a:ext uri="{9D8B030D-6E8A-4147-A177-3AD203B41FA5}">
                      <a16:colId xmlns:a16="http://schemas.microsoft.com/office/drawing/2014/main" val="3716166500"/>
                    </a:ext>
                  </a:extLst>
                </a:gridCol>
                <a:gridCol w="2039960">
                  <a:extLst>
                    <a:ext uri="{9D8B030D-6E8A-4147-A177-3AD203B41FA5}">
                      <a16:colId xmlns:a16="http://schemas.microsoft.com/office/drawing/2014/main" val="3176105424"/>
                    </a:ext>
                  </a:extLst>
                </a:gridCol>
              </a:tblGrid>
              <a:tr h="664825">
                <a:tc>
                  <a:txBody>
                    <a:bodyPr/>
                    <a:lstStyle/>
                    <a:p>
                      <a:r>
                        <a:rPr lang="en-US" dirty="0"/>
                        <a:t>Tech/Library Used</a:t>
                      </a:r>
                      <a:endParaRPr lang="en-IN" dirty="0"/>
                    </a:p>
                  </a:txBody>
                  <a:tcPr/>
                </a:tc>
                <a:tc>
                  <a:txBody>
                    <a:bodyPr/>
                    <a:lstStyle/>
                    <a:p>
                      <a:r>
                        <a:rPr lang="en-US" dirty="0"/>
                        <a:t>Function</a:t>
                      </a:r>
                      <a:endParaRPr lang="en-IN" dirty="0"/>
                    </a:p>
                  </a:txBody>
                  <a:tcPr/>
                </a:tc>
                <a:extLst>
                  <a:ext uri="{0D108BD9-81ED-4DB2-BD59-A6C34878D82A}">
                    <a16:rowId xmlns:a16="http://schemas.microsoft.com/office/drawing/2014/main" val="4045810771"/>
                  </a:ext>
                </a:extLst>
              </a:tr>
              <a:tr h="2089450">
                <a:tc>
                  <a:txBody>
                    <a:bodyPr/>
                    <a:lstStyle/>
                    <a:p>
                      <a:r>
                        <a:rPr lang="en-US" dirty="0"/>
                        <a:t>yake</a:t>
                      </a:r>
                      <a:endParaRPr lang="en-IN" dirty="0"/>
                    </a:p>
                  </a:txBody>
                  <a:tcPr/>
                </a:tc>
                <a:tc>
                  <a:txBody>
                    <a:bodyPr/>
                    <a:lstStyle/>
                    <a:p>
                      <a:r>
                        <a:rPr lang="en-US" dirty="0"/>
                        <a:t>Generate Keywords and phrases from a sentence by using a </a:t>
                      </a:r>
                      <a:r>
                        <a:rPr lang="en-US" sz="1800" b="0" i="0" kern="1200" dirty="0">
                          <a:solidFill>
                            <a:schemeClr val="dk1"/>
                          </a:solidFill>
                          <a:effectLst/>
                          <a:latin typeface="+mn-lt"/>
                          <a:ea typeface="+mn-ea"/>
                          <a:cs typeface="+mn-cs"/>
                        </a:rPr>
                        <a:t>light-weight unsupervised automatic keyword extraction method</a:t>
                      </a:r>
                      <a:endParaRPr lang="en-IN" dirty="0"/>
                    </a:p>
                  </a:txBody>
                  <a:tcPr/>
                </a:tc>
                <a:extLst>
                  <a:ext uri="{0D108BD9-81ED-4DB2-BD59-A6C34878D82A}">
                    <a16:rowId xmlns:a16="http://schemas.microsoft.com/office/drawing/2014/main" val="1427528547"/>
                  </a:ext>
                </a:extLst>
              </a:tr>
              <a:tr h="1593400">
                <a:tc>
                  <a:txBody>
                    <a:bodyPr/>
                    <a:lstStyle/>
                    <a:p>
                      <a:r>
                        <a:rPr lang="en-US" dirty="0"/>
                        <a:t>pandas</a:t>
                      </a:r>
                      <a:endParaRPr lang="en-IN" dirty="0"/>
                    </a:p>
                  </a:txBody>
                  <a:tcPr/>
                </a:tc>
                <a:tc>
                  <a:txBody>
                    <a:bodyPr/>
                    <a:lstStyle/>
                    <a:p>
                      <a:r>
                        <a:rPr lang="en-US" dirty="0"/>
                        <a:t>Store Key phrases as a list of strings into the database and store as labelled tweets</a:t>
                      </a:r>
                      <a:endParaRPr lang="en-IN" dirty="0"/>
                    </a:p>
                  </a:txBody>
                  <a:tcPr/>
                </a:tc>
                <a:extLst>
                  <a:ext uri="{0D108BD9-81ED-4DB2-BD59-A6C34878D82A}">
                    <a16:rowId xmlns:a16="http://schemas.microsoft.com/office/drawing/2014/main" val="235441285"/>
                  </a:ext>
                </a:extLst>
              </a:tr>
            </a:tbl>
          </a:graphicData>
        </a:graphic>
      </p:graphicFrame>
      <p:pic>
        <p:nvPicPr>
          <p:cNvPr id="3" name="Picture 2">
            <a:extLst>
              <a:ext uri="{FF2B5EF4-FFF2-40B4-BE49-F238E27FC236}">
                <a16:creationId xmlns:a16="http://schemas.microsoft.com/office/drawing/2014/main" id="{CBDC85D3-A8BA-F52D-5F54-680B205EF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
        <p:nvSpPr>
          <p:cNvPr id="7" name="TextBox 6">
            <a:extLst>
              <a:ext uri="{FF2B5EF4-FFF2-40B4-BE49-F238E27FC236}">
                <a16:creationId xmlns:a16="http://schemas.microsoft.com/office/drawing/2014/main" id="{51FF3305-2DDF-2C3C-2F51-3FFF13A9D937}"/>
              </a:ext>
            </a:extLst>
          </p:cNvPr>
          <p:cNvSpPr txBox="1"/>
          <p:nvPr/>
        </p:nvSpPr>
        <p:spPr>
          <a:xfrm>
            <a:off x="665369" y="1563513"/>
            <a:ext cx="6391373"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generating which </a:t>
            </a:r>
            <a:r>
              <a:rPr lang="en-US" sz="1600" b="1" dirty="0"/>
              <a:t>product the post talks about </a:t>
            </a:r>
            <a:r>
              <a:rPr lang="en-US" sz="1600" dirty="0"/>
              <a:t>and what </a:t>
            </a:r>
            <a:r>
              <a:rPr lang="en-US" sz="1600" b="1" dirty="0"/>
              <a:t>features it mentions</a:t>
            </a:r>
            <a:r>
              <a:rPr lang="en-US" sz="1600" dirty="0"/>
              <a:t>, we can use </a:t>
            </a:r>
            <a:r>
              <a:rPr lang="en-US" sz="1600" b="1" dirty="0"/>
              <a:t>keyword/keyphrase generation</a:t>
            </a:r>
            <a:r>
              <a:rPr lang="en-US" sz="1600" dirty="0"/>
              <a:t>. For this we shall be using </a:t>
            </a:r>
            <a:r>
              <a:rPr lang="en-US" sz="1600" b="1" dirty="0"/>
              <a:t>yake library </a:t>
            </a:r>
            <a:r>
              <a:rPr lang="en-US" sz="1600" dirty="0"/>
              <a:t>to perform both the tasks in one go.</a:t>
            </a:r>
          </a:p>
          <a:p>
            <a:endParaRPr lang="en-US" sz="1600" dirty="0"/>
          </a:p>
          <a:p>
            <a:pPr marL="285750" indent="-285750">
              <a:buFont typeface="Arial" panose="020B0604020202020204" pitchFamily="34" charset="0"/>
              <a:buChar char="•"/>
            </a:pPr>
            <a:r>
              <a:rPr lang="en-US" sz="1600" dirty="0"/>
              <a:t>In this each extracted keyphrase is </a:t>
            </a:r>
            <a:r>
              <a:rPr lang="en-US" sz="1600" b="1" dirty="0"/>
              <a:t>assigned a score </a:t>
            </a:r>
            <a:r>
              <a:rPr lang="en-US" sz="1600" dirty="0"/>
              <a:t>based on </a:t>
            </a:r>
            <a:r>
              <a:rPr lang="en-US" sz="1600" b="1" dirty="0"/>
              <a:t>how important </a:t>
            </a:r>
            <a:r>
              <a:rPr lang="en-US" sz="1600" dirty="0"/>
              <a:t>it is deemed by the unsupervised model.</a:t>
            </a:r>
            <a:r>
              <a:rPr lang="en-IN" sz="1600" dirty="0"/>
              <a:t> Thus, as long as </a:t>
            </a:r>
            <a:r>
              <a:rPr lang="en-IN" sz="1600" dirty="0" err="1"/>
              <a:t>keyphrases</a:t>
            </a:r>
            <a:r>
              <a:rPr lang="en-IN" sz="1600" dirty="0"/>
              <a:t> exist in the text they can be extracted. For this model we shall be extracting the </a:t>
            </a:r>
            <a:r>
              <a:rPr lang="en-IN" sz="1600" b="1" dirty="0"/>
              <a:t>top 20 </a:t>
            </a:r>
            <a:r>
              <a:rPr lang="en-IN" sz="1600" dirty="0"/>
              <a:t>phrases, but </a:t>
            </a:r>
            <a:r>
              <a:rPr lang="en-IN" sz="1600" b="1" dirty="0"/>
              <a:t>this can be increased </a:t>
            </a:r>
            <a:r>
              <a:rPr lang="en-IN" sz="1600" dirty="0"/>
              <a:t>as deemed necessary by the developer to generate more information from the post by </a:t>
            </a:r>
            <a:r>
              <a:rPr lang="en-IN" sz="1600" b="1" dirty="0"/>
              <a:t>sacrificing on the fact</a:t>
            </a:r>
            <a:r>
              <a:rPr lang="en-IN" sz="1600" dirty="0"/>
              <a:t> that some keyphrases </a:t>
            </a:r>
            <a:r>
              <a:rPr lang="en-IN" sz="1600" b="1" dirty="0"/>
              <a:t>may not be useful.</a:t>
            </a:r>
          </a:p>
          <a:p>
            <a:endParaRPr lang="en-IN" sz="1600" b="1" dirty="0"/>
          </a:p>
          <a:p>
            <a:pPr marL="285750" indent="-285750">
              <a:buFont typeface="Arial" panose="020B0604020202020204" pitchFamily="34" charset="0"/>
              <a:buChar char="•"/>
            </a:pPr>
            <a:r>
              <a:rPr lang="en-IN" sz="1600" dirty="0"/>
              <a:t>Finally, as we have a </a:t>
            </a:r>
            <a:r>
              <a:rPr lang="en-IN" sz="1600" b="1" dirty="0"/>
              <a:t>list of keyphrases</a:t>
            </a:r>
            <a:r>
              <a:rPr lang="en-IN" sz="1600" dirty="0"/>
              <a:t>, to store it into the dataframe can be tricky, for which we first assign </a:t>
            </a:r>
            <a:r>
              <a:rPr lang="en-IN" sz="1600" b="1" dirty="0"/>
              <a:t>a column of list</a:t>
            </a:r>
            <a:r>
              <a:rPr lang="en-IN" sz="1600" dirty="0"/>
              <a:t> and then </a:t>
            </a:r>
            <a:r>
              <a:rPr lang="en-IN" sz="1600" b="1" dirty="0"/>
              <a:t>insert the lists </a:t>
            </a:r>
            <a:r>
              <a:rPr lang="en-IN" sz="1600" dirty="0"/>
              <a:t>of keyphrases generated. Now we have our </a:t>
            </a:r>
            <a:r>
              <a:rPr lang="en-IN" sz="1600" b="1" dirty="0"/>
              <a:t>completely labelled data with their keyphrases </a:t>
            </a:r>
            <a:r>
              <a:rPr lang="en-IN" sz="1600" dirty="0"/>
              <a:t>and we can move to creation of knowledge graph.</a:t>
            </a:r>
          </a:p>
        </p:txBody>
      </p:sp>
    </p:spTree>
    <p:extLst>
      <p:ext uri="{BB962C8B-B14F-4D97-AF65-F5344CB8AC3E}">
        <p14:creationId xmlns:p14="http://schemas.microsoft.com/office/powerpoint/2010/main" val="39250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1EC7C5A-42D9-A1BD-8C30-C820A0BCCD81}"/>
              </a:ext>
            </a:extLst>
          </p:cNvPr>
          <p:cNvCxnSpPr/>
          <p:nvPr/>
        </p:nvCxnSpPr>
        <p:spPr>
          <a:xfrm>
            <a:off x="1207911" y="1737360"/>
            <a:ext cx="100809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1FB2DF-1D17-F37A-319C-96A10A11B177}"/>
              </a:ext>
            </a:extLst>
          </p:cNvPr>
          <p:cNvSpPr>
            <a:spLocks noGrp="1"/>
          </p:cNvSpPr>
          <p:nvPr>
            <p:ph type="title"/>
          </p:nvPr>
        </p:nvSpPr>
        <p:spPr>
          <a:xfrm>
            <a:off x="521547" y="-160962"/>
            <a:ext cx="10058400" cy="1450757"/>
          </a:xfrm>
        </p:spPr>
        <p:txBody>
          <a:bodyPr/>
          <a:lstStyle/>
          <a:p>
            <a:r>
              <a:rPr lang="en-US" b="1" dirty="0"/>
              <a:t>Knowledge Graph Conversion</a:t>
            </a:r>
            <a:endParaRPr lang="en-IN" b="1" dirty="0"/>
          </a:p>
        </p:txBody>
      </p:sp>
      <p:graphicFrame>
        <p:nvGraphicFramePr>
          <p:cNvPr id="4" name="Table 5">
            <a:extLst>
              <a:ext uri="{FF2B5EF4-FFF2-40B4-BE49-F238E27FC236}">
                <a16:creationId xmlns:a16="http://schemas.microsoft.com/office/drawing/2014/main" id="{BDBBDD6D-C540-5838-863E-BEAE3D4A341B}"/>
              </a:ext>
            </a:extLst>
          </p:cNvPr>
          <p:cNvGraphicFramePr>
            <a:graphicFrameLocks/>
          </p:cNvGraphicFramePr>
          <p:nvPr>
            <p:extLst>
              <p:ext uri="{D42A27DB-BD31-4B8C-83A1-F6EECF244321}">
                <p14:modId xmlns:p14="http://schemas.microsoft.com/office/powerpoint/2010/main" val="2272314821"/>
              </p:ext>
            </p:extLst>
          </p:nvPr>
        </p:nvGraphicFramePr>
        <p:xfrm>
          <a:off x="7301373" y="1466426"/>
          <a:ext cx="3793346" cy="4403001"/>
        </p:xfrm>
        <a:graphic>
          <a:graphicData uri="http://schemas.openxmlformats.org/drawingml/2006/table">
            <a:tbl>
              <a:tblPr firstRow="1" bandRow="1">
                <a:tableStyleId>{5C22544A-7EE6-4342-B048-85BDC9FD1C3A}</a:tableStyleId>
              </a:tblPr>
              <a:tblGrid>
                <a:gridCol w="1593130">
                  <a:extLst>
                    <a:ext uri="{9D8B030D-6E8A-4147-A177-3AD203B41FA5}">
                      <a16:colId xmlns:a16="http://schemas.microsoft.com/office/drawing/2014/main" val="3716166500"/>
                    </a:ext>
                  </a:extLst>
                </a:gridCol>
                <a:gridCol w="2200216">
                  <a:extLst>
                    <a:ext uri="{9D8B030D-6E8A-4147-A177-3AD203B41FA5}">
                      <a16:colId xmlns:a16="http://schemas.microsoft.com/office/drawing/2014/main" val="3176105424"/>
                    </a:ext>
                  </a:extLst>
                </a:gridCol>
              </a:tblGrid>
              <a:tr h="693706">
                <a:tc>
                  <a:txBody>
                    <a:bodyPr/>
                    <a:lstStyle/>
                    <a:p>
                      <a:r>
                        <a:rPr lang="en-US" dirty="0"/>
                        <a:t>Tech/Library Used</a:t>
                      </a:r>
                      <a:endParaRPr lang="en-IN" dirty="0"/>
                    </a:p>
                  </a:txBody>
                  <a:tcPr/>
                </a:tc>
                <a:tc>
                  <a:txBody>
                    <a:bodyPr/>
                    <a:lstStyle/>
                    <a:p>
                      <a:r>
                        <a:rPr lang="en-US" dirty="0"/>
                        <a:t>Function</a:t>
                      </a:r>
                      <a:endParaRPr lang="en-IN" dirty="0"/>
                    </a:p>
                  </a:txBody>
                  <a:tcPr/>
                </a:tc>
                <a:extLst>
                  <a:ext uri="{0D108BD9-81ED-4DB2-BD59-A6C34878D82A}">
                    <a16:rowId xmlns:a16="http://schemas.microsoft.com/office/drawing/2014/main" val="4045810771"/>
                  </a:ext>
                </a:extLst>
              </a:tr>
              <a:tr h="1767383">
                <a:tc>
                  <a:txBody>
                    <a:bodyPr/>
                    <a:lstStyle/>
                    <a:p>
                      <a:r>
                        <a:rPr lang="en-US" dirty="0"/>
                        <a:t>Neo4j</a:t>
                      </a:r>
                      <a:endParaRPr lang="en-IN" dirty="0"/>
                    </a:p>
                  </a:txBody>
                  <a:tcPr/>
                </a:tc>
                <a:tc>
                  <a:txBody>
                    <a:bodyPr/>
                    <a:lstStyle/>
                    <a:p>
                      <a:r>
                        <a:rPr lang="en-US" dirty="0"/>
                        <a:t>Building the labelled tweets into Nodes and run CYPHER queries to build relationship</a:t>
                      </a:r>
                      <a:endParaRPr lang="en-IN" dirty="0"/>
                    </a:p>
                  </a:txBody>
                  <a:tcPr/>
                </a:tc>
                <a:extLst>
                  <a:ext uri="{0D108BD9-81ED-4DB2-BD59-A6C34878D82A}">
                    <a16:rowId xmlns:a16="http://schemas.microsoft.com/office/drawing/2014/main" val="1427528547"/>
                  </a:ext>
                </a:extLst>
              </a:tr>
              <a:tr h="1941912">
                <a:tc>
                  <a:txBody>
                    <a:bodyPr/>
                    <a:lstStyle/>
                    <a:p>
                      <a:r>
                        <a:rPr lang="en-US" dirty="0"/>
                        <a:t>GraphXR</a:t>
                      </a:r>
                      <a:endParaRPr lang="en-IN" dirty="0"/>
                    </a:p>
                  </a:txBody>
                  <a:tcPr/>
                </a:tc>
                <a:tc>
                  <a:txBody>
                    <a:bodyPr/>
                    <a:lstStyle/>
                    <a:p>
                      <a:r>
                        <a:rPr lang="en-US" dirty="0"/>
                        <a:t>Extracting Key Phrases as separate nodes with relationships and visualizing the knowledge graph</a:t>
                      </a:r>
                      <a:endParaRPr lang="en-IN" dirty="0"/>
                    </a:p>
                  </a:txBody>
                  <a:tcPr/>
                </a:tc>
                <a:extLst>
                  <a:ext uri="{0D108BD9-81ED-4DB2-BD59-A6C34878D82A}">
                    <a16:rowId xmlns:a16="http://schemas.microsoft.com/office/drawing/2014/main" val="235441285"/>
                  </a:ext>
                </a:extLst>
              </a:tr>
            </a:tbl>
          </a:graphicData>
        </a:graphic>
      </p:graphicFrame>
      <p:pic>
        <p:nvPicPr>
          <p:cNvPr id="3" name="Picture 2">
            <a:extLst>
              <a:ext uri="{FF2B5EF4-FFF2-40B4-BE49-F238E27FC236}">
                <a16:creationId xmlns:a16="http://schemas.microsoft.com/office/drawing/2014/main" id="{7D0C7C88-0664-E41E-371D-1DA732A0B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
        <p:nvSpPr>
          <p:cNvPr id="5" name="TextBox 4">
            <a:extLst>
              <a:ext uri="{FF2B5EF4-FFF2-40B4-BE49-F238E27FC236}">
                <a16:creationId xmlns:a16="http://schemas.microsoft.com/office/drawing/2014/main" id="{F07B5393-29B1-0D0D-61E8-E6735B71F3F2}"/>
              </a:ext>
            </a:extLst>
          </p:cNvPr>
          <p:cNvSpPr txBox="1"/>
          <p:nvPr/>
        </p:nvSpPr>
        <p:spPr>
          <a:xfrm>
            <a:off x="903111" y="1466426"/>
            <a:ext cx="6161359"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dataframe with the data is now </a:t>
            </a:r>
            <a:r>
              <a:rPr lang="en-US" sz="1600" b="1" dirty="0"/>
              <a:t>converted to a knowledge graph</a:t>
            </a:r>
            <a:r>
              <a:rPr lang="en-US" sz="1600" dirty="0"/>
              <a:t>. For this we shall be using </a:t>
            </a:r>
            <a:r>
              <a:rPr lang="en-US" sz="1600" b="1" dirty="0"/>
              <a:t>neo4j</a:t>
            </a:r>
            <a:r>
              <a:rPr lang="en-US" sz="1600" dirty="0"/>
              <a:t> a free and </a:t>
            </a:r>
            <a:r>
              <a:rPr lang="en-IN" sz="1600" b="1" dirty="0"/>
              <a:t>native graph database</a:t>
            </a:r>
            <a:r>
              <a:rPr lang="en-IN" sz="1600" dirty="0"/>
              <a:t>. The desktop version is used and is </a:t>
            </a:r>
            <a:r>
              <a:rPr lang="en-IN" sz="1600" b="1" dirty="0"/>
              <a:t>linked to the jupyter notebook </a:t>
            </a:r>
            <a:r>
              <a:rPr lang="en-IN" sz="1600" dirty="0"/>
              <a:t>using its associated library.</a:t>
            </a:r>
          </a:p>
          <a:p>
            <a:endParaRPr lang="en-IN" sz="1600" dirty="0"/>
          </a:p>
          <a:p>
            <a:pPr marL="285750" indent="-285750">
              <a:buFont typeface="Arial" panose="020B0604020202020204" pitchFamily="34" charset="0"/>
              <a:buChar char="•"/>
            </a:pPr>
            <a:r>
              <a:rPr lang="en-IN" sz="1600" dirty="0"/>
              <a:t>The </a:t>
            </a:r>
            <a:r>
              <a:rPr lang="en-IN" sz="1600" b="1" dirty="0"/>
              <a:t>nodes are loaded </a:t>
            </a:r>
            <a:r>
              <a:rPr lang="en-IN" sz="1600" dirty="0"/>
              <a:t>into the database using cypher queries which are also used to </a:t>
            </a:r>
            <a:r>
              <a:rPr lang="en-IN" sz="1600" b="1" dirty="0"/>
              <a:t>create nodes </a:t>
            </a:r>
            <a:r>
              <a:rPr lang="en-IN" sz="1600" dirty="0"/>
              <a:t>of </a:t>
            </a:r>
            <a:r>
              <a:rPr lang="en-IN" sz="1600" b="1" dirty="0"/>
              <a:t>types</a:t>
            </a:r>
            <a:r>
              <a:rPr lang="en-IN" sz="1600" dirty="0"/>
              <a:t> – replies and original, and of the </a:t>
            </a:r>
            <a:r>
              <a:rPr lang="en-IN" sz="1600" b="1" dirty="0"/>
              <a:t>sentiments</a:t>
            </a:r>
            <a:r>
              <a:rPr lang="en-IN" sz="1600" dirty="0"/>
              <a:t> to which the data has been categorised with their </a:t>
            </a:r>
            <a:r>
              <a:rPr lang="en-IN" sz="1600" b="1" dirty="0"/>
              <a:t>associated relationships</a:t>
            </a:r>
            <a:r>
              <a:rPr lang="en-IN" sz="1600" dirty="0"/>
              <a:t>.</a:t>
            </a:r>
          </a:p>
          <a:p>
            <a:endParaRPr lang="en-IN" sz="1600" dirty="0"/>
          </a:p>
          <a:p>
            <a:pPr marL="285750" indent="-285750">
              <a:buFont typeface="Arial" panose="020B0604020202020204" pitchFamily="34" charset="0"/>
              <a:buChar char="•"/>
            </a:pPr>
            <a:r>
              <a:rPr lang="en-IN" sz="1600" dirty="0"/>
              <a:t>The </a:t>
            </a:r>
            <a:r>
              <a:rPr lang="en-IN" sz="1600" b="1" dirty="0"/>
              <a:t>GraphXR plugin </a:t>
            </a:r>
            <a:r>
              <a:rPr lang="en-IN" sz="1600" dirty="0"/>
              <a:t>is installed and is used in the Neo4j desktop to </a:t>
            </a:r>
            <a:r>
              <a:rPr lang="en-IN" sz="1600" b="1" dirty="0"/>
              <a:t>extract the list of keyphrases </a:t>
            </a:r>
            <a:r>
              <a:rPr lang="en-IN" sz="1600" dirty="0"/>
              <a:t>associated with the individual nodes into separate nodes and link them to their associated post.</a:t>
            </a:r>
          </a:p>
          <a:p>
            <a:endParaRPr lang="en-IN" sz="1600" dirty="0"/>
          </a:p>
          <a:p>
            <a:pPr marL="285750" indent="-285750">
              <a:buFont typeface="Arial" panose="020B0604020202020204" pitchFamily="34" charset="0"/>
              <a:buChar char="•"/>
            </a:pPr>
            <a:r>
              <a:rPr lang="en-IN" sz="1600" dirty="0"/>
              <a:t>The </a:t>
            </a:r>
            <a:r>
              <a:rPr lang="en-IN" sz="1600" b="1" dirty="0"/>
              <a:t>built knowledge graph is visualized using GraphXR </a:t>
            </a:r>
            <a:r>
              <a:rPr lang="en-IN" sz="1600" dirty="0"/>
              <a:t>and the nodes are changed to appropriate color and placement in a 3d space. The </a:t>
            </a:r>
            <a:r>
              <a:rPr lang="en-IN" sz="1600" b="1" dirty="0"/>
              <a:t>complete data </a:t>
            </a:r>
            <a:r>
              <a:rPr lang="en-IN" sz="1600" dirty="0"/>
              <a:t>of nodes and relationship is </a:t>
            </a:r>
            <a:r>
              <a:rPr lang="en-IN" sz="1600" b="1" dirty="0"/>
              <a:t>stored into .csv</a:t>
            </a:r>
            <a:r>
              <a:rPr lang="en-IN" sz="1600" dirty="0"/>
              <a:t> files also.</a:t>
            </a:r>
          </a:p>
        </p:txBody>
      </p:sp>
    </p:spTree>
    <p:extLst>
      <p:ext uri="{BB962C8B-B14F-4D97-AF65-F5344CB8AC3E}">
        <p14:creationId xmlns:p14="http://schemas.microsoft.com/office/powerpoint/2010/main" val="239280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E74B1ED-A082-EA1B-7C98-EE0EDE1ACDFF}"/>
              </a:ext>
            </a:extLst>
          </p:cNvPr>
          <p:cNvCxnSpPr>
            <a:cxnSpLocks/>
          </p:cNvCxnSpPr>
          <p:nvPr/>
        </p:nvCxnSpPr>
        <p:spPr>
          <a:xfrm>
            <a:off x="980912" y="1749778"/>
            <a:ext cx="1033055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8E2BD4-CDD6-4777-16A6-BC223B73CD46}"/>
              </a:ext>
            </a:extLst>
          </p:cNvPr>
          <p:cNvSpPr>
            <a:spLocks noGrp="1"/>
          </p:cNvSpPr>
          <p:nvPr>
            <p:ph type="title"/>
          </p:nvPr>
        </p:nvSpPr>
        <p:spPr>
          <a:xfrm>
            <a:off x="307058" y="-160962"/>
            <a:ext cx="10058400" cy="1450757"/>
          </a:xfrm>
        </p:spPr>
        <p:txBody>
          <a:bodyPr/>
          <a:lstStyle/>
          <a:p>
            <a:r>
              <a:rPr lang="en-US" b="1" dirty="0"/>
              <a:t>Result and Conclusion</a:t>
            </a:r>
            <a:endParaRPr lang="en-IN" b="1" dirty="0"/>
          </a:p>
        </p:txBody>
      </p:sp>
      <p:pic>
        <p:nvPicPr>
          <p:cNvPr id="6" name="Content Placeholder 5">
            <a:extLst>
              <a:ext uri="{FF2B5EF4-FFF2-40B4-BE49-F238E27FC236}">
                <a16:creationId xmlns:a16="http://schemas.microsoft.com/office/drawing/2014/main" id="{EB67FF75-0F9B-66CD-3614-075263E7B8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420" r="-50" b="7831"/>
          <a:stretch/>
        </p:blipFill>
        <p:spPr>
          <a:xfrm>
            <a:off x="101600" y="1251283"/>
            <a:ext cx="7350288" cy="4766438"/>
          </a:xfrm>
        </p:spPr>
      </p:pic>
      <p:pic>
        <p:nvPicPr>
          <p:cNvPr id="4" name="Picture 3">
            <a:extLst>
              <a:ext uri="{FF2B5EF4-FFF2-40B4-BE49-F238E27FC236}">
                <a16:creationId xmlns:a16="http://schemas.microsoft.com/office/drawing/2014/main" id="{19C32073-FEEA-6936-65B2-ECC87B003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
        <p:nvSpPr>
          <p:cNvPr id="7" name="TextBox 6">
            <a:extLst>
              <a:ext uri="{FF2B5EF4-FFF2-40B4-BE49-F238E27FC236}">
                <a16:creationId xmlns:a16="http://schemas.microsoft.com/office/drawing/2014/main" id="{4F57A10B-B4C1-0961-30E5-CC59FAA10EA5}"/>
              </a:ext>
            </a:extLst>
          </p:cNvPr>
          <p:cNvSpPr txBox="1"/>
          <p:nvPr/>
        </p:nvSpPr>
        <p:spPr>
          <a:xfrm>
            <a:off x="7451888" y="1131751"/>
            <a:ext cx="4638512" cy="5355312"/>
          </a:xfrm>
          <a:prstGeom prst="rect">
            <a:avLst/>
          </a:prstGeom>
          <a:noFill/>
        </p:spPr>
        <p:txBody>
          <a:bodyPr wrap="square" rtlCol="0">
            <a:spAutoFit/>
          </a:bodyPr>
          <a:lstStyle/>
          <a:p>
            <a:pPr marL="285750" indent="-285750">
              <a:buFont typeface="Arial" panose="020B0604020202020204" pitchFamily="34" charset="0"/>
              <a:buChar char="•"/>
            </a:pPr>
            <a:r>
              <a:rPr lang="en-US" dirty="0"/>
              <a:t>By following the fore mentioned steps we are able to </a:t>
            </a:r>
            <a:r>
              <a:rPr lang="en-US" b="1" dirty="0"/>
              <a:t>generate the given knowledge graph</a:t>
            </a:r>
            <a:r>
              <a:rPr lang="en-US" dirty="0"/>
              <a:t>.</a:t>
            </a:r>
          </a:p>
          <a:p>
            <a:pPr marL="285750" indent="-285750">
              <a:buFont typeface="Arial" panose="020B0604020202020204" pitchFamily="34" charset="0"/>
              <a:buChar char="•"/>
            </a:pPr>
            <a:r>
              <a:rPr lang="en-US" dirty="0"/>
              <a:t>This graph consists of :-</a:t>
            </a:r>
          </a:p>
          <a:p>
            <a:r>
              <a:rPr lang="en-US" b="1" dirty="0"/>
              <a:t>	- Data of tweets </a:t>
            </a:r>
            <a:r>
              <a:rPr lang="en-US" dirty="0"/>
              <a:t>(</a:t>
            </a:r>
            <a:r>
              <a:rPr lang="en-US" dirty="0">
                <a:solidFill>
                  <a:srgbClr val="0070C0"/>
                </a:solidFill>
              </a:rPr>
              <a:t>Sea blue </a:t>
            </a:r>
            <a:r>
              <a:rPr lang="en-US" dirty="0"/>
              <a:t>twitter nodes)</a:t>
            </a:r>
          </a:p>
          <a:p>
            <a:r>
              <a:rPr lang="en-US" b="1" dirty="0"/>
              <a:t>	- Type of tweets, </a:t>
            </a:r>
            <a:r>
              <a:rPr lang="en-US" dirty="0"/>
              <a:t>i.e.</a:t>
            </a:r>
            <a:r>
              <a:rPr lang="en-US" b="1" dirty="0"/>
              <a:t> Replies and 				original</a:t>
            </a:r>
            <a:r>
              <a:rPr lang="en-US" dirty="0"/>
              <a:t>(Nodes in </a:t>
            </a:r>
            <a:r>
              <a:rPr lang="en-US" dirty="0">
                <a:solidFill>
                  <a:srgbClr val="FFC000"/>
                </a:solidFill>
              </a:rPr>
              <a:t>orange</a:t>
            </a:r>
            <a:r>
              <a:rPr lang="en-US" dirty="0"/>
              <a:t> connected 		with </a:t>
            </a:r>
            <a:r>
              <a:rPr lang="en-US" dirty="0">
                <a:solidFill>
                  <a:schemeClr val="bg1">
                    <a:lumMod val="50000"/>
                  </a:schemeClr>
                </a:solidFill>
              </a:rPr>
              <a:t>grey</a:t>
            </a:r>
            <a:r>
              <a:rPr lang="en-US" dirty="0"/>
              <a:t>)</a:t>
            </a:r>
          </a:p>
          <a:p>
            <a:r>
              <a:rPr lang="en-US" b="1" dirty="0"/>
              <a:t>	- Sentiments</a:t>
            </a:r>
            <a:r>
              <a:rPr lang="en-US" dirty="0"/>
              <a:t> of </a:t>
            </a:r>
            <a:r>
              <a:rPr lang="en-US" b="1" dirty="0"/>
              <a:t>Complaint, Appreciation 		and Neutral </a:t>
            </a:r>
            <a:r>
              <a:rPr lang="en-US" dirty="0"/>
              <a:t>(Connected to nodes in 		</a:t>
            </a:r>
            <a:r>
              <a:rPr lang="en-US" dirty="0">
                <a:solidFill>
                  <a:srgbClr val="F933F0"/>
                </a:solidFill>
              </a:rPr>
              <a:t>pink</a:t>
            </a:r>
            <a:r>
              <a:rPr lang="en-US" dirty="0"/>
              <a:t>)</a:t>
            </a:r>
          </a:p>
          <a:p>
            <a:r>
              <a:rPr lang="en-US" b="1" dirty="0"/>
              <a:t>	- Key phrases </a:t>
            </a:r>
            <a:r>
              <a:rPr lang="en-US" dirty="0"/>
              <a:t>attached to </a:t>
            </a:r>
            <a:r>
              <a:rPr lang="en-US" b="1" dirty="0"/>
              <a:t>respective tweet</a:t>
            </a:r>
          </a:p>
          <a:p>
            <a:r>
              <a:rPr lang="en-US" b="1" dirty="0"/>
              <a:t>		</a:t>
            </a:r>
            <a:r>
              <a:rPr lang="en-US" dirty="0"/>
              <a:t>(Connected to tweets in </a:t>
            </a:r>
            <a:r>
              <a:rPr lang="en-US" dirty="0">
                <a:solidFill>
                  <a:schemeClr val="accent1">
                    <a:lumMod val="60000"/>
                    <a:lumOff val="40000"/>
                  </a:schemeClr>
                </a:solidFill>
              </a:rPr>
              <a:t>light blue</a:t>
            </a:r>
            <a:r>
              <a:rPr lang="en-US" dirty="0"/>
              <a:t>)</a:t>
            </a:r>
          </a:p>
          <a:p>
            <a:pPr marL="285750" indent="-285750">
              <a:buFont typeface="Arial" panose="020B0604020202020204" pitchFamily="34" charset="0"/>
              <a:buChar char="•"/>
            </a:pPr>
            <a:r>
              <a:rPr lang="en-US" dirty="0"/>
              <a:t>This graph can be queried in GraphXR using </a:t>
            </a:r>
            <a:r>
              <a:rPr lang="en-US" b="1" dirty="0"/>
              <a:t>CYPHER</a:t>
            </a:r>
            <a:r>
              <a:rPr lang="en-US" dirty="0"/>
              <a:t> to obtain appropriate results.</a:t>
            </a:r>
          </a:p>
          <a:p>
            <a:pPr marL="285750" indent="-285750">
              <a:buFont typeface="Arial" panose="020B0604020202020204" pitchFamily="34" charset="0"/>
              <a:buChar char="•"/>
            </a:pPr>
            <a:r>
              <a:rPr lang="en-US" dirty="0"/>
              <a:t>Thus, an </a:t>
            </a:r>
            <a:r>
              <a:rPr lang="en-US" b="1" dirty="0"/>
              <a:t>end to end solution </a:t>
            </a:r>
            <a:r>
              <a:rPr lang="en-US" dirty="0"/>
              <a:t>to collect social media data on given products and </a:t>
            </a:r>
            <a:r>
              <a:rPr lang="en-US" b="1" dirty="0"/>
              <a:t>obtaining a queriable knowledge graph is complete</a:t>
            </a:r>
            <a:r>
              <a:rPr lang="en-US" dirty="0"/>
              <a:t>.</a:t>
            </a:r>
          </a:p>
          <a:p>
            <a:r>
              <a:rPr lang="en-US" dirty="0"/>
              <a:t> </a:t>
            </a:r>
            <a:endParaRPr lang="en-IN" dirty="0"/>
          </a:p>
        </p:txBody>
      </p:sp>
      <p:sp>
        <p:nvSpPr>
          <p:cNvPr id="8" name="TextBox 7">
            <a:extLst>
              <a:ext uri="{FF2B5EF4-FFF2-40B4-BE49-F238E27FC236}">
                <a16:creationId xmlns:a16="http://schemas.microsoft.com/office/drawing/2014/main" id="{123FFE02-7644-5EAB-9FF5-13D837244506}"/>
              </a:ext>
            </a:extLst>
          </p:cNvPr>
          <p:cNvSpPr txBox="1"/>
          <p:nvPr/>
        </p:nvSpPr>
        <p:spPr>
          <a:xfrm>
            <a:off x="1193800" y="5952587"/>
            <a:ext cx="5165889" cy="369332"/>
          </a:xfrm>
          <a:prstGeom prst="rect">
            <a:avLst/>
          </a:prstGeom>
          <a:noFill/>
        </p:spPr>
        <p:txBody>
          <a:bodyPr wrap="square" rtlCol="0">
            <a:spAutoFit/>
          </a:bodyPr>
          <a:lstStyle/>
          <a:p>
            <a:r>
              <a:rPr lang="en-US" b="1" u="sng" dirty="0"/>
              <a:t>KNOWLEDGE GRAPH OF TWEETS ON HP PRINTERS</a:t>
            </a:r>
            <a:endParaRPr lang="en-IN" b="1" u="sng" dirty="0"/>
          </a:p>
        </p:txBody>
      </p:sp>
    </p:spTree>
    <p:extLst>
      <p:ext uri="{BB962C8B-B14F-4D97-AF65-F5344CB8AC3E}">
        <p14:creationId xmlns:p14="http://schemas.microsoft.com/office/powerpoint/2010/main" val="33572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E063-A966-86DB-50F2-2FA16D0AFDFD}"/>
              </a:ext>
            </a:extLst>
          </p:cNvPr>
          <p:cNvSpPr>
            <a:spLocks noGrp="1"/>
          </p:cNvSpPr>
          <p:nvPr>
            <p:ph type="title"/>
          </p:nvPr>
        </p:nvSpPr>
        <p:spPr/>
        <p:txBody>
          <a:bodyPr/>
          <a:lstStyle/>
          <a:p>
            <a:r>
              <a:rPr lang="en-US" b="1" dirty="0"/>
              <a:t>About Me</a:t>
            </a:r>
            <a:endParaRPr lang="en-IN" b="1" dirty="0"/>
          </a:p>
        </p:txBody>
      </p:sp>
      <p:sp>
        <p:nvSpPr>
          <p:cNvPr id="3" name="Content Placeholder 2">
            <a:extLst>
              <a:ext uri="{FF2B5EF4-FFF2-40B4-BE49-F238E27FC236}">
                <a16:creationId xmlns:a16="http://schemas.microsoft.com/office/drawing/2014/main" id="{6042B5E9-2EBF-77E5-FA91-9599DAF83889}"/>
              </a:ext>
            </a:extLst>
          </p:cNvPr>
          <p:cNvSpPr>
            <a:spLocks noGrp="1"/>
          </p:cNvSpPr>
          <p:nvPr>
            <p:ph idx="1"/>
          </p:nvPr>
        </p:nvSpPr>
        <p:spPr>
          <a:xfrm>
            <a:off x="945823" y="1940003"/>
            <a:ext cx="7028625" cy="4394810"/>
          </a:xfrm>
        </p:spPr>
        <p:txBody>
          <a:bodyPr>
            <a:normAutofit fontScale="92500" lnSpcReduction="20000"/>
          </a:bodyPr>
          <a:lstStyle/>
          <a:p>
            <a:r>
              <a:rPr lang="en-US" dirty="0"/>
              <a:t>Hi, I am Aibhinav Upadhyay, currently pursuing my B.Tech. in Computer Science and Engineering and am in my 3</a:t>
            </a:r>
            <a:r>
              <a:rPr lang="en-US" baseline="30000" dirty="0"/>
              <a:t>rd</a:t>
            </a:r>
            <a:r>
              <a:rPr lang="en-US" dirty="0"/>
              <a:t> year at Netaji Subhas University of Technology.</a:t>
            </a:r>
          </a:p>
          <a:p>
            <a:r>
              <a:rPr lang="en-US" dirty="0"/>
              <a:t>I am deeply interested in ML models, Natural Language Processing and Data Analytics and currently an Intern at Samsung Research Institute-Bangalore(SRIB).</a:t>
            </a:r>
          </a:p>
          <a:p>
            <a:r>
              <a:rPr lang="en-US" dirty="0"/>
              <a:t>I was presented the opportunity of competing with some of the brightest minds of India in HP Solve 2.0 and have tried my very best to come up with an optimum and user friendly solution which is reliable, precise and efficient.</a:t>
            </a:r>
          </a:p>
          <a:p>
            <a:r>
              <a:rPr lang="en-US" dirty="0"/>
              <a:t>Name:- Aibhinav Upadhyay</a:t>
            </a:r>
          </a:p>
          <a:p>
            <a:r>
              <a:rPr lang="en-US" dirty="0"/>
              <a:t>Email and LinkedIn:- </a:t>
            </a:r>
            <a:r>
              <a:rPr lang="en-US" dirty="0">
                <a:hlinkClick r:id="rId2"/>
              </a:rPr>
              <a:t>upadhyayaibhinav@gmail.com</a:t>
            </a:r>
            <a:r>
              <a:rPr lang="en-US" dirty="0"/>
              <a:t>, </a:t>
            </a:r>
            <a:r>
              <a:rPr lang="en-US" dirty="0">
                <a:hlinkClick r:id="rId3"/>
              </a:rPr>
              <a:t>Aibhinav Upadhyay</a:t>
            </a:r>
            <a:endParaRPr lang="en-US" dirty="0"/>
          </a:p>
          <a:p>
            <a:r>
              <a:rPr lang="en-US" dirty="0"/>
              <a:t>College:- Netaji Subhas University of Technology, Delhi</a:t>
            </a:r>
          </a:p>
          <a:p>
            <a:r>
              <a:rPr lang="en-US" dirty="0"/>
              <a:t>Stream:- B.Tech. in Computer Science and Engineering</a:t>
            </a:r>
          </a:p>
          <a:p>
            <a:endParaRPr lang="en-IN" dirty="0"/>
          </a:p>
        </p:txBody>
      </p:sp>
      <p:pic>
        <p:nvPicPr>
          <p:cNvPr id="5" name="Picture 4">
            <a:extLst>
              <a:ext uri="{FF2B5EF4-FFF2-40B4-BE49-F238E27FC236}">
                <a16:creationId xmlns:a16="http://schemas.microsoft.com/office/drawing/2014/main" id="{2F2A56C1-BA8F-A150-916E-E3DD339C2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463" y="2036189"/>
            <a:ext cx="3639375" cy="3890293"/>
          </a:xfrm>
          <a:prstGeom prst="rect">
            <a:avLst/>
          </a:prstGeom>
        </p:spPr>
      </p:pic>
      <p:pic>
        <p:nvPicPr>
          <p:cNvPr id="6" name="Picture 5">
            <a:extLst>
              <a:ext uri="{FF2B5EF4-FFF2-40B4-BE49-F238E27FC236}">
                <a16:creationId xmlns:a16="http://schemas.microsoft.com/office/drawing/2014/main" id="{56E716EF-0588-D256-F448-1E5D10533E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4719" y="113316"/>
            <a:ext cx="902203" cy="902203"/>
          </a:xfrm>
          <a:prstGeom prst="rect">
            <a:avLst/>
          </a:prstGeom>
          <a:effectLst>
            <a:outerShdw sx="1000" sy="1000" algn="ctr" rotWithShape="0">
              <a:srgbClr val="000000"/>
            </a:outerShdw>
          </a:effectLst>
        </p:spPr>
      </p:pic>
    </p:spTree>
    <p:extLst>
      <p:ext uri="{BB962C8B-B14F-4D97-AF65-F5344CB8AC3E}">
        <p14:creationId xmlns:p14="http://schemas.microsoft.com/office/powerpoint/2010/main" val="9630605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456</TotalTime>
  <Words>1324</Words>
  <Application>Microsoft Office PowerPoint</Application>
  <PresentationFormat>Widescreen</PresentationFormat>
  <Paragraphs>109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HP SOLVE 2023 FINAL SUBMISSION</vt:lpstr>
      <vt:lpstr>Overview of Problem Solution</vt:lpstr>
      <vt:lpstr>High Level Design</vt:lpstr>
      <vt:lpstr>Web Scraping</vt:lpstr>
      <vt:lpstr>Sentiment Analysis</vt:lpstr>
      <vt:lpstr>KeyPhrase Generation</vt:lpstr>
      <vt:lpstr>Knowledge Graph Conversion</vt:lpstr>
      <vt:lpstr>Result and Conclusion</vt:lpstr>
      <vt:lpstr>About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SOLVE 2023 FINAL SUBMISSION</dc:title>
  <dc:creator>Aibhinav Upadhyay</dc:creator>
  <cp:lastModifiedBy>Aibhinav Upadhyay</cp:lastModifiedBy>
  <cp:revision>14</cp:revision>
  <dcterms:created xsi:type="dcterms:W3CDTF">2023-05-24T09:55:34Z</dcterms:created>
  <dcterms:modified xsi:type="dcterms:W3CDTF">2023-05-27T16:11:13Z</dcterms:modified>
</cp:coreProperties>
</file>