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2"/>
    <p:sldId id="259" r:id="rId3"/>
    <p:sldId id="260" r:id="rId4"/>
    <p:sldId id="261" r:id="rId5"/>
    <p:sldId id="262" r:id="rId6"/>
    <p:sldId id="263"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8" autoAdjust="0"/>
    <p:restoredTop sz="94660"/>
  </p:normalViewPr>
  <p:slideViewPr>
    <p:cSldViewPr snapToGrid="0">
      <p:cViewPr>
        <p:scale>
          <a:sx n="50" d="100"/>
          <a:sy n="50" d="100"/>
        </p:scale>
        <p:origin x="-62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9/13/2024</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6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9/13/2024</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130655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9/13/2024</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952755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9/13/2024</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19853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9/13/2024</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53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9/13/2024</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9/13/2024</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51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9/13/2024</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5879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9/13/2024</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27753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9/13/2024</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92101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9/13/2024</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93111254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9/13/2024</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09977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ttack.mitre.org/techniques/T1190/" TargetMode="External"/><Relationship Id="rId3" Type="http://schemas.openxmlformats.org/officeDocument/2006/relationships/hyperlink" Target="https://nvd.nist.gov/vuln/detail/CVE-2021-44228" TargetMode="External"/><Relationship Id="rId4" Type="http://schemas.openxmlformats.org/officeDocument/2006/relationships/hyperlink" Target="https://sysdig.com/blog/exploit-detect-mitigate-log4j-cve/" TargetMode="External"/><Relationship Id="rId5" Type="http://schemas.openxmlformats.org/officeDocument/2006/relationships/hyperlink" Target="https://attack.mitre.org/techniques/T1486/" TargetMode="External"/><Relationship Id="rId6" Type="http://schemas.openxmlformats.org/officeDocument/2006/relationships/hyperlink" Target="https://msrc.microsoft.com/update-guide/en-US/vulnerability/CVE-2022-30190" TargetMode="External"/><Relationship Id="rId7" Type="http://schemas.openxmlformats.org/officeDocument/2006/relationships/hyperlink" Target="https://nvd.nist.gov/vuln/detail/CVE-2022-30190" TargetMode="External"/><Relationship Id="rId8" Type="http://schemas.openxmlformats.org/officeDocument/2006/relationships/hyperlink" Target="https://capec.mitre.org/about/new_to_capec.html" TargetMode="External"/><Relationship Id="rId9" Type="http://schemas.openxmlformats.org/officeDocument/2006/relationships/hyperlink" Target="https://cwe.mitre.org/data/definitions/79.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128BCE-3B5C-75E8-00AC-3EA9D3F4A705}"/>
              </a:ext>
            </a:extLst>
          </p:cNvPr>
          <p:cNvSpPr txBox="1"/>
          <p:nvPr/>
        </p:nvSpPr>
        <p:spPr>
          <a:xfrm>
            <a:off x="1243584" y="589190"/>
            <a:ext cx="6437376" cy="461665"/>
          </a:xfrm>
          <a:prstGeom prst="rect">
            <a:avLst/>
          </a:prstGeom>
          <a:noFill/>
        </p:spPr>
        <p:txBody>
          <a:bodyPr wrap="square" rtlCol="0">
            <a:spAutoFit/>
          </a:bodyPr>
          <a:lstStyle/>
          <a:p>
            <a:r>
              <a:rPr sz="1800" b="0">
                <a:latin typeface="Arial"/>
              </a:rPr>
              <a:t>CVE-2021-44228</a:t>
            </a:r>
          </a:p>
        </p:txBody>
      </p:sp>
      <p:graphicFrame>
        <p:nvGraphicFramePr>
          <p:cNvPr id="3" name="Table 2">
            <a:extLst>
              <a:ext uri="{FF2B5EF4-FFF2-40B4-BE49-F238E27FC236}">
                <a16:creationId xmlns:a16="http://schemas.microsoft.com/office/drawing/2014/main" id="{FD14AD6A-CB49-48A2-8B2A-B8445F139148}"/>
              </a:ext>
            </a:extLst>
          </p:cNvPr>
          <p:cNvGraphicFramePr>
            <a:graphicFrameLocks noGrp="1"/>
          </p:cNvGraphicFramePr>
          <p:nvPr>
            <p:extLst>
              <p:ext uri="{D42A27DB-BD31-4B8C-83A1-F6EECF244321}">
                <p14:modId xmlns:p14="http://schemas.microsoft.com/office/powerpoint/2010/main" val="2930187626"/>
              </p:ext>
            </p:extLst>
          </p:nvPr>
        </p:nvGraphicFramePr>
        <p:xfrm>
          <a:off x="1042416" y="1485302"/>
          <a:ext cx="9091458" cy="3150706"/>
        </p:xfrm>
        <a:graphic>
          <a:graphicData uri="http://schemas.openxmlformats.org/drawingml/2006/table">
            <a:tbl>
              <a:tblPr firstRow="1" bandRow="1">
                <a:tableStyleId>{5C22544A-7EE6-4342-B048-85BDC9FD1C3A}</a:tableStyleId>
              </a:tblPr>
              <a:tblGrid>
                <a:gridCol w="1390791">
                  <a:extLst>
                    <a:ext uri="{9D8B030D-6E8A-4147-A177-3AD203B41FA5}">
                      <a16:colId xmlns:a16="http://schemas.microsoft.com/office/drawing/2014/main" val="2304346226"/>
                    </a:ext>
                  </a:extLst>
                </a:gridCol>
                <a:gridCol w="2748393">
                  <a:extLst>
                    <a:ext uri="{9D8B030D-6E8A-4147-A177-3AD203B41FA5}">
                      <a16:colId xmlns:a16="http://schemas.microsoft.com/office/drawing/2014/main" val="2284069975"/>
                    </a:ext>
                  </a:extLst>
                </a:gridCol>
                <a:gridCol w="2385385">
                  <a:extLst>
                    <a:ext uri="{9D8B030D-6E8A-4147-A177-3AD203B41FA5}">
                      <a16:colId xmlns:a16="http://schemas.microsoft.com/office/drawing/2014/main" val="803791797"/>
                    </a:ext>
                  </a:extLst>
                </a:gridCol>
                <a:gridCol w="2566889">
                  <a:extLst>
                    <a:ext uri="{9D8B030D-6E8A-4147-A177-3AD203B41FA5}">
                      <a16:colId xmlns:a16="http://schemas.microsoft.com/office/drawing/2014/main" val="2801604816"/>
                    </a:ext>
                  </a:extLst>
                </a:gridCol>
              </a:tblGrid>
              <a:tr h="663538">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USEDBY THREAT ACTOR</a:t>
                      </a:r>
                    </a:p>
                  </a:txBody>
                  <a:tcPr/>
                </a:tc>
                <a:extLst>
                  <a:ext uri="{0D108BD9-81ED-4DB2-BD59-A6C34878D82A}">
                    <a16:rowId xmlns:a16="http://schemas.microsoft.com/office/drawing/2014/main" val="4052569468"/>
                  </a:ext>
                </a:extLst>
              </a:tr>
              <a:tr h="649224">
                <a:tc>
                  <a:txBody>
                    <a:bodyPr/>
                    <a:lstStyle/>
                    <a:p>
                      <a:r>
                        <a:rPr lang="en-AU" sz="1800" b="0" i="0" kern="1200" dirty="0">
                          <a:solidFill>
                            <a:schemeClr val="dk1"/>
                          </a:solidFill>
                          <a:effectLst/>
                          <a:latin typeface="+mn-lt"/>
                          <a:ea typeface="+mn-ea"/>
                          <a:cs typeface="+mn-cs"/>
                        </a:rPr>
                        <a:t>CWE-79</a:t>
                      </a:r>
                      <a:endParaRPr lang="en-AU" dirty="0"/>
                    </a:p>
                  </a:txBody>
                  <a:tcPr/>
                </a:tc>
                <a:tc>
                  <a:txBody>
                    <a:bodyPr/>
                    <a:lstStyle/>
                    <a:p>
                      <a:r>
                        <a:rPr lang="en-AU" sz="1800" b="0" i="0" kern="1200" dirty="0">
                          <a:solidFill>
                            <a:schemeClr val="dk1"/>
                          </a:solidFill>
                          <a:effectLst/>
                          <a:latin typeface="+mn-lt"/>
                          <a:ea typeface="+mn-ea"/>
                          <a:cs typeface="+mn-cs"/>
                        </a:rPr>
                        <a:t>CAPEC-63</a:t>
                      </a:r>
                      <a:endParaRPr lang="en-AU" dirty="0"/>
                    </a:p>
                  </a:txBody>
                  <a:tcPr/>
                </a:tc>
                <a:tc>
                  <a:txBody>
                    <a:bodyPr/>
                    <a:lstStyle/>
                    <a:p>
                      <a:r>
                        <a:rPr lang="en-AU" sz="1800" b="0" i="0" kern="1200" dirty="0">
                          <a:solidFill>
                            <a:schemeClr val="dk1"/>
                          </a:solidFill>
                          <a:effectLst/>
                          <a:latin typeface="+mn-lt"/>
                          <a:ea typeface="+mn-ea"/>
                          <a:cs typeface="+mn-cs"/>
                        </a:rPr>
                        <a:t>T1190 (Exploit Public-Facing Application)</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1729676778"/>
                  </a:ext>
                </a:extLst>
              </a:tr>
              <a:tr h="649224">
                <a:tc>
                  <a:txBody>
                    <a:bodyPr/>
                    <a:lstStyle/>
                    <a:p>
                      <a:r>
                        <a:rPr lang="en-AU" sz="1800" b="0" i="0" kern="1200" dirty="0">
                          <a:solidFill>
                            <a:schemeClr val="dk1"/>
                          </a:solidFill>
                          <a:effectLst/>
                          <a:latin typeface="+mn-lt"/>
                          <a:ea typeface="+mn-ea"/>
                          <a:cs typeface="+mn-cs"/>
                        </a:rPr>
                        <a:t>CWE-79</a:t>
                      </a:r>
                      <a:endParaRPr lang="en-AU" dirty="0"/>
                    </a:p>
                  </a:txBody>
                  <a:tcPr/>
                </a:tc>
                <a:tc>
                  <a:txBody>
                    <a:bodyPr/>
                    <a:lstStyle/>
                    <a:p>
                      <a:r>
                        <a:rPr lang="en-AU" sz="1800" b="0" i="0" kern="1200" dirty="0">
                          <a:solidFill>
                            <a:schemeClr val="dk1"/>
                          </a:solidFill>
                          <a:effectLst/>
                          <a:latin typeface="+mn-lt"/>
                          <a:ea typeface="+mn-ea"/>
                          <a:cs typeface="+mn-cs"/>
                        </a:rPr>
                        <a:t>CAPEC-63</a:t>
                      </a:r>
                      <a:endParaRPr lang="en-AU" dirty="0"/>
                    </a:p>
                  </a:txBody>
                  <a:tcPr/>
                </a:tc>
                <a:tc>
                  <a:txBody>
                    <a:bodyPr/>
                    <a:lstStyle/>
                    <a:p>
                      <a:r>
                        <a:rPr lang="en-US" sz="1800" b="0" i="0" kern="1200" dirty="0">
                          <a:solidFill>
                            <a:schemeClr val="dk1"/>
                          </a:solidFill>
                          <a:effectLst/>
                          <a:latin typeface="+mn-lt"/>
                          <a:ea typeface="+mn-ea"/>
                          <a:cs typeface="+mn-cs"/>
                        </a:rPr>
                        <a:t>T1059.003 (Command and Scripting Interpreter: Windows Command Shell)</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2780256520"/>
                  </a:ext>
                </a:extLst>
              </a:tr>
              <a:tr h="649224">
                <a:tc>
                  <a:txBody>
                    <a:bodyPr/>
                    <a:lstStyle/>
                    <a:p>
                      <a:r>
                        <a:rPr lang="en-AU" sz="1800" b="0" i="0" kern="1200" dirty="0">
                          <a:solidFill>
                            <a:schemeClr val="dk1"/>
                          </a:solidFill>
                          <a:effectLst/>
                          <a:latin typeface="+mn-lt"/>
                          <a:ea typeface="+mn-ea"/>
                          <a:cs typeface="+mn-cs"/>
                        </a:rPr>
                        <a:t>CWE-79</a:t>
                      </a:r>
                      <a:endParaRPr lang="en-AU" dirty="0"/>
                    </a:p>
                  </a:txBody>
                  <a:tcPr/>
                </a:tc>
                <a:tc>
                  <a:txBody>
                    <a:bodyPr/>
                    <a:lstStyle/>
                    <a:p>
                      <a:r>
                        <a:rPr lang="en-AU" sz="1800" b="0" i="0" kern="1200" dirty="0">
                          <a:solidFill>
                            <a:schemeClr val="dk1"/>
                          </a:solidFill>
                          <a:effectLst/>
                          <a:latin typeface="+mn-lt"/>
                          <a:ea typeface="+mn-ea"/>
                          <a:cs typeface="+mn-cs"/>
                        </a:rPr>
                        <a:t>CAPEC-63</a:t>
                      </a:r>
                      <a:endParaRPr lang="en-AU" dirty="0"/>
                    </a:p>
                  </a:txBody>
                  <a:tcPr/>
                </a:tc>
                <a:tc>
                  <a:txBody>
                    <a:bodyPr/>
                    <a:lstStyle/>
                    <a:p>
                      <a:r>
                        <a:rPr lang="en-US" sz="1800" b="0" i="0" kern="1200" dirty="0">
                          <a:solidFill>
                            <a:schemeClr val="dk1"/>
                          </a:solidFill>
                          <a:effectLst/>
                          <a:latin typeface="+mn-lt"/>
                          <a:ea typeface="+mn-ea"/>
                          <a:cs typeface="+mn-cs"/>
                        </a:rPr>
                        <a:t>T1486 (Data Encrypted for Impact)</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316465505"/>
                  </a:ext>
                </a:extLst>
              </a:tr>
            </a:tbl>
          </a:graphicData>
        </a:graphic>
      </p:graphicFrame>
    </p:spTree>
    <p:extLst>
      <p:ext uri="{BB962C8B-B14F-4D97-AF65-F5344CB8AC3E}">
        <p14:creationId xmlns:p14="http://schemas.microsoft.com/office/powerpoint/2010/main" val="3853198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E1047D-C7F5-383A-66CE-070AF71D4503}"/>
              </a:ext>
            </a:extLst>
          </p:cNvPr>
          <p:cNvSpPr txBox="1"/>
          <p:nvPr/>
        </p:nvSpPr>
        <p:spPr>
          <a:xfrm>
            <a:off x="1013791" y="934278"/>
            <a:ext cx="9581322" cy="2862322"/>
          </a:xfrm>
          <a:prstGeom prst="rect">
            <a:avLst/>
          </a:prstGeom>
          <a:noFill/>
        </p:spPr>
        <p:txBody>
          <a:bodyPr wrap="square" rtlCol="0">
            <a:spAutoFit/>
          </a:bodyPr>
          <a:lstStyle/>
          <a:p>
            <a:r>
              <a:rPr sz="1800" b="0">
                <a:latin typeface="Arial"/>
              </a:rPr>
              <a:t>Rationale: </a:t>
            </a:r>
          </a:p>
          <a:p>
            <a:r>
              <a:rPr sz="1800" b="0">
                <a:latin typeface="Arial"/>
              </a:rPr>
              <a:t>CVE-2021-44228 is a vulnerability in Apache log4j that allows us for the remote code execution so that the threat actor can exploit public-facing application(T1190) and command and scripting interpreter such as windows command sell(T1059.003)  which are useful in initial access and execution of malware commands. Threat actor also use Data Encryption fro impact(T14860 which suggests that they would also use this vulnerability to encrypt files and demand ransom.</a:t>
            </a:r>
          </a:p>
          <a:p/>
          <a:p>
            <a:r>
              <a:rPr sz="1800" b="0">
                <a:latin typeface="Arial"/>
              </a:rPr>
              <a:t>Action: exploitation used by threat actor</a:t>
            </a:r>
          </a:p>
        </p:txBody>
      </p:sp>
    </p:spTree>
    <p:extLst>
      <p:ext uri="{BB962C8B-B14F-4D97-AF65-F5344CB8AC3E}">
        <p14:creationId xmlns:p14="http://schemas.microsoft.com/office/powerpoint/2010/main" val="349443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727E1D-0E0C-2D21-96E9-60B8EEC42A47}"/>
              </a:ext>
            </a:extLst>
          </p:cNvPr>
          <p:cNvSpPr txBox="1"/>
          <p:nvPr/>
        </p:nvSpPr>
        <p:spPr>
          <a:xfrm>
            <a:off x="1243584" y="589190"/>
            <a:ext cx="6437376" cy="461665"/>
          </a:xfrm>
          <a:prstGeom prst="rect">
            <a:avLst/>
          </a:prstGeom>
          <a:noFill/>
        </p:spPr>
        <p:txBody>
          <a:bodyPr wrap="square" rtlCol="0">
            <a:spAutoFit/>
          </a:bodyPr>
          <a:lstStyle/>
          <a:p>
            <a:r>
              <a:rPr sz="1800" b="0">
                <a:latin typeface="Arial"/>
              </a:rPr>
              <a:t>CVE-2022-30190</a:t>
            </a:r>
          </a:p>
        </p:txBody>
      </p:sp>
      <p:graphicFrame>
        <p:nvGraphicFramePr>
          <p:cNvPr id="3" name="Table 2">
            <a:extLst>
              <a:ext uri="{FF2B5EF4-FFF2-40B4-BE49-F238E27FC236}">
                <a16:creationId xmlns:a16="http://schemas.microsoft.com/office/drawing/2014/main" id="{7267094D-C177-B18D-5BD3-B267A3149DC4}"/>
              </a:ext>
            </a:extLst>
          </p:cNvPr>
          <p:cNvGraphicFramePr>
            <a:graphicFrameLocks noGrp="1"/>
          </p:cNvGraphicFramePr>
          <p:nvPr>
            <p:extLst>
              <p:ext uri="{D42A27DB-BD31-4B8C-83A1-F6EECF244321}">
                <p14:modId xmlns:p14="http://schemas.microsoft.com/office/powerpoint/2010/main" val="3335132689"/>
              </p:ext>
            </p:extLst>
          </p:nvPr>
        </p:nvGraphicFramePr>
        <p:xfrm>
          <a:off x="1042416" y="1485302"/>
          <a:ext cx="9091458" cy="3136392"/>
        </p:xfrm>
        <a:graphic>
          <a:graphicData uri="http://schemas.openxmlformats.org/drawingml/2006/table">
            <a:tbl>
              <a:tblPr firstRow="1" bandRow="1">
                <a:tableStyleId>{5C22544A-7EE6-4342-B048-85BDC9FD1C3A}</a:tableStyleId>
              </a:tblPr>
              <a:tblGrid>
                <a:gridCol w="1390791">
                  <a:extLst>
                    <a:ext uri="{9D8B030D-6E8A-4147-A177-3AD203B41FA5}">
                      <a16:colId xmlns:a16="http://schemas.microsoft.com/office/drawing/2014/main" val="2304346226"/>
                    </a:ext>
                  </a:extLst>
                </a:gridCol>
                <a:gridCol w="3510393">
                  <a:extLst>
                    <a:ext uri="{9D8B030D-6E8A-4147-A177-3AD203B41FA5}">
                      <a16:colId xmlns:a16="http://schemas.microsoft.com/office/drawing/2014/main" val="2284069975"/>
                    </a:ext>
                  </a:extLst>
                </a:gridCol>
                <a:gridCol w="1623385">
                  <a:extLst>
                    <a:ext uri="{9D8B030D-6E8A-4147-A177-3AD203B41FA5}">
                      <a16:colId xmlns:a16="http://schemas.microsoft.com/office/drawing/2014/main" val="803791797"/>
                    </a:ext>
                  </a:extLst>
                </a:gridCol>
                <a:gridCol w="2566889">
                  <a:extLst>
                    <a:ext uri="{9D8B030D-6E8A-4147-A177-3AD203B41FA5}">
                      <a16:colId xmlns:a16="http://schemas.microsoft.com/office/drawing/2014/main" val="2801604816"/>
                    </a:ext>
                  </a:extLst>
                </a:gridCol>
              </a:tblGrid>
              <a:tr h="649224">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USEDBY THREAT ACTOR</a:t>
                      </a:r>
                    </a:p>
                  </a:txBody>
                  <a:tcPr/>
                </a:tc>
                <a:extLst>
                  <a:ext uri="{0D108BD9-81ED-4DB2-BD59-A6C34878D82A}">
                    <a16:rowId xmlns:a16="http://schemas.microsoft.com/office/drawing/2014/main" val="4052569468"/>
                  </a:ext>
                </a:extLst>
              </a:tr>
              <a:tr h="649224">
                <a:tc>
                  <a:txBody>
                    <a:bodyPr/>
                    <a:lstStyle/>
                    <a:p>
                      <a:r>
                        <a:rPr lang="en-AU" sz="1800" b="0" i="0" kern="1200" dirty="0">
                          <a:solidFill>
                            <a:schemeClr val="dk1"/>
                          </a:solidFill>
                          <a:effectLst/>
                          <a:latin typeface="+mn-lt"/>
                          <a:ea typeface="+mn-ea"/>
                          <a:cs typeface="+mn-cs"/>
                        </a:rPr>
                        <a:t>CWE-502</a:t>
                      </a:r>
                      <a:endParaRPr lang="en-AU" dirty="0"/>
                    </a:p>
                  </a:txBody>
                  <a:tcPr/>
                </a:tc>
                <a:tc>
                  <a:txBody>
                    <a:bodyPr/>
                    <a:lstStyle/>
                    <a:p>
                      <a:r>
                        <a:rPr lang="en-AU" sz="1800" b="0" i="0" kern="1200" dirty="0">
                          <a:solidFill>
                            <a:schemeClr val="dk1"/>
                          </a:solidFill>
                          <a:effectLst/>
                          <a:latin typeface="+mn-lt"/>
                          <a:ea typeface="+mn-ea"/>
                          <a:cs typeface="+mn-cs"/>
                        </a:rPr>
                        <a:t>CAPEC-100</a:t>
                      </a:r>
                      <a:endParaRPr lang="en-AU" dirty="0"/>
                    </a:p>
                  </a:txBody>
                  <a:tcPr/>
                </a:tc>
                <a:tc>
                  <a:txBody>
                    <a:bodyPr/>
                    <a:lstStyle/>
                    <a:p>
                      <a:r>
                        <a:rPr lang="en-AU" sz="1800" b="0" i="0" kern="1200" dirty="0">
                          <a:solidFill>
                            <a:schemeClr val="dk1"/>
                          </a:solidFill>
                          <a:effectLst/>
                          <a:latin typeface="+mn-lt"/>
                          <a:ea typeface="+mn-ea"/>
                          <a:cs typeface="+mn-cs"/>
                        </a:rPr>
                        <a:t>T1566 (Phishing)</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1729676778"/>
                  </a:ext>
                </a:extLst>
              </a:tr>
              <a:tr h="649224">
                <a:tc>
                  <a:txBody>
                    <a:bodyPr/>
                    <a:lstStyle/>
                    <a:p>
                      <a:r>
                        <a:rPr lang="en-AU" sz="1800" b="0" i="0" kern="1200" dirty="0">
                          <a:solidFill>
                            <a:schemeClr val="dk1"/>
                          </a:solidFill>
                          <a:effectLst/>
                          <a:latin typeface="+mn-lt"/>
                          <a:ea typeface="+mn-ea"/>
                          <a:cs typeface="+mn-cs"/>
                        </a:rPr>
                        <a:t>CWE-502</a:t>
                      </a:r>
                      <a:endParaRPr lang="en-AU" dirty="0"/>
                    </a:p>
                  </a:txBody>
                  <a:tcPr/>
                </a:tc>
                <a:tc>
                  <a:txBody>
                    <a:bodyPr/>
                    <a:lstStyle/>
                    <a:p>
                      <a:r>
                        <a:rPr lang="en-AU" sz="1800" b="0" i="0" kern="1200" dirty="0">
                          <a:solidFill>
                            <a:schemeClr val="dk1"/>
                          </a:solidFill>
                          <a:effectLst/>
                          <a:latin typeface="+mn-lt"/>
                          <a:ea typeface="+mn-ea"/>
                          <a:cs typeface="+mn-cs"/>
                        </a:rPr>
                        <a:t>CAPEC-100</a:t>
                      </a:r>
                      <a:endParaRPr lang="en-AU" dirty="0"/>
                    </a:p>
                  </a:txBody>
                  <a:tcPr/>
                </a:tc>
                <a:tc>
                  <a:txBody>
                    <a:bodyPr/>
                    <a:lstStyle/>
                    <a:p>
                      <a:r>
                        <a:rPr lang="en-US" sz="1800" b="0" i="0" kern="1200" dirty="0">
                          <a:solidFill>
                            <a:schemeClr val="dk1"/>
                          </a:solidFill>
                          <a:effectLst/>
                          <a:latin typeface="+mn-lt"/>
                          <a:ea typeface="+mn-ea"/>
                          <a:cs typeface="+mn-cs"/>
                        </a:rPr>
                        <a:t>T1107 (Living Off the Land)</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2780256520"/>
                  </a:ext>
                </a:extLst>
              </a:tr>
              <a:tr h="649224">
                <a:tc>
                  <a:txBody>
                    <a:bodyPr/>
                    <a:lstStyle/>
                    <a:p>
                      <a:r>
                        <a:rPr lang="en-AU" sz="1800" b="0" i="0" kern="1200" dirty="0">
                          <a:solidFill>
                            <a:schemeClr val="dk1"/>
                          </a:solidFill>
                          <a:effectLst/>
                          <a:latin typeface="+mn-lt"/>
                          <a:ea typeface="+mn-ea"/>
                          <a:cs typeface="+mn-cs"/>
                        </a:rPr>
                        <a:t>CWE-502</a:t>
                      </a:r>
                      <a:endParaRPr lang="en-AU" dirty="0"/>
                    </a:p>
                  </a:txBody>
                  <a:tcPr/>
                </a:tc>
                <a:tc>
                  <a:txBody>
                    <a:bodyPr/>
                    <a:lstStyle/>
                    <a:p>
                      <a:r>
                        <a:rPr lang="en-AU" sz="1800" b="0" i="0" kern="1200" dirty="0">
                          <a:solidFill>
                            <a:schemeClr val="dk1"/>
                          </a:solidFill>
                          <a:effectLst/>
                          <a:latin typeface="+mn-lt"/>
                          <a:ea typeface="+mn-ea"/>
                          <a:cs typeface="+mn-cs"/>
                        </a:rPr>
                        <a:t>CAPEC-100</a:t>
                      </a:r>
                      <a:endParaRPr lang="en-AU" dirty="0"/>
                    </a:p>
                  </a:txBody>
                  <a:tcPr/>
                </a:tc>
                <a:tc>
                  <a:txBody>
                    <a:bodyPr/>
                    <a:lstStyle/>
                    <a:p>
                      <a:r>
                        <a:rPr lang="en-AU" sz="1800" b="0" i="0" kern="1200" dirty="0">
                          <a:solidFill>
                            <a:schemeClr val="dk1"/>
                          </a:solidFill>
                          <a:effectLst/>
                          <a:latin typeface="+mn-lt"/>
                          <a:ea typeface="+mn-ea"/>
                          <a:cs typeface="+mn-cs"/>
                        </a:rPr>
                        <a:t>T1021.001 (Remote Desktop Protocol)</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316465505"/>
                  </a:ext>
                </a:extLst>
              </a:tr>
            </a:tbl>
          </a:graphicData>
        </a:graphic>
      </p:graphicFrame>
    </p:spTree>
    <p:extLst>
      <p:ext uri="{BB962C8B-B14F-4D97-AF65-F5344CB8AC3E}">
        <p14:creationId xmlns:p14="http://schemas.microsoft.com/office/powerpoint/2010/main" val="57709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7EF581-D760-F998-AB28-E3E87D82E975}"/>
              </a:ext>
            </a:extLst>
          </p:cNvPr>
          <p:cNvSpPr txBox="1"/>
          <p:nvPr/>
        </p:nvSpPr>
        <p:spPr>
          <a:xfrm>
            <a:off x="1192696" y="854765"/>
            <a:ext cx="8130208" cy="2308324"/>
          </a:xfrm>
          <a:prstGeom prst="rect">
            <a:avLst/>
          </a:prstGeom>
          <a:noFill/>
        </p:spPr>
        <p:txBody>
          <a:bodyPr wrap="square" rtlCol="0">
            <a:spAutoFit/>
          </a:bodyPr>
          <a:lstStyle/>
          <a:p>
            <a:r>
              <a:rPr sz="1800" b="0">
                <a:latin typeface="Arial"/>
              </a:rPr>
              <a:t>Rationale:</a:t>
            </a:r>
          </a:p>
          <a:p>
            <a:r>
              <a:rPr sz="1800" b="0">
                <a:latin typeface="Arial"/>
              </a:rPr>
              <a:t>CVE-2022_30190 is a vulnerability in Microsoft windows that allows fro remote code execution. The threat also use phishing (T1566) and living off the land (T1107), which helps exploit the ability to gain the initial access and move within the network. Also, the threat actor uses Remote desktop Protocol(T1021.001) which are mostly used to establish a foothold in the network.</a:t>
            </a:r>
          </a:p>
          <a:p/>
          <a:p>
            <a:r>
              <a:rPr sz="1800" b="0">
                <a:latin typeface="Arial"/>
              </a:rPr>
              <a:t>Action: this exploitation used by the threat actor</a:t>
            </a:r>
          </a:p>
        </p:txBody>
      </p:sp>
    </p:spTree>
    <p:extLst>
      <p:ext uri="{BB962C8B-B14F-4D97-AF65-F5344CB8AC3E}">
        <p14:creationId xmlns:p14="http://schemas.microsoft.com/office/powerpoint/2010/main" val="263007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8295D8-7BD5-160C-875F-3C87735AE8F5}"/>
              </a:ext>
            </a:extLst>
          </p:cNvPr>
          <p:cNvSpPr txBox="1"/>
          <p:nvPr/>
        </p:nvSpPr>
        <p:spPr>
          <a:xfrm>
            <a:off x="1243584" y="589190"/>
            <a:ext cx="6437376" cy="461665"/>
          </a:xfrm>
          <a:prstGeom prst="rect">
            <a:avLst/>
          </a:prstGeom>
          <a:noFill/>
        </p:spPr>
        <p:txBody>
          <a:bodyPr wrap="square" rtlCol="0">
            <a:spAutoFit/>
          </a:bodyPr>
          <a:lstStyle/>
          <a:p>
            <a:r>
              <a:rPr sz="1800" b="0">
                <a:latin typeface="Arial"/>
              </a:rPr>
              <a:t>CVE-2022-22954</a:t>
            </a:r>
          </a:p>
        </p:txBody>
      </p:sp>
      <p:graphicFrame>
        <p:nvGraphicFramePr>
          <p:cNvPr id="4" name="Table 3">
            <a:extLst>
              <a:ext uri="{FF2B5EF4-FFF2-40B4-BE49-F238E27FC236}">
                <a16:creationId xmlns:a16="http://schemas.microsoft.com/office/drawing/2014/main" id="{ECFAA544-BE1F-000E-C090-6D32D0E3EBA8}"/>
              </a:ext>
            </a:extLst>
          </p:cNvPr>
          <p:cNvGraphicFramePr>
            <a:graphicFrameLocks noGrp="1"/>
          </p:cNvGraphicFramePr>
          <p:nvPr>
            <p:extLst>
              <p:ext uri="{D42A27DB-BD31-4B8C-83A1-F6EECF244321}">
                <p14:modId xmlns:p14="http://schemas.microsoft.com/office/powerpoint/2010/main" val="341963136"/>
              </p:ext>
            </p:extLst>
          </p:nvPr>
        </p:nvGraphicFramePr>
        <p:xfrm>
          <a:off x="1042416" y="1485302"/>
          <a:ext cx="9091458" cy="4489704"/>
        </p:xfrm>
        <a:graphic>
          <a:graphicData uri="http://schemas.openxmlformats.org/drawingml/2006/table">
            <a:tbl>
              <a:tblPr firstRow="1" bandRow="1">
                <a:tableStyleId>{5C22544A-7EE6-4342-B048-85BDC9FD1C3A}</a:tableStyleId>
              </a:tblPr>
              <a:tblGrid>
                <a:gridCol w="1390791">
                  <a:extLst>
                    <a:ext uri="{9D8B030D-6E8A-4147-A177-3AD203B41FA5}">
                      <a16:colId xmlns:a16="http://schemas.microsoft.com/office/drawing/2014/main" val="2304346226"/>
                    </a:ext>
                  </a:extLst>
                </a:gridCol>
                <a:gridCol w="3411002">
                  <a:extLst>
                    <a:ext uri="{9D8B030D-6E8A-4147-A177-3AD203B41FA5}">
                      <a16:colId xmlns:a16="http://schemas.microsoft.com/office/drawing/2014/main" val="2284069975"/>
                    </a:ext>
                  </a:extLst>
                </a:gridCol>
                <a:gridCol w="1722776">
                  <a:extLst>
                    <a:ext uri="{9D8B030D-6E8A-4147-A177-3AD203B41FA5}">
                      <a16:colId xmlns:a16="http://schemas.microsoft.com/office/drawing/2014/main" val="803791797"/>
                    </a:ext>
                  </a:extLst>
                </a:gridCol>
                <a:gridCol w="2566889">
                  <a:extLst>
                    <a:ext uri="{9D8B030D-6E8A-4147-A177-3AD203B41FA5}">
                      <a16:colId xmlns:a16="http://schemas.microsoft.com/office/drawing/2014/main" val="2801604816"/>
                    </a:ext>
                  </a:extLst>
                </a:gridCol>
              </a:tblGrid>
              <a:tr h="649224">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USEDBY THREAT ACTOR</a:t>
                      </a:r>
                    </a:p>
                  </a:txBody>
                  <a:tcPr/>
                </a:tc>
                <a:extLst>
                  <a:ext uri="{0D108BD9-81ED-4DB2-BD59-A6C34878D82A}">
                    <a16:rowId xmlns:a16="http://schemas.microsoft.com/office/drawing/2014/main" val="4052569468"/>
                  </a:ext>
                </a:extLst>
              </a:tr>
              <a:tr h="649224">
                <a:tc>
                  <a:txBody>
                    <a:bodyPr/>
                    <a:lstStyle/>
                    <a:p>
                      <a:r>
                        <a:rPr lang="en-AU" sz="1800" b="0" i="0" kern="1200" dirty="0">
                          <a:solidFill>
                            <a:schemeClr val="dk1"/>
                          </a:solidFill>
                          <a:effectLst/>
                          <a:latin typeface="+mn-lt"/>
                          <a:ea typeface="+mn-ea"/>
                          <a:cs typeface="+mn-cs"/>
                        </a:rPr>
                        <a:t>CWE-269</a:t>
                      </a:r>
                      <a:endParaRPr lang="en-AU" dirty="0"/>
                    </a:p>
                  </a:txBody>
                  <a:tcPr/>
                </a:tc>
                <a:tc>
                  <a:txBody>
                    <a:bodyPr/>
                    <a:lstStyle/>
                    <a:p>
                      <a:r>
                        <a:rPr lang="en-AU" sz="1800" b="0" i="0" kern="1200" dirty="0">
                          <a:solidFill>
                            <a:schemeClr val="dk1"/>
                          </a:solidFill>
                          <a:effectLst/>
                          <a:latin typeface="+mn-lt"/>
                          <a:ea typeface="+mn-ea"/>
                          <a:cs typeface="+mn-cs"/>
                        </a:rPr>
                        <a:t>CAPEC-244</a:t>
                      </a:r>
                      <a:endParaRPr lang="en-AU" dirty="0"/>
                    </a:p>
                  </a:txBody>
                  <a:tcPr/>
                </a:tc>
                <a:tc>
                  <a:txBody>
                    <a:bodyPr/>
                    <a:lstStyle/>
                    <a:p>
                      <a:r>
                        <a:rPr lang="en-AU" sz="1800" b="0" i="0" kern="1200" dirty="0">
                          <a:solidFill>
                            <a:schemeClr val="dk1"/>
                          </a:solidFill>
                          <a:effectLst/>
                          <a:latin typeface="+mn-lt"/>
                          <a:ea typeface="+mn-ea"/>
                          <a:cs typeface="+mn-cs"/>
                        </a:rPr>
                        <a:t>T1190 (Exploit Public-Facing Application)</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1729676778"/>
                  </a:ext>
                </a:extLst>
              </a:tr>
              <a:tr h="649224">
                <a:tc>
                  <a:txBody>
                    <a:bodyPr/>
                    <a:lstStyle/>
                    <a:p>
                      <a:r>
                        <a:rPr lang="en-AU" sz="1800" b="0" i="0" kern="1200" dirty="0">
                          <a:solidFill>
                            <a:schemeClr val="dk1"/>
                          </a:solidFill>
                          <a:effectLst/>
                          <a:latin typeface="+mn-lt"/>
                          <a:ea typeface="+mn-ea"/>
                          <a:cs typeface="+mn-cs"/>
                        </a:rPr>
                        <a:t>CWE-269</a:t>
                      </a:r>
                      <a:endParaRPr lang="en-AU" dirty="0"/>
                    </a:p>
                  </a:txBody>
                  <a:tcPr/>
                </a:tc>
                <a:tc>
                  <a:txBody>
                    <a:bodyPr/>
                    <a:lstStyle/>
                    <a:p>
                      <a:r>
                        <a:rPr lang="en-AU" sz="1800" b="0" i="0" kern="1200" dirty="0">
                          <a:solidFill>
                            <a:schemeClr val="dk1"/>
                          </a:solidFill>
                          <a:effectLst/>
                          <a:latin typeface="+mn-lt"/>
                          <a:ea typeface="+mn-ea"/>
                          <a:cs typeface="+mn-cs"/>
                        </a:rPr>
                        <a:t>CAPEC-244</a:t>
                      </a:r>
                      <a:endParaRPr lang="en-AU" dirty="0"/>
                    </a:p>
                  </a:txBody>
                  <a:tcPr/>
                </a:tc>
                <a:tc>
                  <a:txBody>
                    <a:bodyPr/>
                    <a:lstStyle/>
                    <a:p>
                      <a:r>
                        <a:rPr lang="en-US" sz="1800" b="0" i="0" kern="1200" dirty="0">
                          <a:solidFill>
                            <a:schemeClr val="dk1"/>
                          </a:solidFill>
                          <a:effectLst/>
                          <a:latin typeface="+mn-lt"/>
                          <a:ea typeface="+mn-ea"/>
                          <a:cs typeface="+mn-cs"/>
                        </a:rPr>
                        <a:t>T1059.003 (Command and Scripting Interpreter: Windows Command Shell))</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2780256520"/>
                  </a:ext>
                </a:extLst>
              </a:tr>
              <a:tr h="649224">
                <a:tc>
                  <a:txBody>
                    <a:bodyPr/>
                    <a:lstStyle/>
                    <a:p>
                      <a:r>
                        <a:rPr lang="en-AU" sz="1800" b="0" i="0" kern="1200" dirty="0">
                          <a:solidFill>
                            <a:schemeClr val="dk1"/>
                          </a:solidFill>
                          <a:effectLst/>
                          <a:latin typeface="+mn-lt"/>
                          <a:ea typeface="+mn-ea"/>
                          <a:cs typeface="+mn-cs"/>
                        </a:rPr>
                        <a:t>CWE-269</a:t>
                      </a:r>
                      <a:endParaRPr lang="en-AU" dirty="0"/>
                    </a:p>
                  </a:txBody>
                  <a:tcPr/>
                </a:tc>
                <a:tc>
                  <a:txBody>
                    <a:bodyPr/>
                    <a:lstStyle/>
                    <a:p>
                      <a:r>
                        <a:rPr lang="en-AU" sz="1800" b="0" i="0" kern="1200" dirty="0">
                          <a:solidFill>
                            <a:schemeClr val="dk1"/>
                          </a:solidFill>
                          <a:effectLst/>
                          <a:latin typeface="+mn-lt"/>
                          <a:ea typeface="+mn-ea"/>
                          <a:cs typeface="+mn-cs"/>
                        </a:rPr>
                        <a:t>CAPEC-244</a:t>
                      </a:r>
                      <a:endParaRPr lang="en-AU" dirty="0"/>
                    </a:p>
                  </a:txBody>
                  <a:tcPr/>
                </a:tc>
                <a:tc>
                  <a:txBody>
                    <a:bodyPr/>
                    <a:lstStyle/>
                    <a:p>
                      <a:r>
                        <a:rPr lang="en-US" sz="1800" b="0" i="0" kern="1200" dirty="0">
                          <a:solidFill>
                            <a:schemeClr val="dk1"/>
                          </a:solidFill>
                          <a:effectLst/>
                          <a:latin typeface="+mn-lt"/>
                          <a:ea typeface="+mn-ea"/>
                          <a:cs typeface="+mn-cs"/>
                        </a:rPr>
                        <a:t>T1486 (Data Encrypted for Impact)</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316465505"/>
                  </a:ext>
                </a:extLst>
              </a:tr>
            </a:tbl>
          </a:graphicData>
        </a:graphic>
      </p:graphicFrame>
    </p:spTree>
    <p:extLst>
      <p:ext uri="{BB962C8B-B14F-4D97-AF65-F5344CB8AC3E}">
        <p14:creationId xmlns:p14="http://schemas.microsoft.com/office/powerpoint/2010/main" val="408554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65E207-E33D-DFE5-61C4-E649E903C671}"/>
              </a:ext>
            </a:extLst>
          </p:cNvPr>
          <p:cNvSpPr txBox="1"/>
          <p:nvPr/>
        </p:nvSpPr>
        <p:spPr>
          <a:xfrm>
            <a:off x="726831" y="844062"/>
            <a:ext cx="8698523" cy="2031325"/>
          </a:xfrm>
          <a:prstGeom prst="rect">
            <a:avLst/>
          </a:prstGeom>
          <a:noFill/>
        </p:spPr>
        <p:txBody>
          <a:bodyPr wrap="square" rtlCol="0">
            <a:spAutoFit/>
          </a:bodyPr>
          <a:lstStyle/>
          <a:p>
            <a:r>
              <a:rPr sz="1800" b="0">
                <a:latin typeface="Arial"/>
              </a:rPr>
              <a:t>Rationale:</a:t>
            </a:r>
          </a:p>
          <a:p>
            <a:r>
              <a:rPr sz="1800" b="0">
                <a:latin typeface="Arial"/>
              </a:rPr>
              <a:t>CVE-2022-22954 is a kind of vulnerability in spring framework that allows for remote code execution which  exploit public-facing application (T1190) and command and scripting interpreter such as windows command shell(T1059.003) which gives initial access and execute malicious command. Also data encryption for impact(T1486) suggests  it was used to encrypt files and demand ransom.</a:t>
            </a:r>
          </a:p>
          <a:p>
            <a:r>
              <a:rPr sz="1800" b="0">
                <a:latin typeface="Arial"/>
              </a:rPr>
              <a:t>Action: used by threat actor</a:t>
            </a:r>
          </a:p>
        </p:txBody>
      </p:sp>
    </p:spTree>
    <p:extLst>
      <p:ext uri="{BB962C8B-B14F-4D97-AF65-F5344CB8AC3E}">
        <p14:creationId xmlns:p14="http://schemas.microsoft.com/office/powerpoint/2010/main" val="3652458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A7566-FF2F-1BA5-E424-DB2957CF6CE3}"/>
              </a:ext>
            </a:extLst>
          </p:cNvPr>
          <p:cNvSpPr txBox="1"/>
          <p:nvPr/>
        </p:nvSpPr>
        <p:spPr>
          <a:xfrm>
            <a:off x="874643" y="894522"/>
            <a:ext cx="7235687" cy="5078313"/>
          </a:xfrm>
          <a:prstGeom prst="rect">
            <a:avLst/>
          </a:prstGeom>
          <a:noFill/>
        </p:spPr>
        <p:txBody>
          <a:bodyPr wrap="square" rtlCol="0">
            <a:spAutoFit/>
          </a:bodyPr>
          <a:lstStyle/>
          <a:p>
            <a:r>
              <a:rPr sz="1800" b="0">
                <a:latin typeface="Arial"/>
              </a:rPr>
              <a:t>References </a:t>
            </a:r>
          </a:p>
          <a:p>
            <a:r>
              <a:rPr sz="1800" b="0">
                <a:latin typeface="Arial"/>
              </a:rPr>
              <a:t>https://capec.mitre.org/data/definitions/63.html</a:t>
            </a:r>
          </a:p>
          <a:p>
            <a:r>
              <a:rPr sz="1800" b="0">
                <a:latin typeface="Arial"/>
              </a:rPr>
              <a:t>https://cisa.gov/news-events/cybersecurity-advisories/aa21-356a</a:t>
            </a:r>
          </a:p>
          <a:p>
            <a:r>
              <a:rPr sz="1800" b="0">
                <a:latin typeface="Arial"/>
              </a:rPr>
              <a:t>https://attack.mitre.org/techniques/T1190/</a:t>
            </a:r>
          </a:p>
          <a:p>
            <a:r>
              <a:rPr sz="1800" b="0">
                <a:latin typeface="Arial"/>
              </a:rPr>
              <a:t>https://nvd.nist.gov/vuln/detail/CVE-2021-44228</a:t>
            </a:r>
          </a:p>
          <a:p>
            <a:r>
              <a:rPr sz="1800" b="0">
                <a:latin typeface="Arial"/>
              </a:rPr>
              <a:t>Exploiting, Mitigating, and Detecting CVE-2021-44228: Log4j Remote Code Execution (RCE) | Sysdig</a:t>
            </a:r>
          </a:p>
          <a:p>
            <a:r>
              <a:rPr sz="1800" b="0">
                <a:latin typeface="Arial"/>
              </a:rPr>
              <a:t>https://attack.mitre.org/techniques/T1486/</a:t>
            </a:r>
          </a:p>
          <a:p>
            <a:r>
              <a:rPr sz="1800" b="0">
                <a:latin typeface="Arial"/>
              </a:rPr>
              <a:t>CVE-2022-30190 - Security Update Guide - Microsoft - Microsoft Windows Support Diagnostic Tool (MSDT) Remote Code Execution Vulnerability</a:t>
            </a:r>
          </a:p>
          <a:p>
            <a:r>
              <a:rPr sz="1800" b="0">
                <a:latin typeface="Arial"/>
              </a:rPr>
              <a:t>https://nvd.nist.gov/vuln/detail/CVE-2022-30190</a:t>
            </a:r>
          </a:p>
          <a:p>
            <a:r>
              <a:rPr sz="1800" b="0">
                <a:latin typeface="Arial"/>
              </a:rPr>
              <a:t>CVE-2022-30190 - Security Update Guide - Microsoft - Microsoft Windows Support Diagnostic Tool (MSDT) Remote Code Execution Vulnerability</a:t>
            </a:r>
          </a:p>
          <a:p>
            <a:r>
              <a:rPr sz="1800" b="0">
                <a:latin typeface="Arial"/>
              </a:rPr>
              <a:t>https://capec.mitre.org/about/new_to_capec.html</a:t>
            </a:r>
          </a:p>
          <a:p>
            <a:r>
              <a:rPr sz="1800" b="0">
                <a:latin typeface="Arial"/>
              </a:rPr>
              <a:t>https://cwe.mitre.org/data/definitions/79.html</a:t>
            </a:r>
          </a:p>
        </p:txBody>
      </p:sp>
    </p:spTree>
    <p:extLst>
      <p:ext uri="{BB962C8B-B14F-4D97-AF65-F5344CB8AC3E}">
        <p14:creationId xmlns:p14="http://schemas.microsoft.com/office/powerpoint/2010/main" val="2187968109"/>
      </p:ext>
    </p:extLst>
  </p:cSld>
  <p:clrMapOvr>
    <a:masterClrMapping/>
  </p:clrMapOvr>
</p:sld>
</file>

<file path=ppt/theme/theme1.xml><?xml version="1.0" encoding="utf-8"?>
<a:theme xmlns:a="http://schemas.openxmlformats.org/drawingml/2006/main" name="Mimeo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docProps/app.xml><?xml version="1.0" encoding="utf-8"?>
<Properties xmlns="http://schemas.openxmlformats.org/officeDocument/2006/extended-properties" xmlns:vt="http://schemas.openxmlformats.org/officeDocument/2006/docPropsVTypes">
  <TotalTime>70</TotalTime>
  <Words>524</Words>
  <Application>Microsoft Office PowerPoint</Application>
  <PresentationFormat>Widescreen</PresentationFormat>
  <Paragraphs>75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__Inter_36bd41</vt:lpstr>
      <vt:lpstr>ADLaM Display</vt:lpstr>
      <vt:lpstr>Aharoni</vt:lpstr>
      <vt:lpstr>Arial</vt:lpstr>
      <vt:lpstr>Elephant</vt:lpstr>
      <vt:lpstr>Univers Condensed</vt:lpstr>
      <vt:lpstr>MimeoVTI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Abhiyan SIMKHADA</dc:creator>
  <cp:lastModifiedBy>Abhiyan SIMKHADA</cp:lastModifiedBy>
  <cp:revision>1</cp:revision>
  <dcterms:created xsi:type="dcterms:W3CDTF">2024-09-12T14:16:04Z</dcterms:created>
  <dcterms:modified xsi:type="dcterms:W3CDTF">2024-09-12T15:26:59Z</dcterms:modified>
</cp:coreProperties>
</file>