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7" r:id="rId2"/>
    <p:sldId id="259" r:id="rId3"/>
    <p:sldId id="260" r:id="rId4"/>
    <p:sldId id="261" r:id="rId5"/>
    <p:sldId id="262" r:id="rId6"/>
    <p:sldId id="263"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48" autoAdjust="0"/>
    <p:restoredTop sz="94660"/>
  </p:normalViewPr>
  <p:slideViewPr>
    <p:cSldViewPr snapToGrid="0">
      <p:cViewPr>
        <p:scale>
          <a:sx n="50" d="100"/>
          <a:sy n="50" d="100"/>
        </p:scale>
        <p:origin x="-62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8E770-44AE-47D5-B4B1-71BEC9A9D725}"/>
              </a:ext>
            </a:extLst>
          </p:cNvPr>
          <p:cNvSpPr>
            <a:spLocks noGrp="1"/>
          </p:cNvSpPr>
          <p:nvPr>
            <p:ph type="ctrTitle"/>
          </p:nvPr>
        </p:nvSpPr>
        <p:spPr>
          <a:xfrm>
            <a:off x="841248" y="663960"/>
            <a:ext cx="9456049" cy="3594112"/>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4CA91C7-81A9-46F3-B0F4-D9AB8808514E}"/>
              </a:ext>
            </a:extLst>
          </p:cNvPr>
          <p:cNvSpPr>
            <a:spLocks noGrp="1"/>
          </p:cNvSpPr>
          <p:nvPr>
            <p:ph type="subTitle" idx="1"/>
          </p:nvPr>
        </p:nvSpPr>
        <p:spPr>
          <a:xfrm>
            <a:off x="841248" y="4667581"/>
            <a:ext cx="9456049" cy="1197387"/>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AA648C8-9681-4994-B52A-1A8BC79127E1}"/>
              </a:ext>
            </a:extLst>
          </p:cNvPr>
          <p:cNvSpPr>
            <a:spLocks noGrp="1"/>
          </p:cNvSpPr>
          <p:nvPr>
            <p:ph type="dt" sz="half" idx="10"/>
          </p:nvPr>
        </p:nvSpPr>
        <p:spPr>
          <a:xfrm>
            <a:off x="841248" y="6102693"/>
            <a:ext cx="2743200" cy="365125"/>
          </a:xfrm>
        </p:spPr>
        <p:txBody>
          <a:bodyPr/>
          <a:lstStyle/>
          <a:p>
            <a:fld id="{AE3425CA-4B9D-4420-BB9E-C250DB30E421}" type="datetime1">
              <a:rPr lang="en-US" smtClean="0"/>
              <a:t>9/13/2024</a:t>
            </a:fld>
            <a:endParaRPr lang="en-US"/>
          </a:p>
        </p:txBody>
      </p:sp>
      <p:sp>
        <p:nvSpPr>
          <p:cNvPr id="5" name="Footer Placeholder 4">
            <a:extLst>
              <a:ext uri="{FF2B5EF4-FFF2-40B4-BE49-F238E27FC236}">
                <a16:creationId xmlns:a16="http://schemas.microsoft.com/office/drawing/2014/main" id="{6677F203-CB10-488B-82DC-9D0571A5E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B2E9B-C8B7-4716-9D05-265A04246E05}"/>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7" name="Straight Connector 6">
            <a:extLst>
              <a:ext uri="{FF2B5EF4-FFF2-40B4-BE49-F238E27FC236}">
                <a16:creationId xmlns:a16="http://schemas.microsoft.com/office/drawing/2014/main" id="{9EED8031-DD67-43C6-94A0-646636C95560}"/>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64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C3B3-C67F-4C48-A663-EF010429E7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4C4B3F-B3CB-4CF0-AEC8-1893A6A27E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6D005-2B71-4325-A646-A2278C3A2EAA}"/>
              </a:ext>
            </a:extLst>
          </p:cNvPr>
          <p:cNvSpPr>
            <a:spLocks noGrp="1"/>
          </p:cNvSpPr>
          <p:nvPr>
            <p:ph type="dt" sz="half" idx="10"/>
          </p:nvPr>
        </p:nvSpPr>
        <p:spPr/>
        <p:txBody>
          <a:bodyPr/>
          <a:lstStyle/>
          <a:p>
            <a:fld id="{6A14B861-3779-4E37-8DF0-E9EB3EA96210}" type="datetime1">
              <a:rPr lang="en-US" smtClean="0"/>
              <a:t>9/13/2024</a:t>
            </a:fld>
            <a:endParaRPr lang="en-US"/>
          </a:p>
        </p:txBody>
      </p:sp>
      <p:sp>
        <p:nvSpPr>
          <p:cNvPr id="5" name="Footer Placeholder 4">
            <a:extLst>
              <a:ext uri="{FF2B5EF4-FFF2-40B4-BE49-F238E27FC236}">
                <a16:creationId xmlns:a16="http://schemas.microsoft.com/office/drawing/2014/main" id="{DB356B01-AE16-42EF-B970-5CAF0C891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F9BE2-24F4-4F83-8E64-4307C9794E17}"/>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130655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01120-856A-4F01-B7C1-D87A1E5F8150}"/>
              </a:ext>
            </a:extLst>
          </p:cNvPr>
          <p:cNvSpPr>
            <a:spLocks noGrp="1"/>
          </p:cNvSpPr>
          <p:nvPr>
            <p:ph type="title" orient="vert"/>
          </p:nvPr>
        </p:nvSpPr>
        <p:spPr>
          <a:xfrm>
            <a:off x="7874324" y="552782"/>
            <a:ext cx="2620891" cy="52947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9D62358-C84C-4947-B826-FF738422EA5B}"/>
              </a:ext>
            </a:extLst>
          </p:cNvPr>
          <p:cNvSpPr>
            <a:spLocks noGrp="1"/>
          </p:cNvSpPr>
          <p:nvPr>
            <p:ph type="body" orient="vert" idx="1"/>
          </p:nvPr>
        </p:nvSpPr>
        <p:spPr>
          <a:xfrm>
            <a:off x="838200" y="552782"/>
            <a:ext cx="6803155" cy="529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7971139-AA1A-46DB-B793-17FB8E6E8A77}"/>
              </a:ext>
            </a:extLst>
          </p:cNvPr>
          <p:cNvSpPr>
            <a:spLocks noGrp="1"/>
          </p:cNvSpPr>
          <p:nvPr>
            <p:ph type="dt" sz="half" idx="10"/>
          </p:nvPr>
        </p:nvSpPr>
        <p:spPr/>
        <p:txBody>
          <a:bodyPr/>
          <a:lstStyle/>
          <a:p>
            <a:fld id="{53E38388-E864-4553-9937-AE9FC5E50CFC}" type="datetime1">
              <a:rPr lang="en-US" smtClean="0"/>
              <a:t>9/13/2024</a:t>
            </a:fld>
            <a:endParaRPr lang="en-US"/>
          </a:p>
        </p:txBody>
      </p:sp>
      <p:sp>
        <p:nvSpPr>
          <p:cNvPr id="5" name="Footer Placeholder 4">
            <a:extLst>
              <a:ext uri="{FF2B5EF4-FFF2-40B4-BE49-F238E27FC236}">
                <a16:creationId xmlns:a16="http://schemas.microsoft.com/office/drawing/2014/main" id="{1B2E06F6-0FE2-40FB-BFEE-010C22293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BA7B1B-13A1-41BA-B924-FD11450C14E7}"/>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952755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2B9A-9384-46B2-8B4F-B9C2035CAB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B413CF4-CD0B-4F3C-A1CE-1BA3EFDEEB5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C1DE659-17B0-4F70-8F1C-93BF4DB64390}"/>
              </a:ext>
            </a:extLst>
          </p:cNvPr>
          <p:cNvSpPr>
            <a:spLocks noGrp="1"/>
          </p:cNvSpPr>
          <p:nvPr>
            <p:ph type="dt" sz="half" idx="10"/>
          </p:nvPr>
        </p:nvSpPr>
        <p:spPr/>
        <p:txBody>
          <a:bodyPr/>
          <a:lstStyle/>
          <a:p>
            <a:fld id="{62751E1E-C50D-4FD4-8B1E-ECD78340D9AB}" type="datetime1">
              <a:rPr lang="en-US" smtClean="0"/>
              <a:t>9/13/2024</a:t>
            </a:fld>
            <a:endParaRPr lang="en-US"/>
          </a:p>
        </p:txBody>
      </p:sp>
      <p:sp>
        <p:nvSpPr>
          <p:cNvPr id="5" name="Footer Placeholder 4">
            <a:extLst>
              <a:ext uri="{FF2B5EF4-FFF2-40B4-BE49-F238E27FC236}">
                <a16:creationId xmlns:a16="http://schemas.microsoft.com/office/drawing/2014/main" id="{37AB0750-AB4E-4FCF-9B52-BC954760B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66B99-C716-4464-B695-623F4C5A9D9B}"/>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198532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233A-AD59-4FB1-A1CA-AABFAE040805}"/>
              </a:ext>
            </a:extLst>
          </p:cNvPr>
          <p:cNvSpPr>
            <a:spLocks noGrp="1"/>
          </p:cNvSpPr>
          <p:nvPr>
            <p:ph type="title"/>
          </p:nvPr>
        </p:nvSpPr>
        <p:spPr>
          <a:xfrm>
            <a:off x="841249" y="552782"/>
            <a:ext cx="9538428" cy="3714417"/>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A656964-650B-4E87-9541-0E659DEC0365}"/>
              </a:ext>
            </a:extLst>
          </p:cNvPr>
          <p:cNvSpPr>
            <a:spLocks noGrp="1"/>
          </p:cNvSpPr>
          <p:nvPr>
            <p:ph type="body" idx="1"/>
          </p:nvPr>
        </p:nvSpPr>
        <p:spPr>
          <a:xfrm>
            <a:off x="841249" y="4672584"/>
            <a:ext cx="9538428" cy="1143802"/>
          </a:xfrm>
        </p:spPr>
        <p:txBody>
          <a:bodyPr>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21BB50-DF4A-47B5-A3AD-18712A3AD40E}"/>
              </a:ext>
            </a:extLst>
          </p:cNvPr>
          <p:cNvSpPr>
            <a:spLocks noGrp="1"/>
          </p:cNvSpPr>
          <p:nvPr>
            <p:ph type="dt" sz="half" idx="10"/>
          </p:nvPr>
        </p:nvSpPr>
        <p:spPr/>
        <p:txBody>
          <a:bodyPr/>
          <a:lstStyle/>
          <a:p>
            <a:fld id="{43C83AFB-9E54-459E-8C6D-0913AC3BA5D7}" type="datetime1">
              <a:rPr lang="en-US" smtClean="0"/>
              <a:t>9/13/2024</a:t>
            </a:fld>
            <a:endParaRPr lang="en-US"/>
          </a:p>
        </p:txBody>
      </p:sp>
      <p:sp>
        <p:nvSpPr>
          <p:cNvPr id="5" name="Footer Placeholder 4">
            <a:extLst>
              <a:ext uri="{FF2B5EF4-FFF2-40B4-BE49-F238E27FC236}">
                <a16:creationId xmlns:a16="http://schemas.microsoft.com/office/drawing/2014/main" id="{3CDF59B3-D1B8-4A51-AD6E-868C5BF6F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CA779-6272-4A15-A566-20C4E9A60D47}"/>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7" name="Straight Connector 6">
            <a:extLst>
              <a:ext uri="{FF2B5EF4-FFF2-40B4-BE49-F238E27FC236}">
                <a16:creationId xmlns:a16="http://schemas.microsoft.com/office/drawing/2014/main" id="{F0B86E8F-91EA-4626-BCA8-3B4973C7C9D6}"/>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4536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2A00-5BBD-436C-BB6D-CE650FC46202}"/>
              </a:ext>
            </a:extLst>
          </p:cNvPr>
          <p:cNvSpPr>
            <a:spLocks noGrp="1"/>
          </p:cNvSpPr>
          <p:nvPr>
            <p:ph type="title"/>
          </p:nvPr>
        </p:nvSpPr>
        <p:spPr>
          <a:xfrm>
            <a:off x="841248" y="552783"/>
            <a:ext cx="9683871" cy="132588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DFB3E2E-F3C4-4CDD-9138-86AE7A1B566D}"/>
              </a:ext>
            </a:extLst>
          </p:cNvPr>
          <p:cNvSpPr>
            <a:spLocks noGrp="1"/>
          </p:cNvSpPr>
          <p:nvPr>
            <p:ph sz="half" idx="1"/>
          </p:nvPr>
        </p:nvSpPr>
        <p:spPr>
          <a:xfrm>
            <a:off x="841248" y="2108362"/>
            <a:ext cx="4507926"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795CD01-B639-46B6-B53D-18FE1E39AF50}"/>
              </a:ext>
            </a:extLst>
          </p:cNvPr>
          <p:cNvSpPr>
            <a:spLocks noGrp="1"/>
          </p:cNvSpPr>
          <p:nvPr>
            <p:ph sz="half" idx="2"/>
          </p:nvPr>
        </p:nvSpPr>
        <p:spPr>
          <a:xfrm>
            <a:off x="5699171" y="2108362"/>
            <a:ext cx="4825948"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396E34C3-86AC-48F9-92A4-F17BFAF9EF06}"/>
              </a:ext>
            </a:extLst>
          </p:cNvPr>
          <p:cNvSpPr>
            <a:spLocks noGrp="1"/>
          </p:cNvSpPr>
          <p:nvPr>
            <p:ph type="dt" sz="half" idx="10"/>
          </p:nvPr>
        </p:nvSpPr>
        <p:spPr/>
        <p:txBody>
          <a:bodyPr/>
          <a:lstStyle/>
          <a:p>
            <a:fld id="{F10144B6-0CA7-46BA-A00B-1E68E5C3ED0C}" type="datetime1">
              <a:rPr lang="en-US" smtClean="0"/>
              <a:t>9/13/2024</a:t>
            </a:fld>
            <a:endParaRPr lang="en-US"/>
          </a:p>
        </p:txBody>
      </p:sp>
      <p:sp>
        <p:nvSpPr>
          <p:cNvPr id="6" name="Footer Placeholder 5">
            <a:extLst>
              <a:ext uri="{FF2B5EF4-FFF2-40B4-BE49-F238E27FC236}">
                <a16:creationId xmlns:a16="http://schemas.microsoft.com/office/drawing/2014/main" id="{275D6A29-C51F-4654-82AD-04056FA6C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1EEB6-57E6-40E7-9702-1D5999B505DC}"/>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8" name="Straight Connector 7">
            <a:extLst>
              <a:ext uri="{FF2B5EF4-FFF2-40B4-BE49-F238E27FC236}">
                <a16:creationId xmlns:a16="http://schemas.microsoft.com/office/drawing/2014/main" id="{F929C81A-4806-44FF-99D8-13A65B2D066F}"/>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8DDCF9-5353-4B5F-8565-8C27F795A4BF}"/>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11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D1A9-BF08-4C6D-805E-244B234EE852}"/>
              </a:ext>
            </a:extLst>
          </p:cNvPr>
          <p:cNvSpPr>
            <a:spLocks noGrp="1"/>
          </p:cNvSpPr>
          <p:nvPr>
            <p:ph type="title"/>
          </p:nvPr>
        </p:nvSpPr>
        <p:spPr>
          <a:xfrm>
            <a:off x="841248" y="557784"/>
            <a:ext cx="943957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920C1D8-0907-4FDB-BFAD-36E14AF98D81}"/>
              </a:ext>
            </a:extLst>
          </p:cNvPr>
          <p:cNvSpPr>
            <a:spLocks noGrp="1"/>
          </p:cNvSpPr>
          <p:nvPr>
            <p:ph type="body" idx="1"/>
          </p:nvPr>
        </p:nvSpPr>
        <p:spPr>
          <a:xfrm>
            <a:off x="841248" y="2114185"/>
            <a:ext cx="4438887"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6A4441-5FC3-4F86-8ADE-ED90424DB9B8}"/>
              </a:ext>
            </a:extLst>
          </p:cNvPr>
          <p:cNvSpPr>
            <a:spLocks noGrp="1"/>
          </p:cNvSpPr>
          <p:nvPr>
            <p:ph sz="half" idx="2"/>
          </p:nvPr>
        </p:nvSpPr>
        <p:spPr>
          <a:xfrm>
            <a:off x="841248" y="2900451"/>
            <a:ext cx="4438887"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3CEB34D-DB36-47E0-AE2C-FBEBA272076E}"/>
              </a:ext>
            </a:extLst>
          </p:cNvPr>
          <p:cNvSpPr>
            <a:spLocks noGrp="1"/>
          </p:cNvSpPr>
          <p:nvPr>
            <p:ph type="body" sz="quarter" idx="3"/>
          </p:nvPr>
        </p:nvSpPr>
        <p:spPr>
          <a:xfrm>
            <a:off x="5795090" y="2114185"/>
            <a:ext cx="4485728"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056219-D498-410D-8F2C-03045AE48016}"/>
              </a:ext>
            </a:extLst>
          </p:cNvPr>
          <p:cNvSpPr>
            <a:spLocks noGrp="1"/>
          </p:cNvSpPr>
          <p:nvPr>
            <p:ph sz="quarter" idx="4"/>
          </p:nvPr>
        </p:nvSpPr>
        <p:spPr>
          <a:xfrm>
            <a:off x="5795090" y="2900451"/>
            <a:ext cx="4485730"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8DC9AD-F6B8-44D0-8169-84553C1F92C9}"/>
              </a:ext>
            </a:extLst>
          </p:cNvPr>
          <p:cNvSpPr>
            <a:spLocks noGrp="1"/>
          </p:cNvSpPr>
          <p:nvPr>
            <p:ph type="dt" sz="half" idx="10"/>
          </p:nvPr>
        </p:nvSpPr>
        <p:spPr/>
        <p:txBody>
          <a:bodyPr/>
          <a:lstStyle/>
          <a:p>
            <a:fld id="{0051F549-537C-41EC-B9CC-5B6A9AC2A6A7}" type="datetime1">
              <a:rPr lang="en-US" smtClean="0"/>
              <a:t>9/13/2024</a:t>
            </a:fld>
            <a:endParaRPr lang="en-US"/>
          </a:p>
        </p:txBody>
      </p:sp>
      <p:sp>
        <p:nvSpPr>
          <p:cNvPr id="8" name="Footer Placeholder 7">
            <a:extLst>
              <a:ext uri="{FF2B5EF4-FFF2-40B4-BE49-F238E27FC236}">
                <a16:creationId xmlns:a16="http://schemas.microsoft.com/office/drawing/2014/main" id="{FF9985ED-7382-4F00-845D-4F27841B5D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A2CC25-9EC7-4706-9BD4-5E20C4B33200}"/>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12" name="Straight Connector 11">
            <a:extLst>
              <a:ext uri="{FF2B5EF4-FFF2-40B4-BE49-F238E27FC236}">
                <a16:creationId xmlns:a16="http://schemas.microsoft.com/office/drawing/2014/main" id="{4DBC7D26-1B30-46B8-8221-09886FA3D030}"/>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186A75-E140-4995-A8BB-89B5ACE678D2}"/>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3515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21C2-B85F-435F-8DF3-C714A5472B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99FE38-24D5-4D5F-A92E-E4F8B23FB7FC}"/>
              </a:ext>
            </a:extLst>
          </p:cNvPr>
          <p:cNvSpPr>
            <a:spLocks noGrp="1"/>
          </p:cNvSpPr>
          <p:nvPr>
            <p:ph type="dt" sz="half" idx="10"/>
          </p:nvPr>
        </p:nvSpPr>
        <p:spPr/>
        <p:txBody>
          <a:bodyPr/>
          <a:lstStyle/>
          <a:p>
            <a:fld id="{952F8D56-3D0E-48B8-8218-1F3A06A96C62}" type="datetime1">
              <a:rPr lang="en-US" smtClean="0"/>
              <a:t>9/13/2024</a:t>
            </a:fld>
            <a:endParaRPr lang="en-US"/>
          </a:p>
        </p:txBody>
      </p:sp>
      <p:sp>
        <p:nvSpPr>
          <p:cNvPr id="4" name="Footer Placeholder 3">
            <a:extLst>
              <a:ext uri="{FF2B5EF4-FFF2-40B4-BE49-F238E27FC236}">
                <a16:creationId xmlns:a16="http://schemas.microsoft.com/office/drawing/2014/main" id="{E629DF69-BE29-4038-9744-17BFC57B88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B9496F-64EC-46E7-97F0-BCB7E79F820A}"/>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58796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9F19E0-8FE3-45E8-A227-D74EEF1A6322}"/>
              </a:ext>
            </a:extLst>
          </p:cNvPr>
          <p:cNvSpPr>
            <a:spLocks noGrp="1"/>
          </p:cNvSpPr>
          <p:nvPr>
            <p:ph type="dt" sz="half" idx="10"/>
          </p:nvPr>
        </p:nvSpPr>
        <p:spPr/>
        <p:txBody>
          <a:bodyPr/>
          <a:lstStyle/>
          <a:p>
            <a:fld id="{E8EC309E-27D4-401F-A74A-DEA16C7B51DC}" type="datetime1">
              <a:rPr lang="en-US" smtClean="0"/>
              <a:t>9/13/2024</a:t>
            </a:fld>
            <a:endParaRPr lang="en-US"/>
          </a:p>
        </p:txBody>
      </p:sp>
      <p:sp>
        <p:nvSpPr>
          <p:cNvPr id="3" name="Footer Placeholder 2">
            <a:extLst>
              <a:ext uri="{FF2B5EF4-FFF2-40B4-BE49-F238E27FC236}">
                <a16:creationId xmlns:a16="http://schemas.microsoft.com/office/drawing/2014/main" id="{ABFB1926-56F3-40BC-A03F-62B969419E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FFE2B6-07A4-4AA0-9BCE-204E13DA447E}"/>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277531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266A-CB24-44C5-B2E8-011420844A17}"/>
              </a:ext>
            </a:extLst>
          </p:cNvPr>
          <p:cNvSpPr>
            <a:spLocks noGrp="1"/>
          </p:cNvSpPr>
          <p:nvPr>
            <p:ph type="title"/>
          </p:nvPr>
        </p:nvSpPr>
        <p:spPr>
          <a:xfrm>
            <a:off x="841248" y="549283"/>
            <a:ext cx="4603963" cy="2572489"/>
          </a:xfrm>
        </p:spPr>
        <p:txBody>
          <a:bodyPr anchor="ctr">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39DBD1-7133-47A5-A771-2CEA18533491}"/>
              </a:ext>
            </a:extLst>
          </p:cNvPr>
          <p:cNvSpPr>
            <a:spLocks noGrp="1"/>
          </p:cNvSpPr>
          <p:nvPr>
            <p:ph idx="1"/>
          </p:nvPr>
        </p:nvSpPr>
        <p:spPr>
          <a:xfrm>
            <a:off x="5870796" y="549283"/>
            <a:ext cx="4455517" cy="5319704"/>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76A729F-B24D-424E-B067-003B0601F259}"/>
              </a:ext>
            </a:extLst>
          </p:cNvPr>
          <p:cNvSpPr>
            <a:spLocks noGrp="1"/>
          </p:cNvSpPr>
          <p:nvPr>
            <p:ph type="body" sz="half" idx="2"/>
          </p:nvPr>
        </p:nvSpPr>
        <p:spPr>
          <a:xfrm>
            <a:off x="841248" y="3296498"/>
            <a:ext cx="4603963" cy="2572489"/>
          </a:xfrm>
        </p:spPr>
        <p:txBody>
          <a:bodyPr>
            <a:normAutofit/>
          </a:bodyPr>
          <a:lstStyle>
            <a:lvl1pPr marL="0" indent="0">
              <a:buNone/>
              <a:defRPr lang="en-US" sz="20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FA7323-5497-426C-9DD9-3CF69E88EC38}"/>
              </a:ext>
            </a:extLst>
          </p:cNvPr>
          <p:cNvSpPr>
            <a:spLocks noGrp="1"/>
          </p:cNvSpPr>
          <p:nvPr>
            <p:ph type="dt" sz="half" idx="10"/>
          </p:nvPr>
        </p:nvSpPr>
        <p:spPr/>
        <p:txBody>
          <a:bodyPr/>
          <a:lstStyle/>
          <a:p>
            <a:fld id="{6DEA2B81-2BC3-42D7-B67D-05C685AA80AD}" type="datetime1">
              <a:rPr lang="en-US" smtClean="0"/>
              <a:t>9/13/2024</a:t>
            </a:fld>
            <a:endParaRPr lang="en-US"/>
          </a:p>
        </p:txBody>
      </p:sp>
      <p:sp>
        <p:nvSpPr>
          <p:cNvPr id="6" name="Footer Placeholder 5">
            <a:extLst>
              <a:ext uri="{FF2B5EF4-FFF2-40B4-BE49-F238E27FC236}">
                <a16:creationId xmlns:a16="http://schemas.microsoft.com/office/drawing/2014/main" id="{45FD7667-4D25-40AF-9D6D-FCB2C21E8E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650918-EDF8-47A5-BEA8-AC9A7A1536DE}"/>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921013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5D2B-FAFB-4BC9-A917-610FDCD0B859}"/>
              </a:ext>
            </a:extLst>
          </p:cNvPr>
          <p:cNvSpPr>
            <a:spLocks noGrp="1"/>
          </p:cNvSpPr>
          <p:nvPr>
            <p:ph type="title"/>
          </p:nvPr>
        </p:nvSpPr>
        <p:spPr>
          <a:xfrm>
            <a:off x="841249" y="552782"/>
            <a:ext cx="4608576" cy="2569464"/>
          </a:xfrm>
        </p:spPr>
        <p:txBody>
          <a:bodyPr anchor="ctr">
            <a:noAutofit/>
          </a:bodyPr>
          <a:lstStyle>
            <a:lvl1pPr algn="l" defTabSz="914400"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226A694-5302-42BE-8A7A-6007C10F8F70}"/>
              </a:ext>
            </a:extLst>
          </p:cNvPr>
          <p:cNvSpPr>
            <a:spLocks noGrp="1"/>
          </p:cNvSpPr>
          <p:nvPr>
            <p:ph type="pic" idx="1"/>
          </p:nvPr>
        </p:nvSpPr>
        <p:spPr>
          <a:xfrm>
            <a:off x="5825952" y="552783"/>
            <a:ext cx="4663440" cy="53082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8E4481C-81D6-4329-8203-70B3FCC3F8FE}"/>
              </a:ext>
            </a:extLst>
          </p:cNvPr>
          <p:cNvSpPr>
            <a:spLocks noGrp="1"/>
          </p:cNvSpPr>
          <p:nvPr>
            <p:ph type="body" sz="half" idx="2"/>
          </p:nvPr>
        </p:nvSpPr>
        <p:spPr>
          <a:xfrm>
            <a:off x="841249" y="3300984"/>
            <a:ext cx="4608576" cy="2569464"/>
          </a:xfrm>
        </p:spPr>
        <p:txBody>
          <a:bodyPr>
            <a:normAutofit/>
          </a:bodyPr>
          <a:lstStyle>
            <a:lvl1pPr marL="0" indent="0">
              <a:buNone/>
              <a:defRPr lang="en-US" sz="20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AD6C12-26C4-4DF7-B013-56D0849AC7DE}"/>
              </a:ext>
            </a:extLst>
          </p:cNvPr>
          <p:cNvSpPr>
            <a:spLocks noGrp="1"/>
          </p:cNvSpPr>
          <p:nvPr>
            <p:ph type="dt" sz="half" idx="10"/>
          </p:nvPr>
        </p:nvSpPr>
        <p:spPr/>
        <p:txBody>
          <a:bodyPr/>
          <a:lstStyle/>
          <a:p>
            <a:fld id="{F0DB8F2B-E487-4905-B553-FB649F2B6F23}" type="datetime1">
              <a:rPr lang="en-US" smtClean="0"/>
              <a:t>9/13/2024</a:t>
            </a:fld>
            <a:endParaRPr lang="en-US"/>
          </a:p>
        </p:txBody>
      </p:sp>
      <p:sp>
        <p:nvSpPr>
          <p:cNvPr id="6" name="Footer Placeholder 5">
            <a:extLst>
              <a:ext uri="{FF2B5EF4-FFF2-40B4-BE49-F238E27FC236}">
                <a16:creationId xmlns:a16="http://schemas.microsoft.com/office/drawing/2014/main" id="{5CE2F307-FB97-40EC-8517-E6F351B3D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1B397-305A-42B7-A763-829634B939A9}"/>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931112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4BD48A-4D17-4225-AC4D-67B4C686C55D}"/>
              </a:ext>
            </a:extLst>
          </p:cNvPr>
          <p:cNvSpPr>
            <a:spLocks noGrp="1"/>
          </p:cNvSpPr>
          <p:nvPr>
            <p:ph type="title"/>
          </p:nvPr>
        </p:nvSpPr>
        <p:spPr>
          <a:xfrm>
            <a:off x="841248" y="552782"/>
            <a:ext cx="9489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7F14A2B-77AF-4E51-B0C1-0D361EF81A2C}"/>
              </a:ext>
            </a:extLst>
          </p:cNvPr>
          <p:cNvSpPr>
            <a:spLocks noGrp="1"/>
          </p:cNvSpPr>
          <p:nvPr>
            <p:ph type="body" idx="1"/>
          </p:nvPr>
        </p:nvSpPr>
        <p:spPr>
          <a:xfrm>
            <a:off x="841248" y="2096199"/>
            <a:ext cx="9489000" cy="374738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239C2F5-57CA-4152-A766-8F877538FB16}"/>
              </a:ext>
            </a:extLst>
          </p:cNvPr>
          <p:cNvSpPr>
            <a:spLocks noGrp="1"/>
          </p:cNvSpPr>
          <p:nvPr>
            <p:ph type="dt" sz="half" idx="2"/>
          </p:nvPr>
        </p:nvSpPr>
        <p:spPr>
          <a:xfrm>
            <a:off x="841248" y="6102693"/>
            <a:ext cx="2743200" cy="365125"/>
          </a:xfrm>
          <a:prstGeom prst="rect">
            <a:avLst/>
          </a:prstGeom>
        </p:spPr>
        <p:txBody>
          <a:bodyPr vert="horz" lIns="91440" tIns="45720" rIns="91440" bIns="45720" rtlCol="0" anchor="ctr"/>
          <a:lstStyle>
            <a:lvl1pPr algn="l">
              <a:defRPr lang="en-US" sz="1000" b="1" kern="1200" cap="all" spc="300" baseline="0" smtClean="0">
                <a:solidFill>
                  <a:schemeClr val="tx1"/>
                </a:solidFill>
                <a:latin typeface="+mn-lt"/>
                <a:ea typeface="+mn-ea"/>
                <a:cs typeface="+mn-cs"/>
              </a:defRPr>
            </a:lvl1pPr>
          </a:lstStyle>
          <a:p>
            <a:fld id="{6EF7C3A7-D6F6-4D38-A7C3-B72967BB81A6}" type="datetime1">
              <a:rPr lang="en-US" smtClean="0"/>
              <a:t>9/13/2024</a:t>
            </a:fld>
            <a:endParaRPr lang="en-US"/>
          </a:p>
        </p:txBody>
      </p:sp>
      <p:sp>
        <p:nvSpPr>
          <p:cNvPr id="5" name="Footer Placeholder 4">
            <a:extLst>
              <a:ext uri="{FF2B5EF4-FFF2-40B4-BE49-F238E27FC236}">
                <a16:creationId xmlns:a16="http://schemas.microsoft.com/office/drawing/2014/main" id="{A1225FB5-D02B-4BB9-8B8B-D1A11CFE8961}"/>
              </a:ext>
            </a:extLst>
          </p:cNvPr>
          <p:cNvSpPr>
            <a:spLocks noGrp="1"/>
          </p:cNvSpPr>
          <p:nvPr>
            <p:ph type="ftr" sz="quarter" idx="3"/>
          </p:nvPr>
        </p:nvSpPr>
        <p:spPr>
          <a:xfrm rot="5400000">
            <a:off x="9234260" y="2427620"/>
            <a:ext cx="4114800" cy="365125"/>
          </a:xfrm>
          <a:prstGeom prst="rect">
            <a:avLst/>
          </a:prstGeom>
        </p:spPr>
        <p:txBody>
          <a:bodyPr vert="horz" lIns="91440" tIns="45720" rIns="91440" bIns="45720" rtlCol="0" anchor="ctr"/>
          <a:lstStyle>
            <a:lvl1pPr algn="l">
              <a:defRPr lang="en-US" sz="1000" b="1" kern="1200" cap="all" spc="300" baseline="0">
                <a:solidFill>
                  <a:schemeClr val="tx1"/>
                </a:solidFill>
                <a:latin typeface="+mn-lt"/>
                <a:ea typeface="+mn-ea"/>
                <a:cs typeface="+mn-cs"/>
              </a:defRPr>
            </a:lvl1pPr>
          </a:lstStyle>
          <a:p>
            <a:endParaRPr lang="en-US"/>
          </a:p>
        </p:txBody>
      </p:sp>
      <p:sp>
        <p:nvSpPr>
          <p:cNvPr id="6" name="Slide Number Placeholder 5">
            <a:extLst>
              <a:ext uri="{FF2B5EF4-FFF2-40B4-BE49-F238E27FC236}">
                <a16:creationId xmlns:a16="http://schemas.microsoft.com/office/drawing/2014/main" id="{EF6244FF-6F88-4090-A77F-499DF9AAEA8B}"/>
              </a:ext>
            </a:extLst>
          </p:cNvPr>
          <p:cNvSpPr>
            <a:spLocks noGrp="1"/>
          </p:cNvSpPr>
          <p:nvPr>
            <p:ph type="sldNum" sz="quarter" idx="4"/>
          </p:nvPr>
        </p:nvSpPr>
        <p:spPr>
          <a:xfrm>
            <a:off x="10815546" y="5878515"/>
            <a:ext cx="952229" cy="420381"/>
          </a:xfrm>
          <a:prstGeom prst="rect">
            <a:avLst/>
          </a:prstGeom>
        </p:spPr>
        <p:txBody>
          <a:bodyPr vert="horz" lIns="91440" tIns="45720" rIns="91440" bIns="45720" rtlCol="0" anchor="ctr"/>
          <a:lstStyle>
            <a:lvl1pPr algn="ctr">
              <a:defRPr lang="en-US" sz="3200" b="1" kern="1200" cap="all" spc="300" baseline="0" smtClean="0">
                <a:solidFill>
                  <a:schemeClr val="tx1"/>
                </a:solidFill>
                <a:latin typeface="+mn-lt"/>
                <a:ea typeface="+mn-ea"/>
                <a:cs typeface="+mn-cs"/>
              </a:defRPr>
            </a:lvl1pPr>
          </a:lstStyle>
          <a:p>
            <a:fld id="{6586042B-6341-4E38-A80C-926D3BB8AAC9}" type="slidenum">
              <a:rPr lang="en-US" smtClean="0"/>
              <a:t>‹#›</a:t>
            </a:fld>
            <a:endParaRPr lang="en-US"/>
          </a:p>
        </p:txBody>
      </p:sp>
      <p:sp>
        <p:nvSpPr>
          <p:cNvPr id="7" name="Rectangle 6">
            <a:extLst>
              <a:ext uri="{FF2B5EF4-FFF2-40B4-BE49-F238E27FC236}">
                <a16:creationId xmlns:a16="http://schemas.microsoft.com/office/drawing/2014/main" id="{F194AEDE-F25F-43E6-A2C4-7FFF41074990}"/>
              </a:ext>
            </a:extLst>
          </p:cNvPr>
          <p:cNvSpPr/>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C793C08-EF4C-422B-A728-6C717C47DF6F}"/>
              </a:ext>
            </a:extLst>
          </p:cNvPr>
          <p:cNvCxnSpPr>
            <a:cxnSpLocks/>
          </p:cNvCxnSpPr>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E825BC6-56A8-46DE-8037-A9A577624B0D}"/>
              </a:ext>
            </a:extLst>
          </p:cNvPr>
          <p:cNvCxnSpPr>
            <a:cxnSpLocks/>
          </p:cNvCxnSpPr>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409977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30000"/>
        </a:lnSpc>
        <a:spcBef>
          <a:spcPts val="500"/>
        </a:spcBef>
        <a:buFont typeface="Arial" panose="020B0604020202020204" pitchFamily="34" charset="0"/>
        <a:buChar char="•"/>
        <a:defRPr sz="1600" kern="1200">
          <a:solidFill>
            <a:schemeClr val="tx1"/>
          </a:solidFill>
          <a:latin typeface="+mn-lt"/>
          <a:ea typeface="+mn-ea"/>
          <a:cs typeface="+mn-cs"/>
        </a:defRPr>
      </a:lvl3pPr>
      <a:lvl4pPr marL="13716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4pPr>
      <a:lvl5pPr marL="18288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hyperlink" Target="https://capec.mitre.org/about/new_to_capec.html" TargetMode="External"/><Relationship Id="rId3" Type="http://schemas.openxmlformats.org/officeDocument/2006/relationships/hyperlink" Target="https://nvd.nist.gov/vuln/detail/CVE-2021-44228" TargetMode="External"/><Relationship Id="rId7" Type="http://schemas.openxmlformats.org/officeDocument/2006/relationships/hyperlink" Target="https://nvd.nist.gov/vuln/detail/CVE-2022-30190" TargetMode="External"/><Relationship Id="rId2" Type="http://schemas.openxmlformats.org/officeDocument/2006/relationships/hyperlink" Target="https://attack.mitre.org/techniques/T1190/" TargetMode="External"/><Relationship Id="rId1" Type="http://schemas.openxmlformats.org/officeDocument/2006/relationships/slideLayout" Target="../slideLayouts/slideLayout7.xml"/><Relationship Id="rId6" Type="http://schemas.openxmlformats.org/officeDocument/2006/relationships/hyperlink" Target="https://msrc.microsoft.com/update-guide/en-US/vulnerability/CVE-2022-30190" TargetMode="External"/><Relationship Id="rId5" Type="http://schemas.openxmlformats.org/officeDocument/2006/relationships/hyperlink" Target="https://attack.mitre.org/techniques/T1486/" TargetMode="External"/><Relationship Id="rId4" Type="http://schemas.openxmlformats.org/officeDocument/2006/relationships/hyperlink" Target="https://sysdig.com/blog/exploit-detect-mitigate-log4j-cve/" TargetMode="External"/><Relationship Id="rId9" Type="http://schemas.openxmlformats.org/officeDocument/2006/relationships/hyperlink" Target="https://cwe.mitre.org/data/definitions/79.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128BCE-3B5C-75E8-00AC-3EA9D3F4A705}"/>
              </a:ext>
            </a:extLst>
          </p:cNvPr>
          <p:cNvSpPr txBox="1"/>
          <p:nvPr/>
        </p:nvSpPr>
        <p:spPr>
          <a:xfrm>
            <a:off x="1243584" y="589190"/>
            <a:ext cx="6437376" cy="461665"/>
          </a:xfrm>
          <a:prstGeom prst="rect">
            <a:avLst/>
          </a:prstGeom>
          <a:noFill/>
        </p:spPr>
        <p:txBody>
          <a:bodyPr wrap="square" rtlCol="0">
            <a:spAutoFit/>
          </a:bodyPr>
          <a:lstStyle/>
          <a:p>
            <a:r>
              <a:rPr lang="en-AU" sz="2400" dirty="0">
                <a:latin typeface="ADLaM Display" panose="02010000000000000000" pitchFamily="2" charset="0"/>
                <a:ea typeface="ADLaM Display" panose="02010000000000000000" pitchFamily="2" charset="0"/>
                <a:cs typeface="ADLaM Display" panose="02010000000000000000" pitchFamily="2" charset="0"/>
              </a:rPr>
              <a:t>CVE-2021-44228</a:t>
            </a:r>
            <a:endParaRPr lang="en-AU" sz="2400" dirty="0">
              <a:latin typeface="Aharoni" panose="02010803020104030203" pitchFamily="2" charset="-79"/>
              <a:cs typeface="Aharoni" panose="02010803020104030203" pitchFamily="2" charset="-79"/>
            </a:endParaRPr>
          </a:p>
        </p:txBody>
      </p:sp>
      <p:graphicFrame>
        <p:nvGraphicFramePr>
          <p:cNvPr id="3" name="Table 2">
            <a:extLst>
              <a:ext uri="{FF2B5EF4-FFF2-40B4-BE49-F238E27FC236}">
                <a16:creationId xmlns:a16="http://schemas.microsoft.com/office/drawing/2014/main" id="{FD14AD6A-CB49-48A2-8B2A-B8445F139148}"/>
              </a:ext>
            </a:extLst>
          </p:cNvPr>
          <p:cNvGraphicFramePr>
            <a:graphicFrameLocks noGrp="1"/>
          </p:cNvGraphicFramePr>
          <p:nvPr>
            <p:extLst>
              <p:ext uri="{D42A27DB-BD31-4B8C-83A1-F6EECF244321}">
                <p14:modId xmlns:p14="http://schemas.microsoft.com/office/powerpoint/2010/main" val="2930187626"/>
              </p:ext>
            </p:extLst>
          </p:nvPr>
        </p:nvGraphicFramePr>
        <p:xfrm>
          <a:off x="1042416" y="1485302"/>
          <a:ext cx="9091458" cy="3150706"/>
        </p:xfrm>
        <a:graphic>
          <a:graphicData uri="http://schemas.openxmlformats.org/drawingml/2006/table">
            <a:tbl>
              <a:tblPr firstRow="1" bandRow="1">
                <a:tableStyleId>{5C22544A-7EE6-4342-B048-85BDC9FD1C3A}</a:tableStyleId>
              </a:tblPr>
              <a:tblGrid>
                <a:gridCol w="1390791">
                  <a:extLst>
                    <a:ext uri="{9D8B030D-6E8A-4147-A177-3AD203B41FA5}">
                      <a16:colId xmlns:a16="http://schemas.microsoft.com/office/drawing/2014/main" val="2304346226"/>
                    </a:ext>
                  </a:extLst>
                </a:gridCol>
                <a:gridCol w="2748393">
                  <a:extLst>
                    <a:ext uri="{9D8B030D-6E8A-4147-A177-3AD203B41FA5}">
                      <a16:colId xmlns:a16="http://schemas.microsoft.com/office/drawing/2014/main" val="2284069975"/>
                    </a:ext>
                  </a:extLst>
                </a:gridCol>
                <a:gridCol w="2385385">
                  <a:extLst>
                    <a:ext uri="{9D8B030D-6E8A-4147-A177-3AD203B41FA5}">
                      <a16:colId xmlns:a16="http://schemas.microsoft.com/office/drawing/2014/main" val="803791797"/>
                    </a:ext>
                  </a:extLst>
                </a:gridCol>
                <a:gridCol w="2566889">
                  <a:extLst>
                    <a:ext uri="{9D8B030D-6E8A-4147-A177-3AD203B41FA5}">
                      <a16:colId xmlns:a16="http://schemas.microsoft.com/office/drawing/2014/main" val="2801604816"/>
                    </a:ext>
                  </a:extLst>
                </a:gridCol>
              </a:tblGrid>
              <a:tr h="663538">
                <a:tc>
                  <a:txBody>
                    <a:bodyPr/>
                    <a:lstStyle/>
                    <a:p>
                      <a:r>
                        <a:rPr lang="en-AU" dirty="0"/>
                        <a:t>CWE</a:t>
                      </a:r>
                    </a:p>
                  </a:txBody>
                  <a:tcPr/>
                </a:tc>
                <a:tc>
                  <a:txBody>
                    <a:bodyPr/>
                    <a:lstStyle/>
                    <a:p>
                      <a:r>
                        <a:rPr lang="en-AU" dirty="0"/>
                        <a:t>CAPEC</a:t>
                      </a:r>
                    </a:p>
                  </a:txBody>
                  <a:tcPr/>
                </a:tc>
                <a:tc>
                  <a:txBody>
                    <a:bodyPr/>
                    <a:lstStyle/>
                    <a:p>
                      <a:r>
                        <a:rPr lang="en-AU" dirty="0"/>
                        <a:t>ATT&amp;CK</a:t>
                      </a:r>
                    </a:p>
                  </a:txBody>
                  <a:tcPr/>
                </a:tc>
                <a:tc>
                  <a:txBody>
                    <a:bodyPr/>
                    <a:lstStyle/>
                    <a:p>
                      <a:r>
                        <a:rPr lang="en-AU" dirty="0"/>
                        <a:t>USEDBY THREAT ACTOR</a:t>
                      </a:r>
                    </a:p>
                  </a:txBody>
                  <a:tcPr/>
                </a:tc>
                <a:extLst>
                  <a:ext uri="{0D108BD9-81ED-4DB2-BD59-A6C34878D82A}">
                    <a16:rowId xmlns:a16="http://schemas.microsoft.com/office/drawing/2014/main" val="4052569468"/>
                  </a:ext>
                </a:extLst>
              </a:tr>
              <a:tr h="649224">
                <a:tc>
                  <a:txBody>
                    <a:bodyPr/>
                    <a:lstStyle/>
                    <a:p>
                      <a:r>
                        <a:rPr lang="en-AU" sz="1800" b="0" i="0" kern="1200" dirty="0">
                          <a:solidFill>
                            <a:schemeClr val="dk1"/>
                          </a:solidFill>
                          <a:effectLst/>
                          <a:latin typeface="+mn-lt"/>
                          <a:ea typeface="+mn-ea"/>
                          <a:cs typeface="+mn-cs"/>
                        </a:rPr>
                        <a:t>CWE-79</a:t>
                      </a:r>
                      <a:endParaRPr lang="en-AU" dirty="0"/>
                    </a:p>
                  </a:txBody>
                  <a:tcPr/>
                </a:tc>
                <a:tc>
                  <a:txBody>
                    <a:bodyPr/>
                    <a:lstStyle/>
                    <a:p>
                      <a:r>
                        <a:rPr lang="en-AU" sz="1800" b="0" i="0" kern="1200" dirty="0">
                          <a:solidFill>
                            <a:schemeClr val="dk1"/>
                          </a:solidFill>
                          <a:effectLst/>
                          <a:latin typeface="+mn-lt"/>
                          <a:ea typeface="+mn-ea"/>
                          <a:cs typeface="+mn-cs"/>
                        </a:rPr>
                        <a:t>CAPEC-63</a:t>
                      </a:r>
                      <a:endParaRPr lang="en-AU" dirty="0"/>
                    </a:p>
                  </a:txBody>
                  <a:tcPr/>
                </a:tc>
                <a:tc>
                  <a:txBody>
                    <a:bodyPr/>
                    <a:lstStyle/>
                    <a:p>
                      <a:r>
                        <a:rPr lang="en-AU" sz="1800" b="0" i="0" kern="1200" dirty="0">
                          <a:solidFill>
                            <a:schemeClr val="dk1"/>
                          </a:solidFill>
                          <a:effectLst/>
                          <a:latin typeface="+mn-lt"/>
                          <a:ea typeface="+mn-ea"/>
                          <a:cs typeface="+mn-cs"/>
                        </a:rPr>
                        <a:t>T1190 (Exploit Public-Facing Application)</a:t>
                      </a:r>
                      <a:endParaRPr lang="en-AU" dirty="0"/>
                    </a:p>
                  </a:txBody>
                  <a:tcPr/>
                </a:tc>
                <a:tc>
                  <a:txBody>
                    <a:bodyPr/>
                    <a:lstStyle/>
                    <a:p>
                      <a:r>
                        <a:rPr lang="en-AU" sz="1800" b="0" i="0" kern="1200" dirty="0">
                          <a:solidFill>
                            <a:schemeClr val="dk1"/>
                          </a:solidFill>
                          <a:effectLst/>
                          <a:latin typeface="+mn-lt"/>
                          <a:ea typeface="+mn-ea"/>
                          <a:cs typeface="+mn-cs"/>
                        </a:rPr>
                        <a:t>Yes</a:t>
                      </a:r>
                      <a:endParaRPr lang="en-AU" dirty="0"/>
                    </a:p>
                  </a:txBody>
                  <a:tcPr/>
                </a:tc>
                <a:extLst>
                  <a:ext uri="{0D108BD9-81ED-4DB2-BD59-A6C34878D82A}">
                    <a16:rowId xmlns:a16="http://schemas.microsoft.com/office/drawing/2014/main" val="1729676778"/>
                  </a:ext>
                </a:extLst>
              </a:tr>
              <a:tr h="649224">
                <a:tc>
                  <a:txBody>
                    <a:bodyPr/>
                    <a:lstStyle/>
                    <a:p>
                      <a:r>
                        <a:rPr lang="en-AU" sz="1800" b="0" i="0" kern="1200" dirty="0">
                          <a:solidFill>
                            <a:schemeClr val="dk1"/>
                          </a:solidFill>
                          <a:effectLst/>
                          <a:latin typeface="+mn-lt"/>
                          <a:ea typeface="+mn-ea"/>
                          <a:cs typeface="+mn-cs"/>
                        </a:rPr>
                        <a:t>CWE-79</a:t>
                      </a:r>
                      <a:endParaRPr lang="en-AU" dirty="0"/>
                    </a:p>
                  </a:txBody>
                  <a:tcPr/>
                </a:tc>
                <a:tc>
                  <a:txBody>
                    <a:bodyPr/>
                    <a:lstStyle/>
                    <a:p>
                      <a:r>
                        <a:rPr lang="en-AU" sz="1800" b="0" i="0" kern="1200" dirty="0">
                          <a:solidFill>
                            <a:schemeClr val="dk1"/>
                          </a:solidFill>
                          <a:effectLst/>
                          <a:latin typeface="+mn-lt"/>
                          <a:ea typeface="+mn-ea"/>
                          <a:cs typeface="+mn-cs"/>
                        </a:rPr>
                        <a:t>CAPEC-63</a:t>
                      </a:r>
                      <a:endParaRPr lang="en-AU" dirty="0"/>
                    </a:p>
                  </a:txBody>
                  <a:tcPr/>
                </a:tc>
                <a:tc>
                  <a:txBody>
                    <a:bodyPr/>
                    <a:lstStyle/>
                    <a:p>
                      <a:r>
                        <a:rPr lang="en-US" sz="1800" b="0" i="0" kern="1200" dirty="0">
                          <a:solidFill>
                            <a:schemeClr val="dk1"/>
                          </a:solidFill>
                          <a:effectLst/>
                          <a:latin typeface="+mn-lt"/>
                          <a:ea typeface="+mn-ea"/>
                          <a:cs typeface="+mn-cs"/>
                        </a:rPr>
                        <a:t>T1059.003 (Command and Scripting Interpreter: Windows Command Shell)</a:t>
                      </a:r>
                      <a:endParaRPr lang="en-AU" dirty="0"/>
                    </a:p>
                  </a:txBody>
                  <a:tcPr/>
                </a:tc>
                <a:tc>
                  <a:txBody>
                    <a:bodyPr/>
                    <a:lstStyle/>
                    <a:p>
                      <a:r>
                        <a:rPr lang="en-AU" sz="1800" b="0" i="0" kern="1200" dirty="0">
                          <a:solidFill>
                            <a:schemeClr val="dk1"/>
                          </a:solidFill>
                          <a:effectLst/>
                          <a:latin typeface="+mn-lt"/>
                          <a:ea typeface="+mn-ea"/>
                          <a:cs typeface="+mn-cs"/>
                        </a:rPr>
                        <a:t>Yes</a:t>
                      </a:r>
                      <a:endParaRPr lang="en-AU" dirty="0"/>
                    </a:p>
                  </a:txBody>
                  <a:tcPr/>
                </a:tc>
                <a:extLst>
                  <a:ext uri="{0D108BD9-81ED-4DB2-BD59-A6C34878D82A}">
                    <a16:rowId xmlns:a16="http://schemas.microsoft.com/office/drawing/2014/main" val="2780256520"/>
                  </a:ext>
                </a:extLst>
              </a:tr>
              <a:tr h="649224">
                <a:tc>
                  <a:txBody>
                    <a:bodyPr/>
                    <a:lstStyle/>
                    <a:p>
                      <a:r>
                        <a:rPr lang="en-AU" sz="1800" b="0" i="0" kern="1200" dirty="0">
                          <a:solidFill>
                            <a:schemeClr val="dk1"/>
                          </a:solidFill>
                          <a:effectLst/>
                          <a:latin typeface="+mn-lt"/>
                          <a:ea typeface="+mn-ea"/>
                          <a:cs typeface="+mn-cs"/>
                        </a:rPr>
                        <a:t>CWE-79</a:t>
                      </a:r>
                      <a:endParaRPr lang="en-AU" dirty="0"/>
                    </a:p>
                  </a:txBody>
                  <a:tcPr/>
                </a:tc>
                <a:tc>
                  <a:txBody>
                    <a:bodyPr/>
                    <a:lstStyle/>
                    <a:p>
                      <a:r>
                        <a:rPr lang="en-AU" sz="1800" b="0" i="0" kern="1200" dirty="0">
                          <a:solidFill>
                            <a:schemeClr val="dk1"/>
                          </a:solidFill>
                          <a:effectLst/>
                          <a:latin typeface="+mn-lt"/>
                          <a:ea typeface="+mn-ea"/>
                          <a:cs typeface="+mn-cs"/>
                        </a:rPr>
                        <a:t>CAPEC-63</a:t>
                      </a:r>
                      <a:endParaRPr lang="en-AU" dirty="0"/>
                    </a:p>
                  </a:txBody>
                  <a:tcPr/>
                </a:tc>
                <a:tc>
                  <a:txBody>
                    <a:bodyPr/>
                    <a:lstStyle/>
                    <a:p>
                      <a:r>
                        <a:rPr lang="en-US" sz="1800" b="0" i="0" kern="1200" dirty="0">
                          <a:solidFill>
                            <a:schemeClr val="dk1"/>
                          </a:solidFill>
                          <a:effectLst/>
                          <a:latin typeface="+mn-lt"/>
                          <a:ea typeface="+mn-ea"/>
                          <a:cs typeface="+mn-cs"/>
                        </a:rPr>
                        <a:t>T1486 (Data Encrypted for Impact)</a:t>
                      </a:r>
                      <a:endParaRPr lang="en-AU" dirty="0"/>
                    </a:p>
                  </a:txBody>
                  <a:tcPr/>
                </a:tc>
                <a:tc>
                  <a:txBody>
                    <a:bodyPr/>
                    <a:lstStyle/>
                    <a:p>
                      <a:r>
                        <a:rPr lang="en-AU" sz="1800" b="0" i="0" kern="1200" dirty="0">
                          <a:solidFill>
                            <a:schemeClr val="dk1"/>
                          </a:solidFill>
                          <a:effectLst/>
                          <a:latin typeface="+mn-lt"/>
                          <a:ea typeface="+mn-ea"/>
                          <a:cs typeface="+mn-cs"/>
                        </a:rPr>
                        <a:t>Yes</a:t>
                      </a:r>
                      <a:endParaRPr lang="en-AU" dirty="0"/>
                    </a:p>
                  </a:txBody>
                  <a:tcPr/>
                </a:tc>
                <a:extLst>
                  <a:ext uri="{0D108BD9-81ED-4DB2-BD59-A6C34878D82A}">
                    <a16:rowId xmlns:a16="http://schemas.microsoft.com/office/drawing/2014/main" val="316465505"/>
                  </a:ext>
                </a:extLst>
              </a:tr>
            </a:tbl>
          </a:graphicData>
        </a:graphic>
      </p:graphicFrame>
    </p:spTree>
    <p:extLst>
      <p:ext uri="{BB962C8B-B14F-4D97-AF65-F5344CB8AC3E}">
        <p14:creationId xmlns:p14="http://schemas.microsoft.com/office/powerpoint/2010/main" val="3853198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E1047D-C7F5-383A-66CE-070AF71D4503}"/>
              </a:ext>
            </a:extLst>
          </p:cNvPr>
          <p:cNvSpPr txBox="1"/>
          <p:nvPr/>
        </p:nvSpPr>
        <p:spPr>
          <a:xfrm>
            <a:off x="1013791" y="934278"/>
            <a:ext cx="9581322" cy="2862322"/>
          </a:xfrm>
          <a:prstGeom prst="rect">
            <a:avLst/>
          </a:prstGeom>
          <a:noFill/>
        </p:spPr>
        <p:txBody>
          <a:bodyPr wrap="square" rtlCol="0">
            <a:spAutoFit/>
          </a:bodyPr>
          <a:lstStyle/>
          <a:p>
            <a:r>
              <a:rPr lang="en-AU" sz="2000" dirty="0"/>
              <a:t>Rationale: </a:t>
            </a:r>
          </a:p>
          <a:p>
            <a:r>
              <a:rPr lang="en-AU" sz="2000" dirty="0"/>
              <a:t>CVE-2021-44228 is a vulnerability in Apache log4j that allows us for the remote code execution so that the threat actor can exploit public-facing application(T1190) and command and scripting interpreter such as windows command sell(T1059.003)  which are useful in initial access and execution of malware commands. Threat actor also use Data Encryption </a:t>
            </a:r>
            <a:r>
              <a:rPr lang="en-AU" sz="2000" dirty="0" err="1"/>
              <a:t>fro</a:t>
            </a:r>
            <a:r>
              <a:rPr lang="en-AU" sz="2000" dirty="0"/>
              <a:t> impact(T14860 which suggests that they would also use this vulnerability to encrypt files and demand ransom.</a:t>
            </a:r>
          </a:p>
          <a:p>
            <a:endParaRPr lang="en-AU" sz="2000" dirty="0"/>
          </a:p>
          <a:p>
            <a:r>
              <a:rPr lang="en-AU" sz="2000" dirty="0"/>
              <a:t>Action: exploitation used by threat actor</a:t>
            </a:r>
          </a:p>
        </p:txBody>
      </p:sp>
    </p:spTree>
    <p:extLst>
      <p:ext uri="{BB962C8B-B14F-4D97-AF65-F5344CB8AC3E}">
        <p14:creationId xmlns:p14="http://schemas.microsoft.com/office/powerpoint/2010/main" val="3494439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727E1D-0E0C-2D21-96E9-60B8EEC42A47}"/>
              </a:ext>
            </a:extLst>
          </p:cNvPr>
          <p:cNvSpPr txBox="1"/>
          <p:nvPr/>
        </p:nvSpPr>
        <p:spPr>
          <a:xfrm>
            <a:off x="1243584" y="589190"/>
            <a:ext cx="6437376" cy="461665"/>
          </a:xfrm>
          <a:prstGeom prst="rect">
            <a:avLst/>
          </a:prstGeom>
          <a:noFill/>
        </p:spPr>
        <p:txBody>
          <a:bodyPr wrap="square" rtlCol="0">
            <a:spAutoFit/>
          </a:bodyPr>
          <a:lstStyle/>
          <a:p>
            <a:r>
              <a:rPr lang="en-AU" sz="2400" dirty="0">
                <a:latin typeface="ADLaM Display" panose="02010000000000000000" pitchFamily="2" charset="0"/>
                <a:ea typeface="ADLaM Display" panose="02010000000000000000" pitchFamily="2" charset="0"/>
                <a:cs typeface="ADLaM Display" panose="02010000000000000000" pitchFamily="2" charset="0"/>
              </a:rPr>
              <a:t>CVE-2022-30190</a:t>
            </a:r>
            <a:endParaRPr lang="en-AU" sz="2400" dirty="0">
              <a:latin typeface="Aharoni" panose="02010803020104030203" pitchFamily="2" charset="-79"/>
              <a:cs typeface="Aharoni" panose="02010803020104030203" pitchFamily="2" charset="-79"/>
            </a:endParaRPr>
          </a:p>
        </p:txBody>
      </p:sp>
      <p:graphicFrame>
        <p:nvGraphicFramePr>
          <p:cNvPr id="3" name="Table 2">
            <a:extLst>
              <a:ext uri="{FF2B5EF4-FFF2-40B4-BE49-F238E27FC236}">
                <a16:creationId xmlns:a16="http://schemas.microsoft.com/office/drawing/2014/main" id="{7267094D-C177-B18D-5BD3-B267A3149DC4}"/>
              </a:ext>
            </a:extLst>
          </p:cNvPr>
          <p:cNvGraphicFramePr>
            <a:graphicFrameLocks noGrp="1"/>
          </p:cNvGraphicFramePr>
          <p:nvPr>
            <p:extLst>
              <p:ext uri="{D42A27DB-BD31-4B8C-83A1-F6EECF244321}">
                <p14:modId xmlns:p14="http://schemas.microsoft.com/office/powerpoint/2010/main" val="3335132689"/>
              </p:ext>
            </p:extLst>
          </p:nvPr>
        </p:nvGraphicFramePr>
        <p:xfrm>
          <a:off x="1042416" y="1485302"/>
          <a:ext cx="9091458" cy="3136392"/>
        </p:xfrm>
        <a:graphic>
          <a:graphicData uri="http://schemas.openxmlformats.org/drawingml/2006/table">
            <a:tbl>
              <a:tblPr firstRow="1" bandRow="1">
                <a:tableStyleId>{5C22544A-7EE6-4342-B048-85BDC9FD1C3A}</a:tableStyleId>
              </a:tblPr>
              <a:tblGrid>
                <a:gridCol w="1390791">
                  <a:extLst>
                    <a:ext uri="{9D8B030D-6E8A-4147-A177-3AD203B41FA5}">
                      <a16:colId xmlns:a16="http://schemas.microsoft.com/office/drawing/2014/main" val="2304346226"/>
                    </a:ext>
                  </a:extLst>
                </a:gridCol>
                <a:gridCol w="3510393">
                  <a:extLst>
                    <a:ext uri="{9D8B030D-6E8A-4147-A177-3AD203B41FA5}">
                      <a16:colId xmlns:a16="http://schemas.microsoft.com/office/drawing/2014/main" val="2284069975"/>
                    </a:ext>
                  </a:extLst>
                </a:gridCol>
                <a:gridCol w="1623385">
                  <a:extLst>
                    <a:ext uri="{9D8B030D-6E8A-4147-A177-3AD203B41FA5}">
                      <a16:colId xmlns:a16="http://schemas.microsoft.com/office/drawing/2014/main" val="803791797"/>
                    </a:ext>
                  </a:extLst>
                </a:gridCol>
                <a:gridCol w="2566889">
                  <a:extLst>
                    <a:ext uri="{9D8B030D-6E8A-4147-A177-3AD203B41FA5}">
                      <a16:colId xmlns:a16="http://schemas.microsoft.com/office/drawing/2014/main" val="2801604816"/>
                    </a:ext>
                  </a:extLst>
                </a:gridCol>
              </a:tblGrid>
              <a:tr h="649224">
                <a:tc>
                  <a:txBody>
                    <a:bodyPr/>
                    <a:lstStyle/>
                    <a:p>
                      <a:r>
                        <a:rPr lang="en-AU" dirty="0"/>
                        <a:t>CWE</a:t>
                      </a:r>
                    </a:p>
                  </a:txBody>
                  <a:tcPr/>
                </a:tc>
                <a:tc>
                  <a:txBody>
                    <a:bodyPr/>
                    <a:lstStyle/>
                    <a:p>
                      <a:r>
                        <a:rPr lang="en-AU" dirty="0"/>
                        <a:t>CAPEC</a:t>
                      </a:r>
                    </a:p>
                  </a:txBody>
                  <a:tcPr/>
                </a:tc>
                <a:tc>
                  <a:txBody>
                    <a:bodyPr/>
                    <a:lstStyle/>
                    <a:p>
                      <a:r>
                        <a:rPr lang="en-AU" dirty="0"/>
                        <a:t>ATT&amp;CK</a:t>
                      </a:r>
                    </a:p>
                  </a:txBody>
                  <a:tcPr/>
                </a:tc>
                <a:tc>
                  <a:txBody>
                    <a:bodyPr/>
                    <a:lstStyle/>
                    <a:p>
                      <a:r>
                        <a:rPr lang="en-AU" dirty="0"/>
                        <a:t>USEDBY THREAT ACTOR</a:t>
                      </a:r>
                    </a:p>
                  </a:txBody>
                  <a:tcPr/>
                </a:tc>
                <a:extLst>
                  <a:ext uri="{0D108BD9-81ED-4DB2-BD59-A6C34878D82A}">
                    <a16:rowId xmlns:a16="http://schemas.microsoft.com/office/drawing/2014/main" val="4052569468"/>
                  </a:ext>
                </a:extLst>
              </a:tr>
              <a:tr h="649224">
                <a:tc>
                  <a:txBody>
                    <a:bodyPr/>
                    <a:lstStyle/>
                    <a:p>
                      <a:r>
                        <a:rPr lang="en-AU" sz="1800" b="0" i="0" kern="1200" dirty="0">
                          <a:solidFill>
                            <a:schemeClr val="dk1"/>
                          </a:solidFill>
                          <a:effectLst/>
                          <a:latin typeface="+mn-lt"/>
                          <a:ea typeface="+mn-ea"/>
                          <a:cs typeface="+mn-cs"/>
                        </a:rPr>
                        <a:t>CWE-502</a:t>
                      </a:r>
                      <a:endParaRPr lang="en-AU" dirty="0"/>
                    </a:p>
                  </a:txBody>
                  <a:tcPr/>
                </a:tc>
                <a:tc>
                  <a:txBody>
                    <a:bodyPr/>
                    <a:lstStyle/>
                    <a:p>
                      <a:r>
                        <a:rPr lang="en-AU" sz="1800" b="0" i="0" kern="1200" dirty="0">
                          <a:solidFill>
                            <a:schemeClr val="dk1"/>
                          </a:solidFill>
                          <a:effectLst/>
                          <a:latin typeface="+mn-lt"/>
                          <a:ea typeface="+mn-ea"/>
                          <a:cs typeface="+mn-cs"/>
                        </a:rPr>
                        <a:t>CAPEC-100</a:t>
                      </a:r>
                      <a:endParaRPr lang="en-AU" dirty="0"/>
                    </a:p>
                  </a:txBody>
                  <a:tcPr/>
                </a:tc>
                <a:tc>
                  <a:txBody>
                    <a:bodyPr/>
                    <a:lstStyle/>
                    <a:p>
                      <a:r>
                        <a:rPr lang="en-AU" sz="1800" b="0" i="0" kern="1200" dirty="0">
                          <a:solidFill>
                            <a:schemeClr val="dk1"/>
                          </a:solidFill>
                          <a:effectLst/>
                          <a:latin typeface="+mn-lt"/>
                          <a:ea typeface="+mn-ea"/>
                          <a:cs typeface="+mn-cs"/>
                        </a:rPr>
                        <a:t>T1566 (Phishing)</a:t>
                      </a:r>
                      <a:endParaRPr lang="en-AU" dirty="0"/>
                    </a:p>
                  </a:txBody>
                  <a:tcPr/>
                </a:tc>
                <a:tc>
                  <a:txBody>
                    <a:bodyPr/>
                    <a:lstStyle/>
                    <a:p>
                      <a:r>
                        <a:rPr lang="en-AU" sz="1800" b="0" i="0" kern="1200" dirty="0">
                          <a:solidFill>
                            <a:schemeClr val="dk1"/>
                          </a:solidFill>
                          <a:effectLst/>
                          <a:latin typeface="+mn-lt"/>
                          <a:ea typeface="+mn-ea"/>
                          <a:cs typeface="+mn-cs"/>
                        </a:rPr>
                        <a:t>Yes</a:t>
                      </a:r>
                      <a:endParaRPr lang="en-AU" dirty="0"/>
                    </a:p>
                  </a:txBody>
                  <a:tcPr/>
                </a:tc>
                <a:extLst>
                  <a:ext uri="{0D108BD9-81ED-4DB2-BD59-A6C34878D82A}">
                    <a16:rowId xmlns:a16="http://schemas.microsoft.com/office/drawing/2014/main" val="1729676778"/>
                  </a:ext>
                </a:extLst>
              </a:tr>
              <a:tr h="649224">
                <a:tc>
                  <a:txBody>
                    <a:bodyPr/>
                    <a:lstStyle/>
                    <a:p>
                      <a:r>
                        <a:rPr lang="en-AU" sz="1800" b="0" i="0" kern="1200" dirty="0">
                          <a:solidFill>
                            <a:schemeClr val="dk1"/>
                          </a:solidFill>
                          <a:effectLst/>
                          <a:latin typeface="+mn-lt"/>
                          <a:ea typeface="+mn-ea"/>
                          <a:cs typeface="+mn-cs"/>
                        </a:rPr>
                        <a:t>CWE-502</a:t>
                      </a:r>
                      <a:endParaRPr lang="en-AU" dirty="0"/>
                    </a:p>
                  </a:txBody>
                  <a:tcPr/>
                </a:tc>
                <a:tc>
                  <a:txBody>
                    <a:bodyPr/>
                    <a:lstStyle/>
                    <a:p>
                      <a:r>
                        <a:rPr lang="en-AU" sz="1800" b="0" i="0" kern="1200" dirty="0">
                          <a:solidFill>
                            <a:schemeClr val="dk1"/>
                          </a:solidFill>
                          <a:effectLst/>
                          <a:latin typeface="+mn-lt"/>
                          <a:ea typeface="+mn-ea"/>
                          <a:cs typeface="+mn-cs"/>
                        </a:rPr>
                        <a:t>CAPEC-100</a:t>
                      </a:r>
                      <a:endParaRPr lang="en-AU" dirty="0"/>
                    </a:p>
                  </a:txBody>
                  <a:tcPr/>
                </a:tc>
                <a:tc>
                  <a:txBody>
                    <a:bodyPr/>
                    <a:lstStyle/>
                    <a:p>
                      <a:r>
                        <a:rPr lang="en-US" sz="1800" b="0" i="0" kern="1200" dirty="0">
                          <a:solidFill>
                            <a:schemeClr val="dk1"/>
                          </a:solidFill>
                          <a:effectLst/>
                          <a:latin typeface="+mn-lt"/>
                          <a:ea typeface="+mn-ea"/>
                          <a:cs typeface="+mn-cs"/>
                        </a:rPr>
                        <a:t>T1107 (Living Off the Land)</a:t>
                      </a:r>
                      <a:endParaRPr lang="en-AU" dirty="0"/>
                    </a:p>
                  </a:txBody>
                  <a:tcPr/>
                </a:tc>
                <a:tc>
                  <a:txBody>
                    <a:bodyPr/>
                    <a:lstStyle/>
                    <a:p>
                      <a:r>
                        <a:rPr lang="en-AU" sz="1800" b="0" i="0" kern="1200" dirty="0">
                          <a:solidFill>
                            <a:schemeClr val="dk1"/>
                          </a:solidFill>
                          <a:effectLst/>
                          <a:latin typeface="+mn-lt"/>
                          <a:ea typeface="+mn-ea"/>
                          <a:cs typeface="+mn-cs"/>
                        </a:rPr>
                        <a:t>Yes</a:t>
                      </a:r>
                      <a:endParaRPr lang="en-AU" dirty="0"/>
                    </a:p>
                  </a:txBody>
                  <a:tcPr/>
                </a:tc>
                <a:extLst>
                  <a:ext uri="{0D108BD9-81ED-4DB2-BD59-A6C34878D82A}">
                    <a16:rowId xmlns:a16="http://schemas.microsoft.com/office/drawing/2014/main" val="2780256520"/>
                  </a:ext>
                </a:extLst>
              </a:tr>
              <a:tr h="649224">
                <a:tc>
                  <a:txBody>
                    <a:bodyPr/>
                    <a:lstStyle/>
                    <a:p>
                      <a:r>
                        <a:rPr lang="en-AU" sz="1800" b="0" i="0" kern="1200" dirty="0">
                          <a:solidFill>
                            <a:schemeClr val="dk1"/>
                          </a:solidFill>
                          <a:effectLst/>
                          <a:latin typeface="+mn-lt"/>
                          <a:ea typeface="+mn-ea"/>
                          <a:cs typeface="+mn-cs"/>
                        </a:rPr>
                        <a:t>CWE-502</a:t>
                      </a:r>
                      <a:endParaRPr lang="en-AU" dirty="0"/>
                    </a:p>
                  </a:txBody>
                  <a:tcPr/>
                </a:tc>
                <a:tc>
                  <a:txBody>
                    <a:bodyPr/>
                    <a:lstStyle/>
                    <a:p>
                      <a:r>
                        <a:rPr lang="en-AU" sz="1800" b="0" i="0" kern="1200" dirty="0">
                          <a:solidFill>
                            <a:schemeClr val="dk1"/>
                          </a:solidFill>
                          <a:effectLst/>
                          <a:latin typeface="+mn-lt"/>
                          <a:ea typeface="+mn-ea"/>
                          <a:cs typeface="+mn-cs"/>
                        </a:rPr>
                        <a:t>CAPEC-100</a:t>
                      </a:r>
                      <a:endParaRPr lang="en-AU" dirty="0"/>
                    </a:p>
                  </a:txBody>
                  <a:tcPr/>
                </a:tc>
                <a:tc>
                  <a:txBody>
                    <a:bodyPr/>
                    <a:lstStyle/>
                    <a:p>
                      <a:r>
                        <a:rPr lang="en-AU" sz="1800" b="0" i="0" kern="1200" dirty="0">
                          <a:solidFill>
                            <a:schemeClr val="dk1"/>
                          </a:solidFill>
                          <a:effectLst/>
                          <a:latin typeface="+mn-lt"/>
                          <a:ea typeface="+mn-ea"/>
                          <a:cs typeface="+mn-cs"/>
                        </a:rPr>
                        <a:t>T1021.001 (Remote Desktop Protocol)</a:t>
                      </a:r>
                      <a:endParaRPr lang="en-AU" dirty="0"/>
                    </a:p>
                  </a:txBody>
                  <a:tcPr/>
                </a:tc>
                <a:tc>
                  <a:txBody>
                    <a:bodyPr/>
                    <a:lstStyle/>
                    <a:p>
                      <a:r>
                        <a:rPr lang="en-AU" sz="1800" b="0" i="0" kern="1200" dirty="0">
                          <a:solidFill>
                            <a:schemeClr val="dk1"/>
                          </a:solidFill>
                          <a:effectLst/>
                          <a:latin typeface="+mn-lt"/>
                          <a:ea typeface="+mn-ea"/>
                          <a:cs typeface="+mn-cs"/>
                        </a:rPr>
                        <a:t>Yes</a:t>
                      </a:r>
                      <a:endParaRPr lang="en-AU" dirty="0"/>
                    </a:p>
                  </a:txBody>
                  <a:tcPr/>
                </a:tc>
                <a:extLst>
                  <a:ext uri="{0D108BD9-81ED-4DB2-BD59-A6C34878D82A}">
                    <a16:rowId xmlns:a16="http://schemas.microsoft.com/office/drawing/2014/main" val="316465505"/>
                  </a:ext>
                </a:extLst>
              </a:tr>
            </a:tbl>
          </a:graphicData>
        </a:graphic>
      </p:graphicFrame>
    </p:spTree>
    <p:extLst>
      <p:ext uri="{BB962C8B-B14F-4D97-AF65-F5344CB8AC3E}">
        <p14:creationId xmlns:p14="http://schemas.microsoft.com/office/powerpoint/2010/main" val="577093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7EF581-D760-F998-AB28-E3E87D82E975}"/>
              </a:ext>
            </a:extLst>
          </p:cNvPr>
          <p:cNvSpPr txBox="1"/>
          <p:nvPr/>
        </p:nvSpPr>
        <p:spPr>
          <a:xfrm>
            <a:off x="1192696" y="854765"/>
            <a:ext cx="8130208" cy="2308324"/>
          </a:xfrm>
          <a:prstGeom prst="rect">
            <a:avLst/>
          </a:prstGeom>
          <a:noFill/>
        </p:spPr>
        <p:txBody>
          <a:bodyPr wrap="square" rtlCol="0">
            <a:spAutoFit/>
          </a:bodyPr>
          <a:lstStyle/>
          <a:p>
            <a:r>
              <a:rPr lang="en-AU" dirty="0"/>
              <a:t>Rationale:</a:t>
            </a:r>
          </a:p>
          <a:p>
            <a:r>
              <a:rPr lang="en-AU" dirty="0"/>
              <a:t>CVE-2022_30190 is a vulnerability in Microsoft windows that allows </a:t>
            </a:r>
            <a:r>
              <a:rPr lang="en-AU" dirty="0" err="1"/>
              <a:t>fro</a:t>
            </a:r>
            <a:r>
              <a:rPr lang="en-AU" dirty="0"/>
              <a:t> remote code execution. The threat also use phishing (T1566) and living off the land (T1107), which helps exploit the ability to gain the initial access and move within the network. Also, the threat actor uses Remote desktop Protocol(T1021.001) which are mostly used to establish a foothold in the network.</a:t>
            </a:r>
          </a:p>
          <a:p>
            <a:endParaRPr lang="en-AU" dirty="0"/>
          </a:p>
          <a:p>
            <a:r>
              <a:rPr lang="en-AU" dirty="0"/>
              <a:t>Action: this exploitation used by the threat actor</a:t>
            </a:r>
          </a:p>
        </p:txBody>
      </p:sp>
    </p:spTree>
    <p:extLst>
      <p:ext uri="{BB962C8B-B14F-4D97-AF65-F5344CB8AC3E}">
        <p14:creationId xmlns:p14="http://schemas.microsoft.com/office/powerpoint/2010/main" val="2630079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8295D8-7BD5-160C-875F-3C87735AE8F5}"/>
              </a:ext>
            </a:extLst>
          </p:cNvPr>
          <p:cNvSpPr txBox="1"/>
          <p:nvPr/>
        </p:nvSpPr>
        <p:spPr>
          <a:xfrm>
            <a:off x="1243584" y="589190"/>
            <a:ext cx="6437376" cy="461665"/>
          </a:xfrm>
          <a:prstGeom prst="rect">
            <a:avLst/>
          </a:prstGeom>
          <a:noFill/>
        </p:spPr>
        <p:txBody>
          <a:bodyPr wrap="square" rtlCol="0">
            <a:spAutoFit/>
          </a:bodyPr>
          <a:lstStyle/>
          <a:p>
            <a:r>
              <a:rPr lang="en-AU" sz="2400" dirty="0">
                <a:latin typeface="ADLaM Display" panose="02010000000000000000" pitchFamily="2" charset="0"/>
                <a:ea typeface="ADLaM Display" panose="02010000000000000000" pitchFamily="2" charset="0"/>
                <a:cs typeface="ADLaM Display" panose="02010000000000000000" pitchFamily="2" charset="0"/>
              </a:rPr>
              <a:t>CVE-2022-22954</a:t>
            </a:r>
            <a:endParaRPr lang="en-AU" sz="2400" dirty="0">
              <a:latin typeface="Aharoni" panose="02010803020104030203" pitchFamily="2" charset="-79"/>
              <a:cs typeface="Aharoni" panose="02010803020104030203" pitchFamily="2" charset="-79"/>
            </a:endParaRPr>
          </a:p>
        </p:txBody>
      </p:sp>
      <p:graphicFrame>
        <p:nvGraphicFramePr>
          <p:cNvPr id="4" name="Table 3">
            <a:extLst>
              <a:ext uri="{FF2B5EF4-FFF2-40B4-BE49-F238E27FC236}">
                <a16:creationId xmlns:a16="http://schemas.microsoft.com/office/drawing/2014/main" id="{ECFAA544-BE1F-000E-C090-6D32D0E3EBA8}"/>
              </a:ext>
            </a:extLst>
          </p:cNvPr>
          <p:cNvGraphicFramePr>
            <a:graphicFrameLocks noGrp="1"/>
          </p:cNvGraphicFramePr>
          <p:nvPr>
            <p:extLst>
              <p:ext uri="{D42A27DB-BD31-4B8C-83A1-F6EECF244321}">
                <p14:modId xmlns:p14="http://schemas.microsoft.com/office/powerpoint/2010/main" val="341963136"/>
              </p:ext>
            </p:extLst>
          </p:nvPr>
        </p:nvGraphicFramePr>
        <p:xfrm>
          <a:off x="1042416" y="1485302"/>
          <a:ext cx="9091458" cy="4489704"/>
        </p:xfrm>
        <a:graphic>
          <a:graphicData uri="http://schemas.openxmlformats.org/drawingml/2006/table">
            <a:tbl>
              <a:tblPr firstRow="1" bandRow="1">
                <a:tableStyleId>{5C22544A-7EE6-4342-B048-85BDC9FD1C3A}</a:tableStyleId>
              </a:tblPr>
              <a:tblGrid>
                <a:gridCol w="1390791">
                  <a:extLst>
                    <a:ext uri="{9D8B030D-6E8A-4147-A177-3AD203B41FA5}">
                      <a16:colId xmlns:a16="http://schemas.microsoft.com/office/drawing/2014/main" val="2304346226"/>
                    </a:ext>
                  </a:extLst>
                </a:gridCol>
                <a:gridCol w="3411002">
                  <a:extLst>
                    <a:ext uri="{9D8B030D-6E8A-4147-A177-3AD203B41FA5}">
                      <a16:colId xmlns:a16="http://schemas.microsoft.com/office/drawing/2014/main" val="2284069975"/>
                    </a:ext>
                  </a:extLst>
                </a:gridCol>
                <a:gridCol w="1722776">
                  <a:extLst>
                    <a:ext uri="{9D8B030D-6E8A-4147-A177-3AD203B41FA5}">
                      <a16:colId xmlns:a16="http://schemas.microsoft.com/office/drawing/2014/main" val="803791797"/>
                    </a:ext>
                  </a:extLst>
                </a:gridCol>
                <a:gridCol w="2566889">
                  <a:extLst>
                    <a:ext uri="{9D8B030D-6E8A-4147-A177-3AD203B41FA5}">
                      <a16:colId xmlns:a16="http://schemas.microsoft.com/office/drawing/2014/main" val="2801604816"/>
                    </a:ext>
                  </a:extLst>
                </a:gridCol>
              </a:tblGrid>
              <a:tr h="649224">
                <a:tc>
                  <a:txBody>
                    <a:bodyPr/>
                    <a:lstStyle/>
                    <a:p>
                      <a:r>
                        <a:rPr lang="en-AU" dirty="0"/>
                        <a:t>CWE</a:t>
                      </a:r>
                    </a:p>
                  </a:txBody>
                  <a:tcPr/>
                </a:tc>
                <a:tc>
                  <a:txBody>
                    <a:bodyPr/>
                    <a:lstStyle/>
                    <a:p>
                      <a:r>
                        <a:rPr lang="en-AU" dirty="0"/>
                        <a:t>CAPEC</a:t>
                      </a:r>
                    </a:p>
                  </a:txBody>
                  <a:tcPr/>
                </a:tc>
                <a:tc>
                  <a:txBody>
                    <a:bodyPr/>
                    <a:lstStyle/>
                    <a:p>
                      <a:r>
                        <a:rPr lang="en-AU" dirty="0"/>
                        <a:t>ATT&amp;CK</a:t>
                      </a:r>
                    </a:p>
                  </a:txBody>
                  <a:tcPr/>
                </a:tc>
                <a:tc>
                  <a:txBody>
                    <a:bodyPr/>
                    <a:lstStyle/>
                    <a:p>
                      <a:r>
                        <a:rPr lang="en-AU" dirty="0"/>
                        <a:t>USEDBY THREAT ACTOR</a:t>
                      </a:r>
                    </a:p>
                  </a:txBody>
                  <a:tcPr/>
                </a:tc>
                <a:extLst>
                  <a:ext uri="{0D108BD9-81ED-4DB2-BD59-A6C34878D82A}">
                    <a16:rowId xmlns:a16="http://schemas.microsoft.com/office/drawing/2014/main" val="4052569468"/>
                  </a:ext>
                </a:extLst>
              </a:tr>
              <a:tr h="649224">
                <a:tc>
                  <a:txBody>
                    <a:bodyPr/>
                    <a:lstStyle/>
                    <a:p>
                      <a:r>
                        <a:rPr lang="en-AU" sz="1800" b="0" i="0" kern="1200" dirty="0">
                          <a:solidFill>
                            <a:schemeClr val="dk1"/>
                          </a:solidFill>
                          <a:effectLst/>
                          <a:latin typeface="+mn-lt"/>
                          <a:ea typeface="+mn-ea"/>
                          <a:cs typeface="+mn-cs"/>
                        </a:rPr>
                        <a:t>CWE-269</a:t>
                      </a:r>
                      <a:endParaRPr lang="en-AU" dirty="0"/>
                    </a:p>
                  </a:txBody>
                  <a:tcPr/>
                </a:tc>
                <a:tc>
                  <a:txBody>
                    <a:bodyPr/>
                    <a:lstStyle/>
                    <a:p>
                      <a:r>
                        <a:rPr lang="en-AU" sz="1800" b="0" i="0" kern="1200" dirty="0">
                          <a:solidFill>
                            <a:schemeClr val="dk1"/>
                          </a:solidFill>
                          <a:effectLst/>
                          <a:latin typeface="+mn-lt"/>
                          <a:ea typeface="+mn-ea"/>
                          <a:cs typeface="+mn-cs"/>
                        </a:rPr>
                        <a:t>CAPEC-244</a:t>
                      </a:r>
                      <a:endParaRPr lang="en-AU" dirty="0"/>
                    </a:p>
                  </a:txBody>
                  <a:tcPr/>
                </a:tc>
                <a:tc>
                  <a:txBody>
                    <a:bodyPr/>
                    <a:lstStyle/>
                    <a:p>
                      <a:r>
                        <a:rPr lang="en-AU" sz="1800" b="0" i="0" kern="1200" dirty="0">
                          <a:solidFill>
                            <a:schemeClr val="dk1"/>
                          </a:solidFill>
                          <a:effectLst/>
                          <a:latin typeface="+mn-lt"/>
                          <a:ea typeface="+mn-ea"/>
                          <a:cs typeface="+mn-cs"/>
                        </a:rPr>
                        <a:t>T1190 (Exploit Public-Facing Application)</a:t>
                      </a:r>
                      <a:endParaRPr lang="en-AU" dirty="0"/>
                    </a:p>
                  </a:txBody>
                  <a:tcPr/>
                </a:tc>
                <a:tc>
                  <a:txBody>
                    <a:bodyPr/>
                    <a:lstStyle/>
                    <a:p>
                      <a:r>
                        <a:rPr lang="en-AU" sz="1800" b="0" i="0" kern="1200" dirty="0">
                          <a:solidFill>
                            <a:schemeClr val="dk1"/>
                          </a:solidFill>
                          <a:effectLst/>
                          <a:latin typeface="+mn-lt"/>
                          <a:ea typeface="+mn-ea"/>
                          <a:cs typeface="+mn-cs"/>
                        </a:rPr>
                        <a:t>Yes</a:t>
                      </a:r>
                      <a:endParaRPr lang="en-AU" dirty="0"/>
                    </a:p>
                  </a:txBody>
                  <a:tcPr/>
                </a:tc>
                <a:extLst>
                  <a:ext uri="{0D108BD9-81ED-4DB2-BD59-A6C34878D82A}">
                    <a16:rowId xmlns:a16="http://schemas.microsoft.com/office/drawing/2014/main" val="1729676778"/>
                  </a:ext>
                </a:extLst>
              </a:tr>
              <a:tr h="649224">
                <a:tc>
                  <a:txBody>
                    <a:bodyPr/>
                    <a:lstStyle/>
                    <a:p>
                      <a:r>
                        <a:rPr lang="en-AU" sz="1800" b="0" i="0" kern="1200" dirty="0">
                          <a:solidFill>
                            <a:schemeClr val="dk1"/>
                          </a:solidFill>
                          <a:effectLst/>
                          <a:latin typeface="+mn-lt"/>
                          <a:ea typeface="+mn-ea"/>
                          <a:cs typeface="+mn-cs"/>
                        </a:rPr>
                        <a:t>CWE-269</a:t>
                      </a:r>
                      <a:endParaRPr lang="en-AU" dirty="0"/>
                    </a:p>
                  </a:txBody>
                  <a:tcPr/>
                </a:tc>
                <a:tc>
                  <a:txBody>
                    <a:bodyPr/>
                    <a:lstStyle/>
                    <a:p>
                      <a:r>
                        <a:rPr lang="en-AU" sz="1800" b="0" i="0" kern="1200" dirty="0">
                          <a:solidFill>
                            <a:schemeClr val="dk1"/>
                          </a:solidFill>
                          <a:effectLst/>
                          <a:latin typeface="+mn-lt"/>
                          <a:ea typeface="+mn-ea"/>
                          <a:cs typeface="+mn-cs"/>
                        </a:rPr>
                        <a:t>CAPEC-244</a:t>
                      </a:r>
                      <a:endParaRPr lang="en-AU" dirty="0"/>
                    </a:p>
                  </a:txBody>
                  <a:tcPr/>
                </a:tc>
                <a:tc>
                  <a:txBody>
                    <a:bodyPr/>
                    <a:lstStyle/>
                    <a:p>
                      <a:r>
                        <a:rPr lang="en-US" sz="1800" b="0" i="0" kern="1200" dirty="0">
                          <a:solidFill>
                            <a:schemeClr val="dk1"/>
                          </a:solidFill>
                          <a:effectLst/>
                          <a:latin typeface="+mn-lt"/>
                          <a:ea typeface="+mn-ea"/>
                          <a:cs typeface="+mn-cs"/>
                        </a:rPr>
                        <a:t>T1059.003 (Command and Scripting Interpreter: Windows Command Shell))</a:t>
                      </a:r>
                      <a:endParaRPr lang="en-AU" dirty="0"/>
                    </a:p>
                  </a:txBody>
                  <a:tcPr/>
                </a:tc>
                <a:tc>
                  <a:txBody>
                    <a:bodyPr/>
                    <a:lstStyle/>
                    <a:p>
                      <a:r>
                        <a:rPr lang="en-AU" sz="1800" b="0" i="0" kern="1200" dirty="0">
                          <a:solidFill>
                            <a:schemeClr val="dk1"/>
                          </a:solidFill>
                          <a:effectLst/>
                          <a:latin typeface="+mn-lt"/>
                          <a:ea typeface="+mn-ea"/>
                          <a:cs typeface="+mn-cs"/>
                        </a:rPr>
                        <a:t>Yes</a:t>
                      </a:r>
                      <a:endParaRPr lang="en-AU" dirty="0"/>
                    </a:p>
                  </a:txBody>
                  <a:tcPr/>
                </a:tc>
                <a:extLst>
                  <a:ext uri="{0D108BD9-81ED-4DB2-BD59-A6C34878D82A}">
                    <a16:rowId xmlns:a16="http://schemas.microsoft.com/office/drawing/2014/main" val="2780256520"/>
                  </a:ext>
                </a:extLst>
              </a:tr>
              <a:tr h="649224">
                <a:tc>
                  <a:txBody>
                    <a:bodyPr/>
                    <a:lstStyle/>
                    <a:p>
                      <a:r>
                        <a:rPr lang="en-AU" sz="1800" b="0" i="0" kern="1200" dirty="0">
                          <a:solidFill>
                            <a:schemeClr val="dk1"/>
                          </a:solidFill>
                          <a:effectLst/>
                          <a:latin typeface="+mn-lt"/>
                          <a:ea typeface="+mn-ea"/>
                          <a:cs typeface="+mn-cs"/>
                        </a:rPr>
                        <a:t>CWE-269</a:t>
                      </a:r>
                      <a:endParaRPr lang="en-AU" dirty="0"/>
                    </a:p>
                  </a:txBody>
                  <a:tcPr/>
                </a:tc>
                <a:tc>
                  <a:txBody>
                    <a:bodyPr/>
                    <a:lstStyle/>
                    <a:p>
                      <a:r>
                        <a:rPr lang="en-AU" sz="1800" b="0" i="0" kern="1200" dirty="0">
                          <a:solidFill>
                            <a:schemeClr val="dk1"/>
                          </a:solidFill>
                          <a:effectLst/>
                          <a:latin typeface="+mn-lt"/>
                          <a:ea typeface="+mn-ea"/>
                          <a:cs typeface="+mn-cs"/>
                        </a:rPr>
                        <a:t>CAPEC-244</a:t>
                      </a:r>
                      <a:endParaRPr lang="en-AU" dirty="0"/>
                    </a:p>
                  </a:txBody>
                  <a:tcPr/>
                </a:tc>
                <a:tc>
                  <a:txBody>
                    <a:bodyPr/>
                    <a:lstStyle/>
                    <a:p>
                      <a:r>
                        <a:rPr lang="en-US" sz="1800" b="0" i="0" kern="1200" dirty="0">
                          <a:solidFill>
                            <a:schemeClr val="dk1"/>
                          </a:solidFill>
                          <a:effectLst/>
                          <a:latin typeface="+mn-lt"/>
                          <a:ea typeface="+mn-ea"/>
                          <a:cs typeface="+mn-cs"/>
                        </a:rPr>
                        <a:t>T1486 (Data Encrypted for Impact)</a:t>
                      </a:r>
                      <a:endParaRPr lang="en-AU" dirty="0"/>
                    </a:p>
                  </a:txBody>
                  <a:tcPr/>
                </a:tc>
                <a:tc>
                  <a:txBody>
                    <a:bodyPr/>
                    <a:lstStyle/>
                    <a:p>
                      <a:r>
                        <a:rPr lang="en-AU" sz="1800" b="0" i="0" kern="1200" dirty="0">
                          <a:solidFill>
                            <a:schemeClr val="dk1"/>
                          </a:solidFill>
                          <a:effectLst/>
                          <a:latin typeface="+mn-lt"/>
                          <a:ea typeface="+mn-ea"/>
                          <a:cs typeface="+mn-cs"/>
                        </a:rPr>
                        <a:t>Yes</a:t>
                      </a:r>
                      <a:endParaRPr lang="en-AU" dirty="0"/>
                    </a:p>
                  </a:txBody>
                  <a:tcPr/>
                </a:tc>
                <a:extLst>
                  <a:ext uri="{0D108BD9-81ED-4DB2-BD59-A6C34878D82A}">
                    <a16:rowId xmlns:a16="http://schemas.microsoft.com/office/drawing/2014/main" val="316465505"/>
                  </a:ext>
                </a:extLst>
              </a:tr>
            </a:tbl>
          </a:graphicData>
        </a:graphic>
      </p:graphicFrame>
    </p:spTree>
    <p:extLst>
      <p:ext uri="{BB962C8B-B14F-4D97-AF65-F5344CB8AC3E}">
        <p14:creationId xmlns:p14="http://schemas.microsoft.com/office/powerpoint/2010/main" val="4085548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65E207-E33D-DFE5-61C4-E649E903C671}"/>
              </a:ext>
            </a:extLst>
          </p:cNvPr>
          <p:cNvSpPr txBox="1"/>
          <p:nvPr/>
        </p:nvSpPr>
        <p:spPr>
          <a:xfrm>
            <a:off x="726831" y="844062"/>
            <a:ext cx="8698523" cy="2031325"/>
          </a:xfrm>
          <a:prstGeom prst="rect">
            <a:avLst/>
          </a:prstGeom>
          <a:noFill/>
        </p:spPr>
        <p:txBody>
          <a:bodyPr wrap="square" rtlCol="0">
            <a:spAutoFit/>
          </a:bodyPr>
          <a:lstStyle/>
          <a:p>
            <a:r>
              <a:rPr lang="en-AU" dirty="0"/>
              <a:t>Rationale:</a:t>
            </a:r>
          </a:p>
          <a:p>
            <a:r>
              <a:rPr lang="en-AU" dirty="0"/>
              <a:t>CVE-2022-22954 is a kind of vulnerability in spring framework that allows for remote code execution which  exploit public-facing application (T1190) and command and scripting interpreter such as windows command shell(T1059.003) which gives initial access and execute malicious command. Also data encryption for impact(T1486) suggests  it was used to encrypt files and demand ransom.</a:t>
            </a:r>
          </a:p>
          <a:p>
            <a:r>
              <a:rPr lang="en-AU" dirty="0"/>
              <a:t>Action: used by threat actor</a:t>
            </a:r>
          </a:p>
        </p:txBody>
      </p:sp>
    </p:spTree>
    <p:extLst>
      <p:ext uri="{BB962C8B-B14F-4D97-AF65-F5344CB8AC3E}">
        <p14:creationId xmlns:p14="http://schemas.microsoft.com/office/powerpoint/2010/main" val="3652458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7A7566-FF2F-1BA5-E424-DB2957CF6CE3}"/>
              </a:ext>
            </a:extLst>
          </p:cNvPr>
          <p:cNvSpPr txBox="1"/>
          <p:nvPr/>
        </p:nvSpPr>
        <p:spPr>
          <a:xfrm>
            <a:off x="874643" y="894522"/>
            <a:ext cx="7235687" cy="5078313"/>
          </a:xfrm>
          <a:prstGeom prst="rect">
            <a:avLst/>
          </a:prstGeom>
          <a:noFill/>
        </p:spPr>
        <p:txBody>
          <a:bodyPr wrap="square" rtlCol="0">
            <a:spAutoFit/>
          </a:bodyPr>
          <a:lstStyle/>
          <a:p>
            <a:r>
              <a:rPr lang="en-AU" dirty="0"/>
              <a:t>References </a:t>
            </a:r>
          </a:p>
          <a:p>
            <a:r>
              <a:rPr lang="en-AU" dirty="0"/>
              <a:t>https://capec.mitre.org/data/definitions/63.html</a:t>
            </a:r>
          </a:p>
          <a:p>
            <a:pPr algn="l">
              <a:buFont typeface="Arial" panose="020B0604020202020204" pitchFamily="34" charset="0"/>
              <a:buChar char="•"/>
            </a:pPr>
            <a:r>
              <a:rPr lang="en-AU" b="0" i="0" dirty="0">
                <a:solidFill>
                  <a:srgbClr val="374151"/>
                </a:solidFill>
                <a:effectLst/>
                <a:latin typeface="__Inter_36bd41"/>
                <a:hlinkClick r:id="rId2"/>
              </a:rPr>
              <a:t>https://cisa.gov/news-events/cybersecurity-advisories/aa21-356a</a:t>
            </a:r>
          </a:p>
          <a:p>
            <a:pPr algn="l">
              <a:buFont typeface="Arial" panose="020B0604020202020204" pitchFamily="34" charset="0"/>
              <a:buChar char="•"/>
            </a:pPr>
            <a:r>
              <a:rPr lang="en-AU" b="0" i="0" dirty="0">
                <a:solidFill>
                  <a:srgbClr val="374151"/>
                </a:solidFill>
                <a:effectLst/>
                <a:latin typeface="__Inter_36bd41"/>
                <a:hlinkClick r:id="rId2"/>
              </a:rPr>
              <a:t>https://attack.mitre.org/techniques/T1190/</a:t>
            </a:r>
            <a:endParaRPr lang="en-AU" b="0" i="0" dirty="0">
              <a:solidFill>
                <a:srgbClr val="374151"/>
              </a:solidFill>
              <a:effectLst/>
              <a:latin typeface="__Inter_36bd41"/>
            </a:endParaRPr>
          </a:p>
          <a:p>
            <a:pPr algn="l">
              <a:buFont typeface="Arial" panose="020B0604020202020204" pitchFamily="34" charset="0"/>
              <a:buChar char="•"/>
            </a:pPr>
            <a:r>
              <a:rPr lang="en-AU" b="0" i="0" dirty="0">
                <a:solidFill>
                  <a:srgbClr val="374151"/>
                </a:solidFill>
                <a:effectLst/>
                <a:latin typeface="__Inter_36bd41"/>
                <a:hlinkClick r:id="rId3"/>
              </a:rPr>
              <a:t>https://nvd.nist.gov/vuln/detail/CVE-2021-44228</a:t>
            </a:r>
            <a:endParaRPr lang="en-AU" b="0" i="0" dirty="0">
              <a:solidFill>
                <a:srgbClr val="374151"/>
              </a:solidFill>
              <a:effectLst/>
              <a:latin typeface="__Inter_36bd41"/>
            </a:endParaRPr>
          </a:p>
          <a:p>
            <a:pPr algn="l">
              <a:buFont typeface="Arial" panose="020B0604020202020204" pitchFamily="34" charset="0"/>
              <a:buChar char="•"/>
            </a:pPr>
            <a:r>
              <a:rPr lang="en-US" dirty="0">
                <a:hlinkClick r:id="rId4"/>
              </a:rPr>
              <a:t>Exploiting, Mitigating, and Detecting CVE-2021-44228: Log4j Remote Code Execution (RCE) | </a:t>
            </a:r>
            <a:r>
              <a:rPr lang="en-US" dirty="0" err="1">
                <a:hlinkClick r:id="rId4"/>
              </a:rPr>
              <a:t>Sysdig</a:t>
            </a:r>
            <a:endParaRPr lang="en-US" dirty="0"/>
          </a:p>
          <a:p>
            <a:pPr algn="l">
              <a:buFont typeface="Arial" panose="020B0604020202020204" pitchFamily="34" charset="0"/>
              <a:buChar char="•"/>
            </a:pPr>
            <a:r>
              <a:rPr lang="en-AU" b="0" i="0" dirty="0">
                <a:solidFill>
                  <a:srgbClr val="374151"/>
                </a:solidFill>
                <a:effectLst/>
                <a:latin typeface="__Inter_36bd41"/>
                <a:hlinkClick r:id="rId5"/>
              </a:rPr>
              <a:t>https://attack.mitre.org/techniques/T1486/</a:t>
            </a:r>
            <a:endParaRPr lang="en-AU" dirty="0">
              <a:solidFill>
                <a:srgbClr val="374151"/>
              </a:solidFill>
              <a:latin typeface="__Inter_36bd41"/>
            </a:endParaRPr>
          </a:p>
          <a:p>
            <a:pPr algn="l">
              <a:buFont typeface="Arial" panose="020B0604020202020204" pitchFamily="34" charset="0"/>
              <a:buChar char="•"/>
            </a:pPr>
            <a:r>
              <a:rPr lang="en-AU" dirty="0">
                <a:hlinkClick r:id="rId6"/>
              </a:rPr>
              <a:t>CVE-2022-30190 - Security Update Guide - Microsoft - Microsoft Windows Support Diagnostic Tool (MSDT) Remote Code Execution Vulnerability</a:t>
            </a:r>
            <a:endParaRPr lang="en-AU" dirty="0"/>
          </a:p>
          <a:p>
            <a:pPr algn="l">
              <a:buFont typeface="Arial" panose="020B0604020202020204" pitchFamily="34" charset="0"/>
              <a:buChar char="•"/>
            </a:pPr>
            <a:r>
              <a:rPr lang="en-AU" b="0" i="0" dirty="0">
                <a:solidFill>
                  <a:srgbClr val="374151"/>
                </a:solidFill>
                <a:effectLst/>
                <a:latin typeface="__Inter_36bd41"/>
                <a:hlinkClick r:id="rId7"/>
              </a:rPr>
              <a:t>https://nvd.nist.gov/vuln/detail/CVE-2022-30190</a:t>
            </a:r>
            <a:endParaRPr lang="en-AU" b="0" i="0" dirty="0">
              <a:solidFill>
                <a:srgbClr val="374151"/>
              </a:solidFill>
              <a:effectLst/>
              <a:latin typeface="__Inter_36bd41"/>
            </a:endParaRPr>
          </a:p>
          <a:p>
            <a:pPr algn="l">
              <a:buFont typeface="Arial" panose="020B0604020202020204" pitchFamily="34" charset="0"/>
              <a:buChar char="•"/>
            </a:pPr>
            <a:r>
              <a:rPr lang="en-AU" dirty="0">
                <a:hlinkClick r:id="rId6"/>
              </a:rPr>
              <a:t>CVE-2022-30190 - Security Update Guide - Microsoft - Microsoft Windows Support Diagnostic Tool (MSDT) Remote Code Execution Vulnerability</a:t>
            </a:r>
            <a:endParaRPr lang="en-AU" dirty="0"/>
          </a:p>
          <a:p>
            <a:pPr algn="l">
              <a:buFont typeface="Arial" panose="020B0604020202020204" pitchFamily="34" charset="0"/>
              <a:buChar char="•"/>
            </a:pPr>
            <a:r>
              <a:rPr lang="en-AU" b="0" i="0" dirty="0">
                <a:solidFill>
                  <a:srgbClr val="374151"/>
                </a:solidFill>
                <a:effectLst/>
                <a:latin typeface="__Inter_36bd41"/>
                <a:hlinkClick r:id="rId8"/>
              </a:rPr>
              <a:t>https://capec.mitre.org/about/new_to_capec.html</a:t>
            </a:r>
            <a:endParaRPr lang="en-AU" b="0" i="0" dirty="0">
              <a:solidFill>
                <a:srgbClr val="374151"/>
              </a:solidFill>
              <a:effectLst/>
              <a:latin typeface="__Inter_36bd41"/>
            </a:endParaRPr>
          </a:p>
          <a:p>
            <a:pPr algn="l">
              <a:buFont typeface="Arial" panose="020B0604020202020204" pitchFamily="34" charset="0"/>
              <a:buChar char="•"/>
            </a:pPr>
            <a:r>
              <a:rPr lang="en-AU" b="0" i="0" dirty="0">
                <a:solidFill>
                  <a:srgbClr val="374151"/>
                </a:solidFill>
                <a:effectLst/>
                <a:latin typeface="__Inter_36bd41"/>
                <a:hlinkClick r:id="rId9"/>
              </a:rPr>
              <a:t>https://cwe.mitre.org/data/definitions/79.html</a:t>
            </a:r>
            <a:endParaRPr lang="en-AU" dirty="0">
              <a:solidFill>
                <a:srgbClr val="374151"/>
              </a:solidFill>
              <a:latin typeface="__Inter_36bd41"/>
            </a:endParaRPr>
          </a:p>
          <a:p>
            <a:pPr algn="l">
              <a:buFont typeface="Arial" panose="020B0604020202020204" pitchFamily="34" charset="0"/>
              <a:buChar char="•"/>
            </a:pPr>
            <a:endParaRPr lang="en-AU" b="0" i="0" dirty="0">
              <a:solidFill>
                <a:srgbClr val="374151"/>
              </a:solidFill>
              <a:effectLst/>
              <a:latin typeface="__Inter_36bd41"/>
            </a:endParaRPr>
          </a:p>
          <a:p>
            <a:pPr algn="l">
              <a:buFont typeface="Arial" panose="020B0604020202020204" pitchFamily="34" charset="0"/>
              <a:buChar char="•"/>
            </a:pPr>
            <a:endParaRPr lang="en-AU" b="0" i="0" dirty="0">
              <a:solidFill>
                <a:srgbClr val="374151"/>
              </a:solidFill>
              <a:effectLst/>
              <a:latin typeface="__Inter_36bd41"/>
            </a:endParaRPr>
          </a:p>
          <a:p>
            <a:endParaRPr lang="en-AU" dirty="0"/>
          </a:p>
        </p:txBody>
      </p:sp>
    </p:spTree>
    <p:extLst>
      <p:ext uri="{BB962C8B-B14F-4D97-AF65-F5344CB8AC3E}">
        <p14:creationId xmlns:p14="http://schemas.microsoft.com/office/powerpoint/2010/main" val="2187968109"/>
      </p:ext>
    </p:extLst>
  </p:cSld>
  <p:clrMapOvr>
    <a:masterClrMapping/>
  </p:clrMapOvr>
</p:sld>
</file>

<file path=ppt/theme/theme1.xml><?xml version="1.0" encoding="utf-8"?>
<a:theme xmlns:a="http://schemas.openxmlformats.org/drawingml/2006/main" name="Mimeo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Custom 3">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meoVTI" id="{63E3BFD8-7F9C-46D1-A4F3-04054403C108}" vid="{C505C190-EE38-45FD-8294-6454536D04BA}"/>
    </a:ext>
  </a:extLst>
</a:theme>
</file>

<file path=docProps/app.xml><?xml version="1.0" encoding="utf-8"?>
<Properties xmlns="http://schemas.openxmlformats.org/officeDocument/2006/extended-properties" xmlns:vt="http://schemas.openxmlformats.org/officeDocument/2006/docPropsVTypes">
  <TotalTime>70</TotalTime>
  <Words>524</Words>
  <Application>Microsoft Office PowerPoint</Application>
  <PresentationFormat>Widescreen</PresentationFormat>
  <Paragraphs>75</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__Inter_36bd41</vt:lpstr>
      <vt:lpstr>ADLaM Display</vt:lpstr>
      <vt:lpstr>Aharoni</vt:lpstr>
      <vt:lpstr>Arial</vt:lpstr>
      <vt:lpstr>Elephant</vt:lpstr>
      <vt:lpstr>Univers Condensed</vt:lpstr>
      <vt:lpstr>MimeoVTI</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Abhiyan SIMKHADA</dc:creator>
  <cp:lastModifiedBy>Abhiyan SIMKHADA</cp:lastModifiedBy>
  <cp:revision>1</cp:revision>
  <dcterms:created xsi:type="dcterms:W3CDTF">2024-09-12T14:16:04Z</dcterms:created>
  <dcterms:modified xsi:type="dcterms:W3CDTF">2024-09-12T15:26:59Z</dcterms:modified>
</cp:coreProperties>
</file>