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9" r:id="rId3"/>
    <p:sldId id="260" r:id="rId4"/>
    <p:sldId id="261" r:id="rId5"/>
    <p:sldId id="262" r:id="rId6"/>
    <p:sldId id="263" r:id="rId7"/>
    <p:sldId id="25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934E8-95CA-43B0-B76C-17C288BC2B8A}" v="3" dt="2024-09-25T11:43:39.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autoAdjust="0"/>
    <p:restoredTop sz="94660"/>
  </p:normalViewPr>
  <p:slideViewPr>
    <p:cSldViewPr snapToGrid="0">
      <p:cViewPr varScale="1">
        <p:scale>
          <a:sx n="57" d="100"/>
          <a:sy n="57" d="100"/>
        </p:scale>
        <p:origin x="5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yan SIMKHADA" userId="25153c26-c0a9-42fd-b5cf-80d55f5886a8" providerId="ADAL" clId="{174934E8-95CA-43B0-B76C-17C288BC2B8A}"/>
    <pc:docChg chg="custSel addSld modSld">
      <pc:chgData name="Abhiyan SIMKHADA" userId="25153c26-c0a9-42fd-b5cf-80d55f5886a8" providerId="ADAL" clId="{174934E8-95CA-43B0-B76C-17C288BC2B8A}" dt="2024-09-25T11:43:47.367" v="320" actId="20577"/>
      <pc:docMkLst>
        <pc:docMk/>
      </pc:docMkLst>
      <pc:sldChg chg="modSp mod">
        <pc:chgData name="Abhiyan SIMKHADA" userId="25153c26-c0a9-42fd-b5cf-80d55f5886a8" providerId="ADAL" clId="{174934E8-95CA-43B0-B76C-17C288BC2B8A}" dt="2024-09-25T11:41:09.597" v="62" actId="20577"/>
        <pc:sldMkLst>
          <pc:docMk/>
          <pc:sldMk cId="2187968109" sldId="258"/>
        </pc:sldMkLst>
        <pc:spChg chg="mod">
          <ac:chgData name="Abhiyan SIMKHADA" userId="25153c26-c0a9-42fd-b5cf-80d55f5886a8" providerId="ADAL" clId="{174934E8-95CA-43B0-B76C-17C288BC2B8A}" dt="2024-09-25T11:41:09.597" v="62" actId="20577"/>
          <ac:spMkLst>
            <pc:docMk/>
            <pc:sldMk cId="2187968109" sldId="258"/>
            <ac:spMk id="2" creationId="{707A7566-FF2F-1BA5-E424-DB2957CF6CE3}"/>
          </ac:spMkLst>
        </pc:spChg>
      </pc:sldChg>
      <pc:sldChg chg="addSp modSp new mod">
        <pc:chgData name="Abhiyan SIMKHADA" userId="25153c26-c0a9-42fd-b5cf-80d55f5886a8" providerId="ADAL" clId="{174934E8-95CA-43B0-B76C-17C288BC2B8A}" dt="2024-09-25T11:43:47.367" v="320" actId="20577"/>
        <pc:sldMkLst>
          <pc:docMk/>
          <pc:sldMk cId="4176681396" sldId="264"/>
        </pc:sldMkLst>
        <pc:spChg chg="add mod">
          <ac:chgData name="Abhiyan SIMKHADA" userId="25153c26-c0a9-42fd-b5cf-80d55f5886a8" providerId="ADAL" clId="{174934E8-95CA-43B0-B76C-17C288BC2B8A}" dt="2024-09-25T11:43:20.618" v="290" actId="20577"/>
          <ac:spMkLst>
            <pc:docMk/>
            <pc:sldMk cId="4176681396" sldId="264"/>
            <ac:spMk id="2" creationId="{62091C35-E032-E57A-D371-25EB5E8EF6C0}"/>
          </ac:spMkLst>
        </pc:spChg>
        <pc:spChg chg="add mod">
          <ac:chgData name="Abhiyan SIMKHADA" userId="25153c26-c0a9-42fd-b5cf-80d55f5886a8" providerId="ADAL" clId="{174934E8-95CA-43B0-B76C-17C288BC2B8A}" dt="2024-09-25T11:43:47.367" v="320" actId="20577"/>
          <ac:spMkLst>
            <pc:docMk/>
            <pc:sldMk cId="4176681396" sldId="264"/>
            <ac:spMk id="3" creationId="{B4FFF0F6-E7A9-BB48-2A26-DB6D12C615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9/25/2024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9/25/2024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3065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9/25/2024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5275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9/25/2024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853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9/25/2024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53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9/25/2024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9/25/2024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1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9/25/2024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87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9/25/2024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7753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9/25/2024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2101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9/25/2024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11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9/25/2024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997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bhiyan-smk/eportfolio" TargetMode="External"/><Relationship Id="rId2" Type="http://schemas.openxmlformats.org/officeDocument/2006/relationships/hyperlink" Target="https://cwe.mitre.org/data/definitions/79.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28BCE-3B5C-75E8-00AC-3EA9D3F4A705}"/>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CVE-2021-44228</a:t>
            </a:r>
          </a:p>
        </p:txBody>
      </p:sp>
      <p:graphicFrame>
        <p:nvGraphicFramePr>
          <p:cNvPr id="3" name="Table 2">
            <a:extLst>
              <a:ext uri="{FF2B5EF4-FFF2-40B4-BE49-F238E27FC236}">
                <a16:creationId xmlns:a16="http://schemas.microsoft.com/office/drawing/2014/main" id="{FD14AD6A-CB49-48A2-8B2A-B8445F139148}"/>
              </a:ext>
            </a:extLst>
          </p:cNvPr>
          <p:cNvGraphicFramePr>
            <a:graphicFrameLocks noGrp="1"/>
          </p:cNvGraphicFramePr>
          <p:nvPr>
            <p:extLst>
              <p:ext uri="{D42A27DB-BD31-4B8C-83A1-F6EECF244321}">
                <p14:modId xmlns:p14="http://schemas.microsoft.com/office/powerpoint/2010/main" val="2930187626"/>
              </p:ext>
            </p:extLst>
          </p:nvPr>
        </p:nvGraphicFramePr>
        <p:xfrm>
          <a:off x="1042416" y="1485302"/>
          <a:ext cx="9091458" cy="3150706"/>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2748393">
                  <a:extLst>
                    <a:ext uri="{9D8B030D-6E8A-4147-A177-3AD203B41FA5}">
                      <a16:colId xmlns:a16="http://schemas.microsoft.com/office/drawing/2014/main" val="2284069975"/>
                    </a:ext>
                  </a:extLst>
                </a:gridCol>
                <a:gridCol w="2385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63538">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CWE-79</a:t>
                      </a:r>
                      <a:endParaRPr lang="en-AU" dirty="0"/>
                    </a:p>
                  </a:txBody>
                  <a:tcPr/>
                </a:tc>
                <a:tc>
                  <a:txBody>
                    <a:bodyPr/>
                    <a:lstStyle/>
                    <a:p>
                      <a:r>
                        <a:rPr lang="en-AU" sz="1800" b="0" i="0" kern="1200" dirty="0">
                          <a:solidFill>
                            <a:schemeClr val="dk1"/>
                          </a:solidFill>
                          <a:effectLst/>
                          <a:latin typeface="+mn-lt"/>
                          <a:ea typeface="+mn-ea"/>
                          <a:cs typeface="+mn-cs"/>
                        </a:rPr>
                        <a:t>CAPEC-63</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38531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1047D-C7F5-383A-66CE-070AF71D4503}"/>
              </a:ext>
            </a:extLst>
          </p:cNvPr>
          <p:cNvSpPr txBox="1"/>
          <p:nvPr/>
        </p:nvSpPr>
        <p:spPr>
          <a:xfrm>
            <a:off x="1013791" y="934278"/>
            <a:ext cx="9581322" cy="2862322"/>
          </a:xfrm>
          <a:prstGeom prst="rect">
            <a:avLst/>
          </a:prstGeom>
          <a:noFill/>
        </p:spPr>
        <p:txBody>
          <a:bodyPr wrap="square" rtlCol="0">
            <a:spAutoFit/>
          </a:bodyPr>
          <a:lstStyle/>
          <a:p>
            <a:r>
              <a:rPr sz="1800" b="0">
                <a:latin typeface="Arial"/>
              </a:rPr>
              <a:t>Rationale: </a:t>
            </a:r>
          </a:p>
          <a:p>
            <a:r>
              <a:rPr sz="1800" b="0">
                <a:latin typeface="Arial"/>
              </a:rPr>
              <a:t>CVE-2021-44228 is a vulnerability in Apache log4j that allows us for the remote code execution so that the threat actor can exploit public-facing application(T1190) and command and scripting interpreter such as windows command sell(T1059.003)  which are useful in initial access and execution of malware commands. Threat actor also use Data Encryption fro impact(T14860 which suggests that they would also use this vulnerability to encrypt files and demand ransom.</a:t>
            </a:r>
          </a:p>
          <a:p>
            <a:endParaRPr sz="1800" b="0">
              <a:latin typeface="Arial"/>
            </a:endParaRPr>
          </a:p>
          <a:p>
            <a:r>
              <a:rPr sz="1800" b="0">
                <a:latin typeface="Arial"/>
              </a:rPr>
              <a:t>Action: exploitation used by threat actor</a:t>
            </a:r>
          </a:p>
        </p:txBody>
      </p:sp>
    </p:spTree>
    <p:extLst>
      <p:ext uri="{BB962C8B-B14F-4D97-AF65-F5344CB8AC3E}">
        <p14:creationId xmlns:p14="http://schemas.microsoft.com/office/powerpoint/2010/main" val="349443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27E1D-0E0C-2D21-96E9-60B8EEC42A47}"/>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CVE-2022-30190</a:t>
            </a:r>
          </a:p>
        </p:txBody>
      </p:sp>
      <p:graphicFrame>
        <p:nvGraphicFramePr>
          <p:cNvPr id="3" name="Table 2">
            <a:extLst>
              <a:ext uri="{FF2B5EF4-FFF2-40B4-BE49-F238E27FC236}">
                <a16:creationId xmlns:a16="http://schemas.microsoft.com/office/drawing/2014/main" id="{7267094D-C177-B18D-5BD3-B267A3149DC4}"/>
              </a:ext>
            </a:extLst>
          </p:cNvPr>
          <p:cNvGraphicFramePr>
            <a:graphicFrameLocks noGrp="1"/>
          </p:cNvGraphicFramePr>
          <p:nvPr>
            <p:extLst>
              <p:ext uri="{D42A27DB-BD31-4B8C-83A1-F6EECF244321}">
                <p14:modId xmlns:p14="http://schemas.microsoft.com/office/powerpoint/2010/main" val="3335132689"/>
              </p:ext>
            </p:extLst>
          </p:nvPr>
        </p:nvGraphicFramePr>
        <p:xfrm>
          <a:off x="1042416" y="1485302"/>
          <a:ext cx="9091458" cy="3136392"/>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510393">
                  <a:extLst>
                    <a:ext uri="{9D8B030D-6E8A-4147-A177-3AD203B41FA5}">
                      <a16:colId xmlns:a16="http://schemas.microsoft.com/office/drawing/2014/main" val="2284069975"/>
                    </a:ext>
                  </a:extLst>
                </a:gridCol>
                <a:gridCol w="1623385">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T1566 (Phishing)</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US" sz="1800" b="0" i="0" kern="1200" dirty="0">
                          <a:solidFill>
                            <a:schemeClr val="dk1"/>
                          </a:solidFill>
                          <a:effectLst/>
                          <a:latin typeface="+mn-lt"/>
                          <a:ea typeface="+mn-ea"/>
                          <a:cs typeface="+mn-cs"/>
                        </a:rPr>
                        <a:t>T1107 (Living Off the Land)</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CWE-502</a:t>
                      </a:r>
                      <a:endParaRPr lang="en-AU" dirty="0"/>
                    </a:p>
                  </a:txBody>
                  <a:tcPr/>
                </a:tc>
                <a:tc>
                  <a:txBody>
                    <a:bodyPr/>
                    <a:lstStyle/>
                    <a:p>
                      <a:r>
                        <a:rPr lang="en-AU" sz="1800" b="0" i="0" kern="1200" dirty="0">
                          <a:solidFill>
                            <a:schemeClr val="dk1"/>
                          </a:solidFill>
                          <a:effectLst/>
                          <a:latin typeface="+mn-lt"/>
                          <a:ea typeface="+mn-ea"/>
                          <a:cs typeface="+mn-cs"/>
                        </a:rPr>
                        <a:t>CAPEC-100</a:t>
                      </a:r>
                      <a:endParaRPr lang="en-AU" dirty="0"/>
                    </a:p>
                  </a:txBody>
                  <a:tcPr/>
                </a:tc>
                <a:tc>
                  <a:txBody>
                    <a:bodyPr/>
                    <a:lstStyle/>
                    <a:p>
                      <a:r>
                        <a:rPr lang="en-AU" sz="1800" b="0" i="0" kern="1200" dirty="0">
                          <a:solidFill>
                            <a:schemeClr val="dk1"/>
                          </a:solidFill>
                          <a:effectLst/>
                          <a:latin typeface="+mn-lt"/>
                          <a:ea typeface="+mn-ea"/>
                          <a:cs typeface="+mn-cs"/>
                        </a:rPr>
                        <a:t>T1021.001 (Remote Desktop Protocol)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57709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EF581-D760-F998-AB28-E3E87D82E975}"/>
              </a:ext>
            </a:extLst>
          </p:cNvPr>
          <p:cNvSpPr txBox="1"/>
          <p:nvPr/>
        </p:nvSpPr>
        <p:spPr>
          <a:xfrm>
            <a:off x="1192696" y="854765"/>
            <a:ext cx="8130208" cy="2308324"/>
          </a:xfrm>
          <a:prstGeom prst="rect">
            <a:avLst/>
          </a:prstGeom>
          <a:noFill/>
        </p:spPr>
        <p:txBody>
          <a:bodyPr wrap="square" rtlCol="0">
            <a:spAutoFit/>
          </a:bodyPr>
          <a:lstStyle/>
          <a:p>
            <a:r>
              <a:rPr sz="1800" b="0">
                <a:latin typeface="Arial"/>
              </a:rPr>
              <a:t>Rationale:</a:t>
            </a:r>
          </a:p>
          <a:p>
            <a:r>
              <a:rPr sz="1800" b="0">
                <a:latin typeface="Arial"/>
              </a:rPr>
              <a:t>CVE-2022_30190 is a vulnerability in Microsoft windows that allows fro remote code execution. The threat also use phishing (T1566) and living off the land (T1107), which helps exploit the ability to gain the initial access and move within the network. Also, the threat actor uses Remote desktop Protocol(T1021.001) which are mostly used to establish a foothold in the network.</a:t>
            </a:r>
          </a:p>
          <a:p>
            <a:endParaRPr sz="1800" b="0">
              <a:latin typeface="Arial"/>
            </a:endParaRPr>
          </a:p>
          <a:p>
            <a:r>
              <a:rPr sz="1800" b="0">
                <a:latin typeface="Arial"/>
              </a:rPr>
              <a:t>Action: this exploitation used by the threat actor</a:t>
            </a:r>
          </a:p>
        </p:txBody>
      </p:sp>
    </p:spTree>
    <p:extLst>
      <p:ext uri="{BB962C8B-B14F-4D97-AF65-F5344CB8AC3E}">
        <p14:creationId xmlns:p14="http://schemas.microsoft.com/office/powerpoint/2010/main" val="26300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295D8-7BD5-160C-875F-3C87735AE8F5}"/>
              </a:ext>
            </a:extLst>
          </p:cNvPr>
          <p:cNvSpPr txBox="1"/>
          <p:nvPr/>
        </p:nvSpPr>
        <p:spPr>
          <a:xfrm>
            <a:off x="1243584" y="589190"/>
            <a:ext cx="6437376" cy="461665"/>
          </a:xfrm>
          <a:prstGeom prst="rect">
            <a:avLst/>
          </a:prstGeom>
          <a:noFill/>
        </p:spPr>
        <p:txBody>
          <a:bodyPr wrap="square" rtlCol="0">
            <a:spAutoFit/>
          </a:bodyPr>
          <a:lstStyle/>
          <a:p>
            <a:r>
              <a:rPr sz="1800" b="0">
                <a:latin typeface="Arial"/>
              </a:rPr>
              <a:t>CVE-2022-22954</a:t>
            </a:r>
          </a:p>
        </p:txBody>
      </p:sp>
      <p:graphicFrame>
        <p:nvGraphicFramePr>
          <p:cNvPr id="4" name="Table 3">
            <a:extLst>
              <a:ext uri="{FF2B5EF4-FFF2-40B4-BE49-F238E27FC236}">
                <a16:creationId xmlns:a16="http://schemas.microsoft.com/office/drawing/2014/main" id="{ECFAA544-BE1F-000E-C090-6D32D0E3EBA8}"/>
              </a:ext>
            </a:extLst>
          </p:cNvPr>
          <p:cNvGraphicFramePr>
            <a:graphicFrameLocks noGrp="1"/>
          </p:cNvGraphicFramePr>
          <p:nvPr>
            <p:extLst>
              <p:ext uri="{D42A27DB-BD31-4B8C-83A1-F6EECF244321}">
                <p14:modId xmlns:p14="http://schemas.microsoft.com/office/powerpoint/2010/main" val="341963136"/>
              </p:ext>
            </p:extLst>
          </p:nvPr>
        </p:nvGraphicFramePr>
        <p:xfrm>
          <a:off x="1042416" y="1485302"/>
          <a:ext cx="9091458" cy="4489704"/>
        </p:xfrm>
        <a:graphic>
          <a:graphicData uri="http://schemas.openxmlformats.org/drawingml/2006/table">
            <a:tbl>
              <a:tblPr firstRow="1" bandRow="1">
                <a:tableStyleId>{5C22544A-7EE6-4342-B048-85BDC9FD1C3A}</a:tableStyleId>
              </a:tblPr>
              <a:tblGrid>
                <a:gridCol w="1390791">
                  <a:extLst>
                    <a:ext uri="{9D8B030D-6E8A-4147-A177-3AD203B41FA5}">
                      <a16:colId xmlns:a16="http://schemas.microsoft.com/office/drawing/2014/main" val="2304346226"/>
                    </a:ext>
                  </a:extLst>
                </a:gridCol>
                <a:gridCol w="3411002">
                  <a:extLst>
                    <a:ext uri="{9D8B030D-6E8A-4147-A177-3AD203B41FA5}">
                      <a16:colId xmlns:a16="http://schemas.microsoft.com/office/drawing/2014/main" val="2284069975"/>
                    </a:ext>
                  </a:extLst>
                </a:gridCol>
                <a:gridCol w="1722776">
                  <a:extLst>
                    <a:ext uri="{9D8B030D-6E8A-4147-A177-3AD203B41FA5}">
                      <a16:colId xmlns:a16="http://schemas.microsoft.com/office/drawing/2014/main" val="803791797"/>
                    </a:ext>
                  </a:extLst>
                </a:gridCol>
                <a:gridCol w="2566889">
                  <a:extLst>
                    <a:ext uri="{9D8B030D-6E8A-4147-A177-3AD203B41FA5}">
                      <a16:colId xmlns:a16="http://schemas.microsoft.com/office/drawing/2014/main" val="2801604816"/>
                    </a:ext>
                  </a:extLst>
                </a:gridCol>
              </a:tblGrid>
              <a:tr h="649224">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USEDBY THREAT ACTOR</a:t>
                      </a:r>
                    </a:p>
                  </a:txBody>
                  <a:tcPr/>
                </a:tc>
                <a:extLst>
                  <a:ext uri="{0D108BD9-81ED-4DB2-BD59-A6C34878D82A}">
                    <a16:rowId xmlns:a16="http://schemas.microsoft.com/office/drawing/2014/main" val="405256946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AU" sz="1800" b="0" i="0" kern="1200" dirty="0">
                          <a:solidFill>
                            <a:schemeClr val="dk1"/>
                          </a:solidFill>
                          <a:effectLst/>
                          <a:latin typeface="+mn-lt"/>
                          <a:ea typeface="+mn-ea"/>
                          <a:cs typeface="+mn-cs"/>
                        </a:rPr>
                        <a:t>T1190 (Exploit Public-Facing Application)</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1729676778"/>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T1059.003 (Command and Scripting Interpreter: Windows Command Shell))</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2780256520"/>
                  </a:ext>
                </a:extLst>
              </a:tr>
              <a:tr h="649224">
                <a:tc>
                  <a:txBody>
                    <a:bodyPr/>
                    <a:lstStyle/>
                    <a:p>
                      <a:r>
                        <a:rPr lang="en-AU" sz="1800" b="0" i="0" kern="1200" dirty="0">
                          <a:solidFill>
                            <a:schemeClr val="dk1"/>
                          </a:solidFill>
                          <a:effectLst/>
                          <a:latin typeface="+mn-lt"/>
                          <a:ea typeface="+mn-ea"/>
                          <a:cs typeface="+mn-cs"/>
                        </a:rPr>
                        <a:t>CWE-269</a:t>
                      </a:r>
                      <a:endParaRPr lang="en-AU" dirty="0"/>
                    </a:p>
                  </a:txBody>
                  <a:tcPr/>
                </a:tc>
                <a:tc>
                  <a:txBody>
                    <a:bodyPr/>
                    <a:lstStyle/>
                    <a:p>
                      <a:r>
                        <a:rPr lang="en-AU" sz="1800" b="0" i="0" kern="1200" dirty="0">
                          <a:solidFill>
                            <a:schemeClr val="dk1"/>
                          </a:solidFill>
                          <a:effectLst/>
                          <a:latin typeface="+mn-lt"/>
                          <a:ea typeface="+mn-ea"/>
                          <a:cs typeface="+mn-cs"/>
                        </a:rPr>
                        <a:t>CAPEC-244</a:t>
                      </a:r>
                      <a:endParaRPr lang="en-AU" dirty="0"/>
                    </a:p>
                  </a:txBody>
                  <a:tcPr/>
                </a:tc>
                <a:tc>
                  <a:txBody>
                    <a:bodyPr/>
                    <a:lstStyle/>
                    <a:p>
                      <a:r>
                        <a:rPr lang="en-US" sz="1800" b="0" i="0" kern="1200" dirty="0">
                          <a:solidFill>
                            <a:schemeClr val="dk1"/>
                          </a:solidFill>
                          <a:effectLst/>
                          <a:latin typeface="+mn-lt"/>
                          <a:ea typeface="+mn-ea"/>
                          <a:cs typeface="+mn-cs"/>
                        </a:rPr>
                        <a:t>T1486 (Data Encrypted for Impact)</a:t>
                      </a:r>
                      <a:endParaRPr lang="en-AU" dirty="0"/>
                    </a:p>
                  </a:txBody>
                  <a:tcPr/>
                </a:tc>
                <a:tc>
                  <a:txBody>
                    <a:bodyPr/>
                    <a:lstStyle/>
                    <a:p>
                      <a:r>
                        <a:rPr lang="en-AU" sz="1800" b="0" i="0" kern="1200" dirty="0">
                          <a:solidFill>
                            <a:schemeClr val="dk1"/>
                          </a:solidFill>
                          <a:effectLst/>
                          <a:latin typeface="+mn-lt"/>
                          <a:ea typeface="+mn-ea"/>
                          <a:cs typeface="+mn-cs"/>
                        </a:rPr>
                        <a:t>Yes</a:t>
                      </a:r>
                      <a:endParaRPr lang="en-AU" dirty="0"/>
                    </a:p>
                  </a:txBody>
                  <a:tcPr/>
                </a:tc>
                <a:extLst>
                  <a:ext uri="{0D108BD9-81ED-4DB2-BD59-A6C34878D82A}">
                    <a16:rowId xmlns:a16="http://schemas.microsoft.com/office/drawing/2014/main" val="316465505"/>
                  </a:ext>
                </a:extLst>
              </a:tr>
            </a:tbl>
          </a:graphicData>
        </a:graphic>
      </p:graphicFrame>
    </p:spTree>
    <p:extLst>
      <p:ext uri="{BB962C8B-B14F-4D97-AF65-F5344CB8AC3E}">
        <p14:creationId xmlns:p14="http://schemas.microsoft.com/office/powerpoint/2010/main" val="408554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5E207-E33D-DFE5-61C4-E649E903C671}"/>
              </a:ext>
            </a:extLst>
          </p:cNvPr>
          <p:cNvSpPr txBox="1"/>
          <p:nvPr/>
        </p:nvSpPr>
        <p:spPr>
          <a:xfrm>
            <a:off x="726831" y="844062"/>
            <a:ext cx="8698523" cy="2031325"/>
          </a:xfrm>
          <a:prstGeom prst="rect">
            <a:avLst/>
          </a:prstGeom>
          <a:noFill/>
        </p:spPr>
        <p:txBody>
          <a:bodyPr wrap="square" rtlCol="0">
            <a:spAutoFit/>
          </a:bodyPr>
          <a:lstStyle/>
          <a:p>
            <a:r>
              <a:rPr sz="1800" b="0">
                <a:latin typeface="Arial"/>
              </a:rPr>
              <a:t>Rationale:</a:t>
            </a:r>
          </a:p>
          <a:p>
            <a:r>
              <a:rPr sz="1800" b="0">
                <a:latin typeface="Arial"/>
              </a:rPr>
              <a:t>CVE-2022-22954 is a kind of vulnerability in spring framework that allows for remote code execution which  exploit public-facing application (T1190) and command and scripting interpreter such as windows command shell(T1059.003) which gives initial access and execute malicious command. Also data encryption for impact(T1486) suggests  it was used to encrypt files and demand ransom.</a:t>
            </a:r>
          </a:p>
          <a:p>
            <a:r>
              <a:rPr sz="1800" b="0">
                <a:latin typeface="Arial"/>
              </a:rPr>
              <a:t>Action: used by threat actor</a:t>
            </a:r>
          </a:p>
        </p:txBody>
      </p:sp>
    </p:spTree>
    <p:extLst>
      <p:ext uri="{BB962C8B-B14F-4D97-AF65-F5344CB8AC3E}">
        <p14:creationId xmlns:p14="http://schemas.microsoft.com/office/powerpoint/2010/main" val="365245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A7566-FF2F-1BA5-E424-DB2957CF6CE3}"/>
              </a:ext>
            </a:extLst>
          </p:cNvPr>
          <p:cNvSpPr txBox="1"/>
          <p:nvPr/>
        </p:nvSpPr>
        <p:spPr>
          <a:xfrm>
            <a:off x="793960" y="544898"/>
            <a:ext cx="7235687" cy="5632311"/>
          </a:xfrm>
          <a:prstGeom prst="rect">
            <a:avLst/>
          </a:prstGeom>
          <a:noFill/>
        </p:spPr>
        <p:txBody>
          <a:bodyPr wrap="square" rtlCol="0">
            <a:spAutoFit/>
          </a:bodyPr>
          <a:lstStyle/>
          <a:p>
            <a:r>
              <a:rPr sz="1800" b="0" dirty="0">
                <a:latin typeface="Arial"/>
              </a:rPr>
              <a:t>References </a:t>
            </a:r>
          </a:p>
          <a:p>
            <a:r>
              <a:rPr sz="1800" b="0" dirty="0">
                <a:latin typeface="Arial"/>
              </a:rPr>
              <a:t>https://capec.mitre.org/data/definitions/63.html</a:t>
            </a:r>
          </a:p>
          <a:p>
            <a:r>
              <a:rPr sz="1800" b="0" dirty="0">
                <a:latin typeface="Arial"/>
              </a:rPr>
              <a:t>https://cisa.gov/news-events/cybersecurity-advisories/aa21-356a</a:t>
            </a:r>
          </a:p>
          <a:p>
            <a:r>
              <a:rPr sz="1800" b="0" dirty="0">
                <a:latin typeface="Arial"/>
              </a:rPr>
              <a:t>https://attack.mitre.org/techniques/T1190/</a:t>
            </a:r>
          </a:p>
          <a:p>
            <a:r>
              <a:rPr sz="1800" b="0" dirty="0">
                <a:latin typeface="Arial"/>
              </a:rPr>
              <a:t>https://nvd.nist.gov/vuln/detail/CVE-2021-44228</a:t>
            </a:r>
          </a:p>
          <a:p>
            <a:r>
              <a:rPr sz="1800" b="0" dirty="0">
                <a:latin typeface="Arial"/>
              </a:rPr>
              <a:t>Exploiting, Mitigating, and Detecting CVE-2021-44228: Log4j Remote Code Execution (RCE) | </a:t>
            </a:r>
            <a:r>
              <a:rPr sz="1800" b="0" dirty="0" err="1">
                <a:latin typeface="Arial"/>
              </a:rPr>
              <a:t>Sysdig</a:t>
            </a:r>
            <a:endParaRPr sz="1800" b="0" dirty="0">
              <a:latin typeface="Arial"/>
            </a:endParaRPr>
          </a:p>
          <a:p>
            <a:r>
              <a:rPr sz="1800" b="0" dirty="0">
                <a:latin typeface="Arial"/>
              </a:rPr>
              <a:t>https://attack.mitre.org/techniques/T1486/</a:t>
            </a:r>
          </a:p>
          <a:p>
            <a:r>
              <a:rPr sz="1800" b="0" dirty="0">
                <a:latin typeface="Arial"/>
              </a:rPr>
              <a:t>CVE-2022-30190 - Security Update Guide - Microsoft - Microsoft Windows Support Diagnostic Tool (MSDT) Remote Code Execution Vulnerability</a:t>
            </a:r>
          </a:p>
          <a:p>
            <a:r>
              <a:rPr sz="1800" b="0" dirty="0">
                <a:latin typeface="Arial"/>
              </a:rPr>
              <a:t>https://nvd.nist.gov/vuln/detail/CVE-2022-30190</a:t>
            </a:r>
          </a:p>
          <a:p>
            <a:r>
              <a:rPr sz="1800" b="0" dirty="0">
                <a:latin typeface="Arial"/>
              </a:rPr>
              <a:t>CVE-2022-30190 - Security Update Guide - Microsoft - Microsoft Windows Support Diagnostic Tool (MSDT) Remote Code Execution Vulnerability</a:t>
            </a:r>
          </a:p>
          <a:p>
            <a:r>
              <a:rPr sz="1800" b="0" dirty="0">
                <a:latin typeface="Arial"/>
              </a:rPr>
              <a:t>https://capec.mitre.org/about/new_to_capec.html</a:t>
            </a:r>
          </a:p>
          <a:p>
            <a:r>
              <a:rPr sz="1800" b="0" dirty="0">
                <a:latin typeface="Arial"/>
                <a:hlinkClick r:id="rId2"/>
              </a:rPr>
              <a:t>https://cwe.mitre.org/data/definitions/79.html</a:t>
            </a:r>
            <a:endParaRPr lang="en-AU" sz="1800" b="0" dirty="0">
              <a:latin typeface="Arial"/>
            </a:endParaRPr>
          </a:p>
          <a:p>
            <a:endParaRPr lang="en-AU" dirty="0">
              <a:latin typeface="Arial"/>
            </a:endParaRPr>
          </a:p>
          <a:p>
            <a:r>
              <a:rPr lang="en-AU" sz="1800" b="0" dirty="0">
                <a:latin typeface="Arial"/>
              </a:rPr>
              <a:t>All the files can be obtained on </a:t>
            </a:r>
            <a:r>
              <a:rPr lang="en-AU" dirty="0">
                <a:hlinkClick r:id="rId3"/>
              </a:rPr>
              <a:t>Abhiyan-</a:t>
            </a:r>
            <a:r>
              <a:rPr lang="en-AU" dirty="0" err="1">
                <a:hlinkClick r:id="rId3"/>
              </a:rPr>
              <a:t>smk</a:t>
            </a:r>
            <a:r>
              <a:rPr lang="en-AU" dirty="0">
                <a:hlinkClick r:id="rId3"/>
              </a:rPr>
              <a:t>/</a:t>
            </a:r>
            <a:r>
              <a:rPr lang="en-AU" dirty="0" err="1">
                <a:hlinkClick r:id="rId3"/>
              </a:rPr>
              <a:t>eportfolio</a:t>
            </a:r>
            <a:r>
              <a:rPr lang="en-AU" dirty="0">
                <a:hlinkClick r:id="rId3"/>
              </a:rPr>
              <a:t> (github.com)</a:t>
            </a:r>
            <a:endParaRPr lang="en-AU" dirty="0"/>
          </a:p>
          <a:p>
            <a:endParaRPr sz="1800" b="0" dirty="0">
              <a:latin typeface="Arial"/>
            </a:endParaRPr>
          </a:p>
        </p:txBody>
      </p:sp>
    </p:spTree>
    <p:extLst>
      <p:ext uri="{BB962C8B-B14F-4D97-AF65-F5344CB8AC3E}">
        <p14:creationId xmlns:p14="http://schemas.microsoft.com/office/powerpoint/2010/main" val="21879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91C35-E032-E57A-D371-25EB5E8EF6C0}"/>
              </a:ext>
            </a:extLst>
          </p:cNvPr>
          <p:cNvSpPr txBox="1"/>
          <p:nvPr/>
        </p:nvSpPr>
        <p:spPr>
          <a:xfrm>
            <a:off x="1089212" y="954741"/>
            <a:ext cx="4827494" cy="1477328"/>
          </a:xfrm>
          <a:prstGeom prst="rect">
            <a:avLst/>
          </a:prstGeom>
          <a:noFill/>
        </p:spPr>
        <p:txBody>
          <a:bodyPr wrap="square" rtlCol="0">
            <a:spAutoFit/>
          </a:bodyPr>
          <a:lstStyle/>
          <a:p>
            <a:r>
              <a:rPr lang="en-AU" dirty="0"/>
              <a:t>Declaration of Ai</a:t>
            </a:r>
          </a:p>
          <a:p>
            <a:r>
              <a:rPr lang="en-AU" dirty="0"/>
              <a:t> Ai ( artificial intelligence has been used in order to achieve the goal and for the research. And to check the grammatical errors and  sound more professional I have used </a:t>
            </a:r>
            <a:r>
              <a:rPr lang="en-AU" dirty="0" err="1"/>
              <a:t>chatgpt</a:t>
            </a:r>
            <a:r>
              <a:rPr lang="en-AU" dirty="0"/>
              <a:t>.</a:t>
            </a:r>
          </a:p>
        </p:txBody>
      </p:sp>
      <p:sp>
        <p:nvSpPr>
          <p:cNvPr id="3" name="TextBox 2">
            <a:extLst>
              <a:ext uri="{FF2B5EF4-FFF2-40B4-BE49-F238E27FC236}">
                <a16:creationId xmlns:a16="http://schemas.microsoft.com/office/drawing/2014/main" id="{B4FFF0F6-E7A9-BB48-2A26-DB6D12C61550}"/>
              </a:ext>
            </a:extLst>
          </p:cNvPr>
          <p:cNvSpPr txBox="1"/>
          <p:nvPr/>
        </p:nvSpPr>
        <p:spPr>
          <a:xfrm>
            <a:off x="7866529" y="5325035"/>
            <a:ext cx="2729753" cy="646331"/>
          </a:xfrm>
          <a:prstGeom prst="rect">
            <a:avLst/>
          </a:prstGeom>
          <a:noFill/>
        </p:spPr>
        <p:txBody>
          <a:bodyPr wrap="square" rtlCol="0">
            <a:spAutoFit/>
          </a:bodyPr>
          <a:lstStyle/>
          <a:p>
            <a:r>
              <a:rPr lang="en-AU" dirty="0"/>
              <a:t>Written by Abhiyan simkhada</a:t>
            </a:r>
          </a:p>
        </p:txBody>
      </p:sp>
    </p:spTree>
    <p:extLst>
      <p:ext uri="{BB962C8B-B14F-4D97-AF65-F5344CB8AC3E}">
        <p14:creationId xmlns:p14="http://schemas.microsoft.com/office/powerpoint/2010/main" val="4176681396"/>
      </p:ext>
    </p:extLst>
  </p:cSld>
  <p:clrMapOvr>
    <a:masterClrMapping/>
  </p:clrMapOvr>
</p:sld>
</file>

<file path=ppt/theme/theme1.xml><?xml version="1.0" encoding="utf-8"?>
<a:theme xmlns:a="http://schemas.openxmlformats.org/drawingml/2006/main" name="Mimeo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72</TotalTime>
  <Words>580</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Elephant</vt:lpstr>
      <vt:lpstr>Univers Condensed</vt:lpstr>
      <vt:lpstr>MimeoVTI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Abhiyan SIMKHADA</dc:creator>
  <cp:lastModifiedBy>Abhiyan SIMKHADA</cp:lastModifiedBy>
  <cp:revision>1</cp:revision>
  <dcterms:created xsi:type="dcterms:W3CDTF">2024-09-12T14:16:04Z</dcterms:created>
  <dcterms:modified xsi:type="dcterms:W3CDTF">2024-09-25T11:43:58Z</dcterms:modified>
</cp:coreProperties>
</file>