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69" r:id="rId4"/>
    <p:sldId id="258" r:id="rId5"/>
    <p:sldId id="259" r:id="rId6"/>
    <p:sldId id="260" r:id="rId7"/>
    <p:sldId id="261" r:id="rId8"/>
    <p:sldId id="267" r:id="rId9"/>
    <p:sldId id="268" r:id="rId10"/>
    <p:sldId id="270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 Bold" panose="020B0604020202020204" charset="0"/>
      <p:regular r:id="rId16"/>
    </p:embeddedFont>
    <p:embeddedFont>
      <p:font typeface="Clear Sans" panose="020B0604020202020204" charset="0"/>
      <p:regular r:id="rId17"/>
    </p:embeddedFont>
    <p:embeddedFont>
      <p:font typeface="Clear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4CA824-3E75-4844-BD63-B196553CD9D1}">
          <p14:sldIdLst>
            <p14:sldId id="256"/>
            <p14:sldId id="266"/>
            <p14:sldId id="269"/>
            <p14:sldId id="258"/>
            <p14:sldId id="259"/>
            <p14:sldId id="260"/>
            <p14:sldId id="261"/>
          </p14:sldIdLst>
        </p14:section>
        <p14:section name="Untitled Section" id="{53C2CFAD-4119-4329-BAE1-3E9552282070}">
          <p14:sldIdLst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22" autoAdjust="0"/>
  </p:normalViewPr>
  <p:slideViewPr>
    <p:cSldViewPr>
      <p:cViewPr>
        <p:scale>
          <a:sx n="46" d="100"/>
          <a:sy n="46" d="100"/>
        </p:scale>
        <p:origin x="55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raph-pie-chart-business-finance-963016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926" y="-1021431"/>
            <a:ext cx="17996148" cy="9328718"/>
            <a:chOff x="-10390067" y="-47625"/>
            <a:chExt cx="23994864" cy="12438290"/>
          </a:xfrm>
        </p:grpSpPr>
        <p:sp>
          <p:nvSpPr>
            <p:cNvPr id="3" name="TextBox 3"/>
            <p:cNvSpPr txBox="1"/>
            <p:nvPr/>
          </p:nvSpPr>
          <p:spPr>
            <a:xfrm>
              <a:off x="-10390067" y="2027938"/>
              <a:ext cx="23994864" cy="21544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300"/>
                </a:lnSpc>
              </a:pPr>
              <a:r>
                <a:rPr lang="en-US" sz="5400" dirty="0">
                  <a:solidFill>
                    <a:srgbClr val="F7B4A7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Sustainable Development Goal:</a:t>
              </a:r>
            </a:p>
            <a:p>
              <a:pPr algn="l">
                <a:lnSpc>
                  <a:spcPts val="6300"/>
                </a:lnSpc>
              </a:pPr>
              <a:r>
                <a:rPr lang="en-US" sz="5400" dirty="0">
                  <a:solidFill>
                    <a:srgbClr val="F7B4A7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 											  </a:t>
              </a:r>
              <a:r>
                <a:rPr lang="en-US" sz="6000" b="1" dirty="0">
                  <a:solidFill>
                    <a:srgbClr val="F7B4A7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Quality Education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506476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255019"/>
              <a:ext cx="13506476" cy="81356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endParaRPr lang="en-US" sz="3399" dirty="0">
                <a:solidFill>
                  <a:srgbClr val="94DDDE"/>
                </a:solidFill>
                <a:latin typeface="Clear Sans"/>
                <a:ea typeface="Clear Sans"/>
                <a:cs typeface="Clear Sans"/>
                <a:sym typeface="Clear Sans"/>
              </a:endParaRPr>
            </a:p>
            <a:p>
              <a:pPr algn="l">
                <a:lnSpc>
                  <a:spcPts val="4759"/>
                </a:lnSpc>
              </a:pPr>
              <a:r>
                <a:rPr lang="en-US" sz="3399" b="1" u="sng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Problem Statement: </a:t>
              </a:r>
              <a:r>
                <a:rPr lang="en-US" sz="3200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Many students lack access to the best resources for studying their chosen subjects, leading to inefficient learning and poor educational outcomes</a:t>
              </a:r>
              <a:r>
                <a:rPr lang="en-US" sz="3399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.</a:t>
              </a:r>
            </a:p>
            <a:p>
              <a:pPr algn="l">
                <a:lnSpc>
                  <a:spcPts val="4759"/>
                </a:lnSpc>
              </a:pPr>
              <a:endParaRPr lang="en-US" sz="3399" dirty="0">
                <a:solidFill>
                  <a:srgbClr val="94DDDE"/>
                </a:solidFill>
                <a:latin typeface="Clear Sans"/>
                <a:ea typeface="Clear Sans"/>
                <a:cs typeface="Clear Sans"/>
                <a:sym typeface="Clear Sans"/>
              </a:endParaRPr>
            </a:p>
            <a:p>
              <a:pPr algn="l">
                <a:lnSpc>
                  <a:spcPts val="4759"/>
                </a:lnSpc>
              </a:pPr>
              <a:r>
                <a:rPr lang="en-US" sz="3399" b="1" u="sng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Rationale:</a:t>
              </a:r>
              <a:r>
                <a:rPr lang="en-US" sz="3399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 </a:t>
              </a:r>
              <a:r>
                <a:rPr lang="en-US" sz="3200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By improving access to quality educational resources and guidance, we can enhance students' learning experiences and outcomes, contributing to the goal of quality education.</a:t>
              </a:r>
              <a:endParaRPr lang="en-US" sz="3399" dirty="0">
                <a:solidFill>
                  <a:srgbClr val="94DDDE"/>
                </a:solidFill>
                <a:latin typeface="Clear Sans"/>
                <a:ea typeface="Clear Sans"/>
                <a:cs typeface="Clear Sans"/>
                <a:sym typeface="Clear Sans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2422715" y="1790711"/>
            <a:ext cx="3257677" cy="1771106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736298" y="3533908"/>
            <a:ext cx="3943686" cy="3396475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2185" y="3042674"/>
            <a:ext cx="2533022" cy="216733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45362" y="6372825"/>
            <a:ext cx="1894295" cy="3396475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981323" y="6217548"/>
            <a:ext cx="3138976" cy="3582914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744B2-8640-4BEA-9A33-76C6084ED3DE}"/>
              </a:ext>
            </a:extLst>
          </p:cNvPr>
          <p:cNvSpPr txBox="1"/>
          <p:nvPr/>
        </p:nvSpPr>
        <p:spPr>
          <a:xfrm>
            <a:off x="3048000" y="2095500"/>
            <a:ext cx="11201400" cy="380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99"/>
              </a:lnSpc>
              <a:spcBef>
                <a:spcPct val="0"/>
              </a:spcBef>
            </a:pPr>
            <a:endParaRPr lang="en-US" sz="13800" dirty="0">
              <a:solidFill>
                <a:srgbClr val="F7B4A7"/>
              </a:solidFill>
              <a:latin typeface="Clear Sans Bold"/>
              <a:cs typeface="Clear Sans Bold"/>
            </a:endParaRPr>
          </a:p>
          <a:p>
            <a:pPr algn="ctr">
              <a:lnSpc>
                <a:spcPts val="3299"/>
              </a:lnSpc>
              <a:spcBef>
                <a:spcPct val="0"/>
              </a:spcBef>
            </a:pPr>
            <a:endParaRPr lang="en-US" sz="13800" dirty="0">
              <a:solidFill>
                <a:srgbClr val="F7B4A7"/>
              </a:solidFill>
              <a:latin typeface="Clear Sans Bold"/>
              <a:cs typeface="Clear Sans Bold"/>
            </a:endParaRPr>
          </a:p>
          <a:p>
            <a:pPr algn="ctr">
              <a:lnSpc>
                <a:spcPts val="3299"/>
              </a:lnSpc>
              <a:spcBef>
                <a:spcPct val="0"/>
              </a:spcBef>
            </a:pPr>
            <a:endParaRPr lang="en-US" sz="13800" dirty="0">
              <a:solidFill>
                <a:srgbClr val="F7B4A7"/>
              </a:solidFill>
              <a:latin typeface="Clear Sans Bold"/>
              <a:cs typeface="Clear Sans Bold"/>
            </a:endParaRPr>
          </a:p>
          <a:p>
            <a:pPr algn="ctr">
              <a:lnSpc>
                <a:spcPts val="3299"/>
              </a:lnSpc>
              <a:spcBef>
                <a:spcPct val="0"/>
              </a:spcBef>
            </a:pPr>
            <a:endParaRPr lang="en-US" sz="13800" dirty="0">
              <a:solidFill>
                <a:srgbClr val="F7B4A7"/>
              </a:solidFill>
              <a:latin typeface="Clear Sans Bold"/>
              <a:cs typeface="Clear Sans Bold"/>
            </a:endParaRPr>
          </a:p>
          <a:p>
            <a:pPr algn="ctr">
              <a:lnSpc>
                <a:spcPts val="3299"/>
              </a:lnSpc>
              <a:spcBef>
                <a:spcPct val="0"/>
              </a:spcBef>
            </a:pPr>
            <a:endParaRPr lang="en-US" sz="13800" dirty="0">
              <a:solidFill>
                <a:srgbClr val="F7B4A7"/>
              </a:solidFill>
              <a:latin typeface="Clear Sans Bold"/>
              <a:cs typeface="Clear Sans Bold"/>
            </a:endParaRPr>
          </a:p>
          <a:p>
            <a:pPr algn="ctr">
              <a:lnSpc>
                <a:spcPts val="3299"/>
              </a:lnSpc>
              <a:spcBef>
                <a:spcPct val="0"/>
              </a:spcBef>
            </a:pPr>
            <a:endParaRPr lang="en-US" sz="13800" dirty="0">
              <a:solidFill>
                <a:srgbClr val="F7B4A7"/>
              </a:solidFill>
              <a:latin typeface="Clear Sans Bold"/>
              <a:cs typeface="Clear Sans Bold"/>
            </a:endParaRPr>
          </a:p>
          <a:p>
            <a:pPr algn="ctr">
              <a:lnSpc>
                <a:spcPts val="3299"/>
              </a:lnSpc>
              <a:spcBef>
                <a:spcPct val="0"/>
              </a:spcBef>
            </a:pPr>
            <a:endParaRPr lang="en-US" sz="13800" dirty="0">
              <a:solidFill>
                <a:srgbClr val="F7B4A7"/>
              </a:solidFill>
              <a:latin typeface="Clear Sans Bold"/>
              <a:cs typeface="Clear Sans Bold"/>
            </a:endParaRPr>
          </a:p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13800" dirty="0">
                <a:solidFill>
                  <a:srgbClr val="F7B4A7"/>
                </a:solidFill>
                <a:latin typeface="Clear Sans Bold"/>
                <a:cs typeface="Clear Sans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20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71405"/>
              </p:ext>
            </p:extLst>
          </p:nvPr>
        </p:nvGraphicFramePr>
        <p:xfrm>
          <a:off x="5440125" y="0"/>
          <a:ext cx="12847875" cy="12558925"/>
        </p:xfrm>
        <a:graphic>
          <a:graphicData uri="http://schemas.openxmlformats.org/drawingml/2006/table">
            <a:tbl>
              <a:tblPr/>
              <a:tblGrid>
                <a:gridCol w="1284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pPr algn="l">
                        <a:lnSpc>
                          <a:spcPts val="6860"/>
                        </a:lnSpc>
                        <a:defRPr/>
                      </a:pPr>
                      <a:r>
                        <a:rPr lang="en-US" sz="4900" dirty="0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Tool Used for Project Design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021"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u="sng" dirty="0">
                          <a:solidFill>
                            <a:srgbClr val="94DDD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TOOLS USED FOR PROJECT DESIGN</a:t>
                      </a:r>
                      <a:endParaRPr lang="en-US" sz="1100" dirty="0"/>
                    </a:p>
                    <a:p>
                      <a:pPr algn="l">
                        <a:lnSpc>
                          <a:spcPts val="3640"/>
                        </a:lnSpc>
                      </a:pPr>
                      <a:r>
                        <a:rPr lang="en-US" sz="2600" u="sng" dirty="0">
                          <a:solidFill>
                            <a:srgbClr val="94DDD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1. IBM WATSON ASSISTANT</a:t>
                      </a:r>
                    </a:p>
                    <a:p>
                      <a:pPr algn="l">
                        <a:lnSpc>
                          <a:spcPts val="3640"/>
                        </a:lnSpc>
                      </a:pPr>
                      <a:r>
                        <a:rPr lang="en-US" sz="2600" u="sng" dirty="0">
                          <a:solidFill>
                            <a:srgbClr val="94DDD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2. </a:t>
                      </a:r>
                      <a:r>
                        <a:rPr lang="en-US" sz="2600" u="sng" dirty="0" err="1">
                          <a:solidFill>
                            <a:srgbClr val="94DDD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Astrojs</a:t>
                      </a:r>
                      <a:r>
                        <a:rPr lang="en-US" sz="2600" u="sng" dirty="0">
                          <a:solidFill>
                            <a:srgbClr val="94DDD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&amp; Tailwind CSS</a:t>
                      </a:r>
                    </a:p>
                    <a:p>
                      <a:pPr algn="l">
                        <a:lnSpc>
                          <a:spcPts val="4899"/>
                        </a:lnSpc>
                      </a:pPr>
                      <a:endParaRPr lang="en-US" sz="2600" u="sng" dirty="0">
                        <a:solidFill>
                          <a:srgbClr val="94DDDE"/>
                        </a:solidFill>
                        <a:latin typeface="Canva Sans Bold"/>
                        <a:ea typeface="Canva Sans Bold"/>
                        <a:cs typeface="Canva Sans Bold"/>
                        <a:sym typeface="Canva Sans Bold"/>
                      </a:endParaRPr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4550">
                <a:tc>
                  <a:txBody>
                    <a:bodyPr/>
                    <a:lstStyle/>
                    <a:p>
                      <a:pPr algn="l">
                        <a:lnSpc>
                          <a:spcPts val="4060"/>
                        </a:lnSpc>
                        <a:defRPr/>
                      </a:pPr>
                      <a:r>
                        <a:rPr lang="en-US" sz="2900" dirty="0">
                          <a:solidFill>
                            <a:srgbClr val="94DDDE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IBM Watson Assistant is an AI-powered virtual assistant that understands and responds to user queries using advanced natural language processing.</a:t>
                      </a:r>
                      <a:endParaRPr lang="en-US" sz="1100" dirty="0"/>
                    </a:p>
                    <a:p>
                      <a:pPr algn="l">
                        <a:lnSpc>
                          <a:spcPts val="4060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4060"/>
                        </a:lnSpc>
                      </a:pPr>
                      <a:r>
                        <a:rPr lang="en-US" sz="2900" dirty="0" err="1">
                          <a:solidFill>
                            <a:srgbClr val="94DDDE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Astrojs</a:t>
                      </a:r>
                      <a:r>
                        <a:rPr lang="en-US" sz="2900" dirty="0">
                          <a:solidFill>
                            <a:srgbClr val="94DDDE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: </a:t>
                      </a:r>
                      <a:r>
                        <a:rPr lang="en-US" sz="2900" dirty="0" err="1">
                          <a:solidFill>
                            <a:srgbClr val="94DDDE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Astro</a:t>
                      </a:r>
                      <a:r>
                        <a:rPr lang="en-US" sz="2900" dirty="0">
                          <a:solidFill>
                            <a:srgbClr val="94DDDE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 is a modern static site generator that allows you to build fast, optimized websites. It supports multiple front-end frameworks and focuses on delivering minimal JavaScript to improve performance.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"/>
                        <a:ea typeface="Clear Sans"/>
                        <a:cs typeface="Clear Sans"/>
                        <a:sym typeface="Clear Sans"/>
                      </a:endParaRPr>
                    </a:p>
                    <a:p>
                      <a:pPr algn="l">
                        <a:lnSpc>
                          <a:spcPts val="4060"/>
                        </a:lnSpc>
                      </a:pPr>
                      <a:r>
                        <a:rPr lang="en-US" sz="2900" dirty="0">
                          <a:solidFill>
                            <a:srgbClr val="94DDDE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Tailwind CSS: Tailwind CSS is a utility-first CSS framework that provides low-level utility classes to build custom designs quickly and efficiently. It allows for rapid styling directly in your HTML.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"/>
                        <a:ea typeface="Clear Sans"/>
                        <a:cs typeface="Clear Sans"/>
                        <a:sym typeface="Clear Sans"/>
                      </a:endParaRPr>
                    </a:p>
                    <a:p>
                      <a:pPr algn="l">
                        <a:lnSpc>
                          <a:spcPts val="4060"/>
                        </a:lnSpc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"/>
                        <a:ea typeface="Clear Sans"/>
                        <a:cs typeface="Clear Sans"/>
                        <a:sym typeface="Clear Sans"/>
                      </a:endParaRPr>
                    </a:p>
                    <a:p>
                      <a:pPr algn="l">
                        <a:lnSpc>
                          <a:spcPts val="4060"/>
                        </a:lnSpc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"/>
                        <a:ea typeface="Clear Sans"/>
                        <a:cs typeface="Clear Sans"/>
                        <a:sym typeface="Clear Sans"/>
                      </a:endParaRPr>
                    </a:p>
                    <a:p>
                      <a:pPr algn="l">
                        <a:lnSpc>
                          <a:spcPts val="4060"/>
                        </a:lnSpc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"/>
                        <a:ea typeface="Clear Sans"/>
                        <a:cs typeface="Clear Sans"/>
                        <a:sym typeface="Clear Sans"/>
                      </a:endParaRPr>
                    </a:p>
                    <a:p>
                      <a:pPr marL="626111" lvl="1" indent="-313055" algn="l">
                        <a:lnSpc>
                          <a:spcPts val="4060"/>
                        </a:lnSpc>
                        <a:buFont typeface="Arial"/>
                        <a:buChar char="•"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"/>
                        <a:ea typeface="Clear Sans"/>
                        <a:cs typeface="Clear Sans"/>
                        <a:sym typeface="Clear Sans"/>
                      </a:endParaRPr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-353625" y="1028700"/>
            <a:ext cx="6308112" cy="4503992"/>
          </a:xfrm>
          <a:custGeom>
            <a:avLst/>
            <a:gdLst/>
            <a:ahLst/>
            <a:cxnLst/>
            <a:rect l="l" t="t" r="r" b="b"/>
            <a:pathLst>
              <a:path w="6308112" h="4503992">
                <a:moveTo>
                  <a:pt x="0" y="0"/>
                </a:moveTo>
                <a:lnTo>
                  <a:pt x="6308112" y="0"/>
                </a:lnTo>
                <a:lnTo>
                  <a:pt x="6308112" y="4503992"/>
                </a:lnTo>
                <a:lnTo>
                  <a:pt x="0" y="4503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53758" y="5657850"/>
            <a:ext cx="3854318" cy="3607642"/>
          </a:xfrm>
          <a:custGeom>
            <a:avLst/>
            <a:gdLst/>
            <a:ahLst/>
            <a:cxnLst/>
            <a:rect l="l" t="t" r="r" b="b"/>
            <a:pathLst>
              <a:path w="3854318" h="3607642">
                <a:moveTo>
                  <a:pt x="0" y="0"/>
                </a:moveTo>
                <a:lnTo>
                  <a:pt x="3854318" y="0"/>
                </a:lnTo>
                <a:lnTo>
                  <a:pt x="3854318" y="3607642"/>
                </a:lnTo>
                <a:lnTo>
                  <a:pt x="0" y="3607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21093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4777" y="240265"/>
            <a:ext cx="17578446" cy="10015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  <a:spcBef>
                <a:spcPct val="0"/>
              </a:spcBef>
            </a:pPr>
            <a:r>
              <a:rPr lang="en-US" sz="3600" dirty="0">
                <a:solidFill>
                  <a:srgbClr val="F7B4A7"/>
                </a:solidFill>
                <a:latin typeface="Clear Sans Bold"/>
                <a:cs typeface="Clear Sans Bold"/>
                <a:sym typeface="Clear Sans Bold"/>
              </a:rPr>
              <a:t>IBM WATSON ASSISTANT</a:t>
            </a:r>
          </a:p>
          <a:p>
            <a:pPr algn="just">
              <a:lnSpc>
                <a:spcPts val="3099"/>
              </a:lnSpc>
            </a:pPr>
            <a:endParaRPr lang="en-US" sz="3299" dirty="0">
              <a:solidFill>
                <a:srgbClr val="94DDDE"/>
              </a:solidFill>
              <a:latin typeface="Clear Sans Bold"/>
              <a:ea typeface="Clear Sans Bold"/>
              <a:cs typeface="Clear Sans Bold"/>
              <a:sym typeface="Clear Sans Bold"/>
            </a:endParaRPr>
          </a:p>
          <a:p>
            <a:pPr algn="just">
              <a:lnSpc>
                <a:spcPts val="3099"/>
              </a:lnSpc>
              <a:spcBef>
                <a:spcPct val="0"/>
              </a:spcBef>
            </a:pPr>
            <a:r>
              <a:rPr lang="en-US" sz="3099" dirty="0">
                <a:solidFill>
                  <a:srgbClr val="F7B4A7"/>
                </a:solidFill>
                <a:latin typeface="Clear Sans"/>
                <a:cs typeface="Clear Sans"/>
                <a:sym typeface="Clear Sans Bold"/>
              </a:rPr>
              <a:t>Features:</a:t>
            </a:r>
          </a:p>
          <a:p>
            <a:pPr marL="669288" lvl="1" indent="-334644" algn="just">
              <a:lnSpc>
                <a:spcPts val="3099"/>
              </a:lnSpc>
              <a:buFont typeface="Arial"/>
              <a:buChar char="•"/>
            </a:pPr>
            <a:r>
              <a:rPr lang="en-US" sz="3099" dirty="0">
                <a:solidFill>
                  <a:srgbClr val="94DDDE"/>
                </a:solidFill>
                <a:latin typeface="Clear Sans"/>
                <a:cs typeface="Clear Sans"/>
                <a:sym typeface="Clear Sans"/>
              </a:rPr>
              <a:t>Natural Language Processing (NLP)</a:t>
            </a:r>
          </a:p>
          <a:p>
            <a:pPr marL="669288" lvl="1" indent="-334644" algn="just">
              <a:lnSpc>
                <a:spcPts val="3099"/>
              </a:lnSpc>
              <a:buFont typeface="Arial"/>
              <a:buChar char="•"/>
            </a:pPr>
            <a:r>
              <a:rPr lang="en-US" sz="3099" dirty="0">
                <a:solidFill>
                  <a:srgbClr val="94DDDE"/>
                </a:solidFill>
                <a:latin typeface="Clear Sans"/>
                <a:cs typeface="Clear Sans"/>
                <a:sym typeface="Clear Sans"/>
              </a:rPr>
              <a:t>Reliable and efficient in handling large volumes of queries</a:t>
            </a:r>
          </a:p>
          <a:p>
            <a:pPr algn="just">
              <a:lnSpc>
                <a:spcPts val="3099"/>
              </a:lnSpc>
              <a:spcBef>
                <a:spcPct val="0"/>
              </a:spcBef>
            </a:pPr>
            <a:endParaRPr lang="en-US" sz="3099" dirty="0">
              <a:solidFill>
                <a:srgbClr val="F7B4A7"/>
              </a:solidFill>
              <a:latin typeface="Clear Sans"/>
              <a:cs typeface="Clear Sans"/>
              <a:sym typeface="Clear Sans"/>
            </a:endParaRPr>
          </a:p>
          <a:p>
            <a:pPr algn="just">
              <a:lnSpc>
                <a:spcPts val="3099"/>
              </a:lnSpc>
              <a:spcBef>
                <a:spcPct val="0"/>
              </a:spcBef>
            </a:pPr>
            <a:r>
              <a:rPr lang="en-US" sz="3099" dirty="0">
                <a:solidFill>
                  <a:srgbClr val="F7B4A7"/>
                </a:solidFill>
                <a:latin typeface="Clear Sans"/>
                <a:cs typeface="Clear Sans"/>
                <a:sym typeface="Clear Sans Bold"/>
              </a:rPr>
              <a:t>Why Chosen: </a:t>
            </a:r>
          </a:p>
          <a:p>
            <a:pPr algn="just">
              <a:lnSpc>
                <a:spcPts val="3099"/>
              </a:lnSpc>
              <a:spcBef>
                <a:spcPct val="0"/>
              </a:spcBef>
            </a:pPr>
            <a:r>
              <a:rPr lang="en-US" sz="3099" dirty="0">
                <a:solidFill>
                  <a:srgbClr val="94DDDE"/>
                </a:solidFill>
                <a:latin typeface="Clear Sans"/>
                <a:cs typeface="Clear Sans"/>
                <a:sym typeface="Clear Sans"/>
              </a:rPr>
              <a:t> Its advanced capabilities and reliability make it ideal for developing an AI </a:t>
            </a:r>
            <a:r>
              <a:rPr lang="en-US" sz="3099" dirty="0" err="1">
                <a:solidFill>
                  <a:srgbClr val="94DDDE"/>
                </a:solidFill>
                <a:latin typeface="Clear Sans"/>
                <a:cs typeface="Clear Sans"/>
                <a:sym typeface="Clear Sans"/>
              </a:rPr>
              <a:t>chatbot</a:t>
            </a:r>
            <a:r>
              <a:rPr lang="en-US" sz="3099" dirty="0">
                <a:solidFill>
                  <a:srgbClr val="94DDDE"/>
                </a:solidFill>
                <a:latin typeface="Clear Sans"/>
                <a:cs typeface="Clear Sans"/>
                <a:sym typeface="Clear Sans"/>
              </a:rPr>
              <a:t> that can provide personalized educational guidance.</a:t>
            </a:r>
          </a:p>
          <a:p>
            <a:pPr algn="just">
              <a:lnSpc>
                <a:spcPts val="3099"/>
              </a:lnSpc>
              <a:spcBef>
                <a:spcPct val="0"/>
              </a:spcBef>
            </a:pPr>
            <a:endParaRPr lang="en-US" sz="3099" dirty="0">
              <a:solidFill>
                <a:srgbClr val="F7B4A7"/>
              </a:solidFill>
              <a:latin typeface="Clear Sans"/>
              <a:ea typeface="Clear Sans"/>
              <a:cs typeface="Clear Sans"/>
              <a:sym typeface="Clear Sans"/>
            </a:endParaRPr>
          </a:p>
          <a:p>
            <a:pPr algn="just">
              <a:lnSpc>
                <a:spcPts val="3299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F7B4A7"/>
                </a:solidFill>
                <a:latin typeface="Clear Sans Bold"/>
                <a:cs typeface="Clear Sans Bold"/>
                <a:sym typeface="Clear Sans"/>
              </a:rPr>
              <a:t>Astrojs</a:t>
            </a:r>
            <a:r>
              <a:rPr lang="en-US" sz="3600" dirty="0">
                <a:solidFill>
                  <a:srgbClr val="F7B4A7"/>
                </a:solidFill>
                <a:latin typeface="Clear Sans Bold"/>
                <a:cs typeface="Clear Sans Bold"/>
                <a:sym typeface="Clear Sans"/>
              </a:rPr>
              <a:t> &amp; Tailwind CSS</a:t>
            </a:r>
          </a:p>
          <a:p>
            <a:pPr algn="just">
              <a:lnSpc>
                <a:spcPts val="3099"/>
              </a:lnSpc>
              <a:spcBef>
                <a:spcPct val="0"/>
              </a:spcBef>
            </a:pPr>
            <a:endParaRPr lang="en-US" sz="3099" dirty="0">
              <a:solidFill>
                <a:srgbClr val="94DDDE"/>
              </a:solidFill>
              <a:latin typeface="Clear Sans"/>
              <a:ea typeface="Clear Sans"/>
              <a:cs typeface="Clear Sans"/>
              <a:sym typeface="Clear Sans"/>
            </a:endParaRPr>
          </a:p>
          <a:p>
            <a:pPr marL="457200" indent="-457200" algn="just">
              <a:lnSpc>
                <a:spcPts val="30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99" dirty="0">
                <a:solidFill>
                  <a:srgbClr val="94DDDE"/>
                </a:solidFill>
                <a:latin typeface="Clear Sans"/>
                <a:cs typeface="Clear Sans"/>
                <a:sym typeface="Clear Sans"/>
              </a:rPr>
              <a:t>Minimal JavaScript and Island Architecture: Astro.js optimizes website performance by minimizing JavaScript sent to the browser and allows integration of multiple front-end frameworks within a single project for flexibility.?</a:t>
            </a:r>
          </a:p>
          <a:p>
            <a:pPr marL="457200" indent="-457200" algn="just">
              <a:lnSpc>
                <a:spcPts val="30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099" dirty="0">
              <a:solidFill>
                <a:srgbClr val="94DDDE"/>
              </a:solidFill>
              <a:latin typeface="Clear Sans"/>
              <a:cs typeface="Clear Sans"/>
              <a:sym typeface="Clear Sans"/>
            </a:endParaRPr>
          </a:p>
          <a:p>
            <a:pPr marL="457200" indent="-457200" algn="just">
              <a:lnSpc>
                <a:spcPts val="30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99" dirty="0">
                <a:solidFill>
                  <a:srgbClr val="94DDDE"/>
                </a:solidFill>
                <a:latin typeface="Clear Sans"/>
                <a:cs typeface="Clear Sans"/>
                <a:sym typeface="Clear Sans"/>
              </a:rPr>
              <a:t>Tailwind CSS - Utility-First Approach and Responsive Design: Tailwind CSS enables rapid and efficient styling with utility classes directly in HTML and provides built-in responsive classes for designs that adapt to various screen sizes.</a:t>
            </a:r>
          </a:p>
          <a:p>
            <a:pPr algn="just">
              <a:lnSpc>
                <a:spcPts val="3099"/>
              </a:lnSpc>
              <a:spcBef>
                <a:spcPct val="0"/>
              </a:spcBef>
            </a:pPr>
            <a:endParaRPr lang="en-US" sz="3099" dirty="0">
              <a:solidFill>
                <a:srgbClr val="F7B4A7"/>
              </a:solidFill>
              <a:latin typeface="Clear Sans"/>
              <a:ea typeface="Clear Sans"/>
              <a:cs typeface="Clear Sans"/>
              <a:sym typeface="Clear Sans"/>
            </a:endParaRPr>
          </a:p>
          <a:p>
            <a:pPr algn="just">
              <a:lnSpc>
                <a:spcPts val="3099"/>
              </a:lnSpc>
              <a:spcBef>
                <a:spcPct val="0"/>
              </a:spcBef>
            </a:pPr>
            <a:r>
              <a:rPr lang="en-US" sz="3099" dirty="0">
                <a:solidFill>
                  <a:srgbClr val="F7B4A7"/>
                </a:solidFill>
                <a:latin typeface="Clear Sans"/>
                <a:ea typeface="Clear Sans"/>
                <a:cs typeface="Clear Sans"/>
                <a:sym typeface="Clear Sans"/>
              </a:rPr>
              <a:t>Why Chosen: </a:t>
            </a:r>
          </a:p>
          <a:p>
            <a:pPr algn="just">
              <a:lnSpc>
                <a:spcPts val="3099"/>
              </a:lnSpc>
              <a:spcBef>
                <a:spcPct val="0"/>
              </a:spcBef>
            </a:pPr>
            <a:endParaRPr lang="en-US" sz="3099" dirty="0">
              <a:solidFill>
                <a:srgbClr val="F7B4A7"/>
              </a:solidFill>
              <a:latin typeface="Clear Sans"/>
              <a:ea typeface="Clear Sans"/>
              <a:cs typeface="Clear Sans"/>
              <a:sym typeface="Clear Sans"/>
            </a:endParaRPr>
          </a:p>
          <a:p>
            <a:pPr marL="457200" indent="-457200" algn="just">
              <a:lnSpc>
                <a:spcPts val="30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99" dirty="0" err="1">
                <a:solidFill>
                  <a:srgbClr val="94DDDE"/>
                </a:solidFill>
                <a:latin typeface="Clear Sans"/>
                <a:cs typeface="Clear Sans"/>
                <a:sym typeface="Clear Sans"/>
              </a:rPr>
              <a:t>Astrojs</a:t>
            </a:r>
            <a:r>
              <a:rPr lang="en-US" sz="3099" dirty="0">
                <a:solidFill>
                  <a:srgbClr val="94DDDE"/>
                </a:solidFill>
                <a:latin typeface="Clear Sans"/>
                <a:cs typeface="Clear Sans"/>
                <a:sym typeface="Clear Sans"/>
              </a:rPr>
              <a:t>: Allowed Team to develop a website using modern web technologies like MDX</a:t>
            </a:r>
          </a:p>
          <a:p>
            <a:pPr marL="457200" indent="-457200" algn="just">
              <a:lnSpc>
                <a:spcPts val="30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099" dirty="0">
              <a:solidFill>
                <a:srgbClr val="94DDDE"/>
              </a:solidFill>
              <a:latin typeface="Clear Sans"/>
              <a:cs typeface="Clear Sans"/>
              <a:sym typeface="Clear Sans"/>
            </a:endParaRPr>
          </a:p>
          <a:p>
            <a:pPr marL="457200" indent="-457200" algn="just">
              <a:lnSpc>
                <a:spcPts val="30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99" dirty="0">
                <a:solidFill>
                  <a:srgbClr val="94DDDE"/>
                </a:solidFill>
                <a:latin typeface="Clear Sans"/>
                <a:cs typeface="Clear Sans"/>
                <a:sym typeface="Clear Sans"/>
              </a:rPr>
              <a:t> Tailwind CSS: Facilitated Responsive design with pre-build 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317626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4602" y="5617731"/>
            <a:ext cx="13138587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15"/>
              </a:lnSpc>
            </a:pPr>
            <a:r>
              <a:rPr lang="en-US" sz="6300" dirty="0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Model Solution and Effectiveness</a:t>
            </a:r>
          </a:p>
        </p:txBody>
      </p:sp>
      <p:sp>
        <p:nvSpPr>
          <p:cNvPr id="3" name="Freeform 3"/>
          <p:cNvSpPr/>
          <p:nvPr/>
        </p:nvSpPr>
        <p:spPr>
          <a:xfrm>
            <a:off x="8099016" y="1266796"/>
            <a:ext cx="2645731" cy="1625922"/>
          </a:xfrm>
          <a:custGeom>
            <a:avLst/>
            <a:gdLst/>
            <a:ahLst/>
            <a:cxnLst/>
            <a:rect l="l" t="t" r="r" b="b"/>
            <a:pathLst>
              <a:path w="2645731" h="1625922">
                <a:moveTo>
                  <a:pt x="0" y="0"/>
                </a:moveTo>
                <a:lnTo>
                  <a:pt x="2645731" y="0"/>
                </a:lnTo>
                <a:lnTo>
                  <a:pt x="2645731" y="1625922"/>
                </a:lnTo>
                <a:lnTo>
                  <a:pt x="0" y="1625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6937" y="5945907"/>
            <a:ext cx="5758626" cy="4114800"/>
          </a:xfrm>
          <a:custGeom>
            <a:avLst/>
            <a:gdLst/>
            <a:ahLst/>
            <a:cxnLst/>
            <a:rect l="l" t="t" r="r" b="b"/>
            <a:pathLst>
              <a:path w="5758626" h="4114800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24216" y="876129"/>
            <a:ext cx="1491622" cy="3229890"/>
          </a:xfrm>
          <a:custGeom>
            <a:avLst/>
            <a:gdLst/>
            <a:ahLst/>
            <a:cxnLst/>
            <a:rect l="l" t="t" r="r" b="b"/>
            <a:pathLst>
              <a:path w="1491622" h="3229890">
                <a:moveTo>
                  <a:pt x="0" y="0"/>
                </a:moveTo>
                <a:lnTo>
                  <a:pt x="1491622" y="0"/>
                </a:lnTo>
                <a:lnTo>
                  <a:pt x="1491622" y="3229890"/>
                </a:lnTo>
                <a:lnTo>
                  <a:pt x="0" y="3229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518172" y="542936"/>
            <a:ext cx="3748344" cy="3073642"/>
          </a:xfrm>
          <a:custGeom>
            <a:avLst/>
            <a:gdLst/>
            <a:ahLst/>
            <a:cxnLst/>
            <a:rect l="l" t="t" r="r" b="b"/>
            <a:pathLst>
              <a:path w="3748344" h="3073642">
                <a:moveTo>
                  <a:pt x="0" y="0"/>
                </a:moveTo>
                <a:lnTo>
                  <a:pt x="3748345" y="0"/>
                </a:lnTo>
                <a:lnTo>
                  <a:pt x="3748345" y="3073642"/>
                </a:lnTo>
                <a:lnTo>
                  <a:pt x="0" y="30736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20376" y="0"/>
            <a:ext cx="4317873" cy="5892879"/>
          </a:xfrm>
          <a:custGeom>
            <a:avLst/>
            <a:gdLst/>
            <a:ahLst/>
            <a:cxnLst/>
            <a:rect l="l" t="t" r="r" b="b"/>
            <a:pathLst>
              <a:path w="4317873" h="5892879">
                <a:moveTo>
                  <a:pt x="0" y="0"/>
                </a:moveTo>
                <a:lnTo>
                  <a:pt x="4317873" y="0"/>
                </a:lnTo>
                <a:lnTo>
                  <a:pt x="4317873" y="5892879"/>
                </a:lnTo>
                <a:lnTo>
                  <a:pt x="0" y="58928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4824443" y="2002761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4597438" y="0"/>
                </a:moveTo>
                <a:lnTo>
                  <a:pt x="0" y="0"/>
                </a:lnTo>
                <a:lnTo>
                  <a:pt x="0" y="2842053"/>
                </a:lnTo>
                <a:lnTo>
                  <a:pt x="4597438" y="2842053"/>
                </a:lnTo>
                <a:lnTo>
                  <a:pt x="459743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424602" y="6240166"/>
            <a:ext cx="11936467" cy="2331786"/>
          </a:xfrm>
          <a:custGeom>
            <a:avLst/>
            <a:gdLst/>
            <a:ahLst/>
            <a:cxnLst/>
            <a:rect l="l" t="t" r="r" b="b"/>
            <a:pathLst>
              <a:path w="11936467" h="2331786">
                <a:moveTo>
                  <a:pt x="0" y="0"/>
                </a:moveTo>
                <a:lnTo>
                  <a:pt x="11936467" y="0"/>
                </a:lnTo>
                <a:lnTo>
                  <a:pt x="11936467" y="2331786"/>
                </a:lnTo>
                <a:lnTo>
                  <a:pt x="0" y="233178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t="-79912" b="-111057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49888" y="4171858"/>
            <a:ext cx="6070668" cy="6115142"/>
          </a:xfrm>
          <a:custGeom>
            <a:avLst/>
            <a:gdLst/>
            <a:ahLst/>
            <a:cxnLst/>
            <a:rect l="l" t="t" r="r" b="b"/>
            <a:pathLst>
              <a:path w="6070668" h="6115142">
                <a:moveTo>
                  <a:pt x="0" y="0"/>
                </a:moveTo>
                <a:lnTo>
                  <a:pt x="6070669" y="0"/>
                </a:lnTo>
                <a:lnTo>
                  <a:pt x="6070669" y="6115142"/>
                </a:lnTo>
                <a:lnTo>
                  <a:pt x="0" y="6115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2250" y="-387603"/>
            <a:ext cx="14423697" cy="8079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6"/>
              </a:lnSpc>
            </a:pPr>
            <a:endParaRPr dirty="0"/>
          </a:p>
          <a:p>
            <a:pPr algn="l">
              <a:lnSpc>
                <a:spcPts val="5356"/>
              </a:lnSpc>
            </a:pPr>
            <a:r>
              <a:rPr lang="en-US" sz="4000" dirty="0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Solution:</a:t>
            </a:r>
          </a:p>
          <a:p>
            <a:pPr algn="l">
              <a:lnSpc>
                <a:spcPts val="5356"/>
              </a:lnSpc>
            </a:pPr>
            <a:br>
              <a:rPr lang="en-US" sz="4463" dirty="0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</a:br>
            <a:r>
              <a:rPr lang="en-US" sz="4463" dirty="0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	 </a:t>
            </a:r>
            <a:r>
              <a:rPr lang="en-US" sz="4463" u="sng" dirty="0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EduWisely</a:t>
            </a:r>
            <a:r>
              <a:rPr lang="en-US" sz="4463" dirty="0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: an educational website integrated with an AI Virtual Assistant named '</a:t>
            </a:r>
            <a:r>
              <a:rPr lang="en-US" sz="4463" dirty="0" err="1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EduViser</a:t>
            </a:r>
            <a:r>
              <a:rPr lang="en-US" sz="4463" dirty="0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'.</a:t>
            </a:r>
          </a:p>
          <a:p>
            <a:pPr algn="l">
              <a:lnSpc>
                <a:spcPts val="4516"/>
              </a:lnSpc>
            </a:pPr>
            <a:endParaRPr lang="en-US" sz="4463" dirty="0">
              <a:solidFill>
                <a:srgbClr val="F7B4A7"/>
              </a:solidFill>
              <a:latin typeface="Clear Sans Bold"/>
              <a:ea typeface="Clear Sans Bold"/>
              <a:cs typeface="Clear Sans Bold"/>
              <a:sym typeface="Clear Sans Bold"/>
            </a:endParaRPr>
          </a:p>
          <a:p>
            <a:pPr algn="l">
              <a:lnSpc>
                <a:spcPts val="4516"/>
              </a:lnSpc>
            </a:pPr>
            <a:r>
              <a:rPr lang="en-US" sz="3763" dirty="0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Key features:-</a:t>
            </a:r>
          </a:p>
          <a:p>
            <a:pPr marL="571500" indent="-571500" algn="l">
              <a:lnSpc>
                <a:spcPts val="4516"/>
              </a:lnSpc>
              <a:buFont typeface="Wingdings" panose="05000000000000000000" pitchFamily="2" charset="2"/>
              <a:buChar char="v"/>
            </a:pPr>
            <a:r>
              <a:rPr lang="en-US" sz="3763" dirty="0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Subject Resource Recommendations</a:t>
            </a:r>
          </a:p>
          <a:p>
            <a:pPr marL="571500" indent="-571500" algn="l">
              <a:lnSpc>
                <a:spcPts val="4516"/>
              </a:lnSpc>
              <a:buFont typeface="Wingdings" panose="05000000000000000000" pitchFamily="2" charset="2"/>
              <a:buChar char="v"/>
            </a:pPr>
            <a:r>
              <a:rPr lang="en-US" sz="3763" dirty="0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Resource Information</a:t>
            </a:r>
          </a:p>
          <a:p>
            <a:pPr marL="571500" indent="-571500" algn="l">
              <a:lnSpc>
                <a:spcPts val="4516"/>
              </a:lnSpc>
              <a:buFont typeface="Wingdings" panose="05000000000000000000" pitchFamily="2" charset="2"/>
              <a:buChar char="v"/>
            </a:pPr>
            <a:r>
              <a:rPr lang="en-US" sz="3763" dirty="0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Navigation Assistance</a:t>
            </a:r>
          </a:p>
          <a:p>
            <a:pPr marL="571500" indent="-571500" algn="l">
              <a:lnSpc>
                <a:spcPts val="4516"/>
              </a:lnSpc>
              <a:buFont typeface="Wingdings" panose="05000000000000000000" pitchFamily="2" charset="2"/>
              <a:buChar char="v"/>
            </a:pPr>
            <a:r>
              <a:rPr lang="en-US" sz="3763" dirty="0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Effectiveness: The AI chatbot provides resources, enabling students to make decisions and improve their learning efficiency.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647700"/>
            <a:ext cx="9573459" cy="7887909"/>
            <a:chOff x="0" y="114300"/>
            <a:chExt cx="12764612" cy="10517208"/>
          </a:xfrm>
        </p:grpSpPr>
        <p:sp>
          <p:nvSpPr>
            <p:cNvPr id="3" name="TextBox 3"/>
            <p:cNvSpPr txBox="1"/>
            <p:nvPr/>
          </p:nvSpPr>
          <p:spPr>
            <a:xfrm>
              <a:off x="0" y="114300"/>
              <a:ext cx="12764612" cy="15559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62"/>
                </a:lnSpc>
              </a:pPr>
              <a:r>
                <a:rPr lang="en-US" sz="8630" dirty="0">
                  <a:solidFill>
                    <a:srgbClr val="F7B4A7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Data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24170"/>
              <a:ext cx="12410967" cy="868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75"/>
                </a:lnSpc>
              </a:pPr>
              <a:r>
                <a:rPr lang="en-US" sz="3910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Purpose Of Data: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763904"/>
              <a:ext cx="10162035" cy="6867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31"/>
                </a:lnSpc>
              </a:pPr>
              <a:r>
                <a:rPr lang="en-US" sz="3236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The data we have used is largely qualitative in nature and its purpose is to train our Virtual Assistant to provide educational resources in a streamlined manner</a:t>
              </a:r>
              <a:br>
                <a:rPr lang="en-US" sz="3236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</a:br>
              <a:endParaRPr lang="en-US" sz="3236" dirty="0">
                <a:solidFill>
                  <a:srgbClr val="94DDDE"/>
                </a:solidFill>
                <a:latin typeface="Clear Sans"/>
                <a:ea typeface="Clear Sans"/>
                <a:cs typeface="Clear Sans"/>
                <a:sym typeface="Clear Sans"/>
              </a:endParaRPr>
            </a:p>
            <a:p>
              <a:pPr algn="l">
                <a:lnSpc>
                  <a:spcPts val="4531"/>
                </a:lnSpc>
              </a:pPr>
              <a:r>
                <a:rPr lang="en-US" sz="3236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Data Source:</a:t>
              </a:r>
              <a:br>
                <a:rPr lang="en-US" sz="3236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</a:br>
              <a:r>
                <a:rPr lang="en-US" sz="3236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	YouTube links</a:t>
              </a:r>
              <a:br>
                <a:rPr lang="en-US" sz="3236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</a:br>
              <a:r>
                <a:rPr lang="en-US" sz="3236" dirty="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	free e-books available online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25AB821-44AF-432B-85E1-75D957026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31126" y="1485900"/>
            <a:ext cx="9144000" cy="6238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0" y="3885566"/>
            <a:ext cx="12811964" cy="6357937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3352800" y="1298215"/>
            <a:ext cx="10357404" cy="1569128"/>
            <a:chOff x="3098800" y="-3815561"/>
            <a:chExt cx="13809871" cy="2092171"/>
          </a:xfrm>
        </p:grpSpPr>
        <p:sp>
          <p:nvSpPr>
            <p:cNvPr id="3" name="TextBox 3"/>
            <p:cNvSpPr txBox="1"/>
            <p:nvPr/>
          </p:nvSpPr>
          <p:spPr>
            <a:xfrm>
              <a:off x="3098800" y="-3815561"/>
              <a:ext cx="13301871" cy="1092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0"/>
                </a:lnSpc>
              </a:pPr>
              <a:r>
                <a:rPr lang="en-US" sz="5400" dirty="0">
                  <a:solidFill>
                    <a:srgbClr val="94DDD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 Model Link and Screenshots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606800" y="-2346113"/>
              <a:ext cx="13301871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spc="279" dirty="0">
                  <a:solidFill>
                    <a:srgbClr val="F7B4A7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LINK : https://eduwisely.netlify.app/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304801" y="74842"/>
            <a:ext cx="2514600" cy="3620858"/>
          </a:xfrm>
          <a:custGeom>
            <a:avLst/>
            <a:gdLst/>
            <a:ahLst/>
            <a:cxnLst/>
            <a:rect l="l" t="t" r="r" b="b"/>
            <a:pathLst>
              <a:path w="3662625" h="5642699">
                <a:moveTo>
                  <a:pt x="0" y="0"/>
                </a:moveTo>
                <a:lnTo>
                  <a:pt x="3662625" y="0"/>
                </a:lnTo>
                <a:lnTo>
                  <a:pt x="3662625" y="5642700"/>
                </a:lnTo>
                <a:lnTo>
                  <a:pt x="0" y="5642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24" y="123021"/>
            <a:ext cx="4938476" cy="49384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12367349" cy="6090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1219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8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7" y="1943100"/>
            <a:ext cx="11951863" cy="592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0"/>
            <a:ext cx="6287645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5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447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Clear Sans Bold</vt:lpstr>
      <vt:lpstr>Calibri</vt:lpstr>
      <vt:lpstr>Wingdings</vt:lpstr>
      <vt:lpstr>Clear Sans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Development Goal: Quality Education</dc:title>
  <cp:lastModifiedBy>Akshata NALE</cp:lastModifiedBy>
  <cp:revision>16</cp:revision>
  <dcterms:created xsi:type="dcterms:W3CDTF">2006-08-16T00:00:00Z</dcterms:created>
  <dcterms:modified xsi:type="dcterms:W3CDTF">2024-07-04T18:02:03Z</dcterms:modified>
  <dc:identifier>DAGJ_V6bvQc</dc:identifier>
</cp:coreProperties>
</file>