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dirty="0"/>
              <a:t>Travel </a:t>
            </a:r>
            <a:r>
              <a:rPr dirty="0" smtClean="0"/>
              <a:t>Planner </a:t>
            </a:r>
            <a:r>
              <a:rPr lang="en-US" dirty="0" smtClean="0"/>
              <a:t>AGENT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4533" y="4586365"/>
            <a:ext cx="996317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Abhinay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Hari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–Hyderabad Institute Of Technology And Management-CSE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/>
              <a:t>Adomavicius</a:t>
            </a:r>
            <a:r>
              <a:rPr lang="en-US" sz="1400" dirty="0"/>
              <a:t>, G., &amp; </a:t>
            </a:r>
            <a:r>
              <a:rPr lang="en-US" sz="1400" dirty="0" err="1"/>
              <a:t>Tuzhilin</a:t>
            </a:r>
            <a:r>
              <a:rPr lang="en-US" sz="1400" dirty="0"/>
              <a:t>, A. (2005). </a:t>
            </a:r>
            <a:r>
              <a:rPr lang="en-US" sz="1400" i="1" dirty="0"/>
              <a:t>Toward the next generation of recommender systems: A survey of the state-of-the-art and possible extensions.</a:t>
            </a:r>
            <a:r>
              <a:rPr lang="en-US" sz="1400" dirty="0"/>
              <a:t> IEEE Transactions on Knowledge and Data Engineering, 17(6), 734–749. </a:t>
            </a:r>
            <a:endParaRPr lang="en-US" sz="1400" dirty="0" smtClean="0"/>
          </a:p>
          <a:p>
            <a:r>
              <a:rPr lang="en-US" sz="1400" dirty="0" smtClean="0"/>
              <a:t>Zhang</a:t>
            </a:r>
            <a:r>
              <a:rPr lang="en-US" sz="1400" dirty="0"/>
              <a:t>, S., Yao, L., Sun, A., &amp; </a:t>
            </a:r>
            <a:r>
              <a:rPr lang="en-US" sz="1400" dirty="0" err="1"/>
              <a:t>Tay</a:t>
            </a:r>
            <a:r>
              <a:rPr lang="en-US" sz="1400" dirty="0"/>
              <a:t>, Y. (2019). </a:t>
            </a:r>
            <a:r>
              <a:rPr lang="en-US" sz="1400" i="1" dirty="0"/>
              <a:t>Deep Learning based Recommender System: A Survey and New Perspectives.</a:t>
            </a:r>
            <a:r>
              <a:rPr lang="en-US" sz="1400" dirty="0"/>
              <a:t> ACM Computing Surveys (CSUR), 52(1), 1–38. </a:t>
            </a:r>
            <a:endParaRPr lang="en-US" sz="1400" dirty="0" smtClean="0"/>
          </a:p>
          <a:p>
            <a:r>
              <a:rPr lang="en-US" sz="1400" dirty="0" smtClean="0"/>
              <a:t>Google </a:t>
            </a:r>
            <a:r>
              <a:rPr lang="en-US" sz="1400" dirty="0"/>
              <a:t>OR-Tools. </a:t>
            </a:r>
            <a:r>
              <a:rPr lang="en-US" sz="1400" i="1" dirty="0"/>
              <a:t>Open Source Constraint Solver Documentation</a:t>
            </a:r>
            <a:r>
              <a:rPr lang="en-US" sz="1400" i="1" dirty="0" smtClean="0"/>
              <a:t>.</a:t>
            </a:r>
            <a:endParaRPr lang="en-US" sz="1400" dirty="0"/>
          </a:p>
          <a:p>
            <a:pPr marL="305435" indent="-305435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3" y="1382637"/>
            <a:ext cx="6900333" cy="515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4" y="1435405"/>
            <a:ext cx="6849532" cy="515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2897"/>
            <a:ext cx="7501467" cy="476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sz="2000" b="1" dirty="0" smtClean="0"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Proposed </a:t>
            </a:r>
            <a:r>
              <a:rPr lang="en-US" sz="2000" b="1" dirty="0">
                <a:latin typeface="Arial"/>
                <a:ea typeface="+mn-lt"/>
                <a:cs typeface="Arial"/>
              </a:rPr>
              <a:t>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dirty="0" smtClean="0"/>
              <a:t>In </a:t>
            </a:r>
            <a:r>
              <a:rPr dirty="0"/>
              <a:t>today's digital era, travelers face overwhelming choices when planning trips—choosing destinations, accommodations, itineraries, and local activities. </a:t>
            </a:r>
            <a:endParaRPr lang="en-US" dirty="0" smtClean="0"/>
          </a:p>
          <a:p>
            <a:pPr marL="0" indent="0">
              <a:buNone/>
            </a:pPr>
            <a:r>
              <a:rPr dirty="0" smtClean="0"/>
              <a:t>Manual </a:t>
            </a:r>
            <a:r>
              <a:rPr dirty="0"/>
              <a:t>planning is time-consuming and prone to inefficiencies. Many lack personalized suggestions that match their budget, interests, and time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The challenge lies in creating a smart system that can automate trip planning with real-time personalization and optimization.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04" y="460845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200" dirty="0" smtClean="0">
                <a:latin typeface="Calibri"/>
                <a:ea typeface="+mn-lt"/>
                <a:cs typeface="+mn-lt"/>
              </a:rPr>
              <a:t>The </a:t>
            </a:r>
            <a:r>
              <a:rPr lang="en-US" sz="1200" dirty="0">
                <a:latin typeface="Calibri"/>
                <a:ea typeface="+mn-lt"/>
                <a:cs typeface="+mn-lt"/>
              </a:rPr>
              <a:t>proposed solution is a smart AI-powered travel planning system designed to personalize and automate end-to-end trip creation for users. This system integrates multiple data sources and intelligent algorithms to suggest the best travel experiences, optimized for individual user preferences and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constraints.</a:t>
            </a:r>
          </a:p>
          <a:p>
            <a:pPr marL="305435" indent="-305435"/>
            <a:r>
              <a:rPr lang="en-US" sz="1200" dirty="0" smtClean="0">
                <a:latin typeface="Calibri"/>
                <a:ea typeface="+mn-lt"/>
                <a:cs typeface="+mn-lt"/>
              </a:rPr>
              <a:t> </a:t>
            </a:r>
            <a:r>
              <a:rPr lang="en-US" sz="1200" dirty="0">
                <a:latin typeface="Calibri"/>
                <a:ea typeface="+mn-lt"/>
                <a:cs typeface="+mn-lt"/>
              </a:rPr>
              <a:t>System Architecture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Overview the </a:t>
            </a:r>
            <a:r>
              <a:rPr lang="en-US" sz="1200" dirty="0">
                <a:latin typeface="Calibri"/>
                <a:ea typeface="+mn-lt"/>
                <a:cs typeface="+mn-lt"/>
              </a:rPr>
              <a:t>planner operates through the following core components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:</a:t>
            </a:r>
          </a:p>
          <a:p>
            <a:pPr marL="305435" indent="-305435"/>
            <a:r>
              <a:rPr lang="en-US" sz="1200" dirty="0" smtClean="0">
                <a:latin typeface="Calibri"/>
                <a:ea typeface="+mn-lt"/>
                <a:cs typeface="+mn-lt"/>
              </a:rPr>
              <a:t>1</a:t>
            </a:r>
            <a:r>
              <a:rPr lang="en-US" sz="1200" dirty="0">
                <a:latin typeface="Calibri"/>
                <a:ea typeface="+mn-lt"/>
                <a:cs typeface="+mn-lt"/>
              </a:rPr>
              <a:t>. User Input &amp; Preferences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Module Users </a:t>
            </a:r>
            <a:r>
              <a:rPr lang="en-US" sz="1200" dirty="0">
                <a:latin typeface="Calibri"/>
                <a:ea typeface="+mn-lt"/>
                <a:cs typeface="+mn-lt"/>
              </a:rPr>
              <a:t>provide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: Destination(s)Travel dates Budget </a:t>
            </a:r>
            <a:r>
              <a:rPr lang="en-US" sz="1200" dirty="0">
                <a:latin typeface="Calibri"/>
                <a:ea typeface="+mn-lt"/>
                <a:cs typeface="+mn-lt"/>
              </a:rPr>
              <a:t>(total or per day)Interests (e.g., culture, nightlife, nature, food, adventure)Special constraints (e.g., disabled-friendly, child-safe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)</a:t>
            </a:r>
          </a:p>
          <a:p>
            <a:pPr marL="305435" indent="-305435"/>
            <a:r>
              <a:rPr lang="en-US" sz="1200" dirty="0" smtClean="0">
                <a:latin typeface="Calibri"/>
                <a:ea typeface="+mn-lt"/>
                <a:cs typeface="+mn-lt"/>
              </a:rPr>
              <a:t>2</a:t>
            </a:r>
            <a:r>
              <a:rPr lang="en-US" sz="1200" dirty="0">
                <a:latin typeface="Calibri"/>
                <a:ea typeface="+mn-lt"/>
                <a:cs typeface="+mn-lt"/>
              </a:rPr>
              <a:t>. Data Aggregation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Engine Gathers </a:t>
            </a:r>
            <a:r>
              <a:rPr lang="en-US" sz="1200" dirty="0">
                <a:latin typeface="Calibri"/>
                <a:ea typeface="+mn-lt"/>
                <a:cs typeface="+mn-lt"/>
              </a:rPr>
              <a:t>real-time data using APIs and datasets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: Flights </a:t>
            </a:r>
            <a:r>
              <a:rPr lang="en-US" sz="1200" dirty="0">
                <a:latin typeface="Calibri"/>
                <a:ea typeface="+mn-lt"/>
                <a:cs typeface="+mn-lt"/>
              </a:rPr>
              <a:t>(</a:t>
            </a:r>
            <a:r>
              <a:rPr lang="en-US" sz="1200" dirty="0" err="1">
                <a:latin typeface="Calibri"/>
                <a:ea typeface="+mn-lt"/>
                <a:cs typeface="+mn-lt"/>
              </a:rPr>
              <a:t>Skyscanner</a:t>
            </a:r>
            <a:r>
              <a:rPr lang="en-US" sz="1200" dirty="0">
                <a:latin typeface="Calibri"/>
                <a:ea typeface="+mn-lt"/>
                <a:cs typeface="+mn-lt"/>
              </a:rPr>
              <a:t>, Amadeus API)Hotels (Booking.com, Expedia)Attractions and events (Google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Places),Local transport .</a:t>
            </a:r>
          </a:p>
          <a:p>
            <a:pPr marL="305435" indent="-305435"/>
            <a:r>
              <a:rPr lang="en-US" sz="1200" dirty="0" smtClean="0">
                <a:latin typeface="Calibri"/>
                <a:ea typeface="+mn-lt"/>
                <a:cs typeface="+mn-lt"/>
              </a:rPr>
              <a:t>3</a:t>
            </a:r>
            <a:r>
              <a:rPr lang="en-US" sz="1200" dirty="0">
                <a:latin typeface="Calibri"/>
                <a:ea typeface="+mn-lt"/>
                <a:cs typeface="+mn-lt"/>
              </a:rPr>
              <a:t>. AI-Powered Recommendation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System Uses: Collaborative </a:t>
            </a:r>
            <a:r>
              <a:rPr lang="en-US" sz="1200" dirty="0">
                <a:latin typeface="Calibri"/>
                <a:ea typeface="+mn-lt"/>
                <a:cs typeface="+mn-lt"/>
              </a:rPr>
              <a:t>Filtering: Suggests activities/hotels based on similar users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. Content-Based </a:t>
            </a:r>
            <a:r>
              <a:rPr lang="en-US" sz="1200" dirty="0">
                <a:latin typeface="Calibri"/>
                <a:ea typeface="+mn-lt"/>
                <a:cs typeface="+mn-lt"/>
              </a:rPr>
              <a:t>Filtering: Matches user preferences with location data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. Sentiment </a:t>
            </a:r>
            <a:r>
              <a:rPr lang="en-US" sz="1200" dirty="0">
                <a:latin typeface="Calibri"/>
                <a:ea typeface="+mn-lt"/>
                <a:cs typeface="+mn-lt"/>
              </a:rPr>
              <a:t>Analysis: Extracts sentiment from reviews for smarter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decisions. LLM </a:t>
            </a:r>
            <a:r>
              <a:rPr lang="en-US" sz="1200" dirty="0">
                <a:latin typeface="Calibri"/>
                <a:ea typeface="+mn-lt"/>
                <a:cs typeface="+mn-lt"/>
              </a:rPr>
              <a:t>(</a:t>
            </a:r>
            <a:r>
              <a:rPr lang="en-US" sz="1200" dirty="0" err="1">
                <a:latin typeface="Calibri"/>
                <a:ea typeface="+mn-lt"/>
                <a:cs typeface="+mn-lt"/>
              </a:rPr>
              <a:t>ChatGPT</a:t>
            </a:r>
            <a:r>
              <a:rPr lang="en-US" sz="1200" dirty="0">
                <a:latin typeface="Calibri"/>
                <a:ea typeface="+mn-lt"/>
                <a:cs typeface="+mn-lt"/>
              </a:rPr>
              <a:t>-style): Handles fuzzy or natural language input to tailor trip ideas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1200" dirty="0" smtClean="0">
                <a:latin typeface="Calibri"/>
                <a:ea typeface="+mn-lt"/>
                <a:cs typeface="+mn-lt"/>
              </a:rPr>
              <a:t>4</a:t>
            </a:r>
            <a:r>
              <a:rPr lang="en-US" sz="1200" dirty="0">
                <a:latin typeface="Calibri"/>
                <a:ea typeface="+mn-lt"/>
                <a:cs typeface="+mn-lt"/>
              </a:rPr>
              <a:t>. Constraint Optimization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Engine Optimizes </a:t>
            </a:r>
            <a:r>
              <a:rPr lang="en-US" sz="1200" dirty="0">
                <a:latin typeface="Calibri"/>
                <a:ea typeface="+mn-lt"/>
                <a:cs typeface="+mn-lt"/>
              </a:rPr>
              <a:t>the itinerary by solving constraints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like :</a:t>
            </a:r>
            <a:r>
              <a:rPr lang="en-US" sz="1200" dirty="0">
                <a:latin typeface="Calibri"/>
                <a:ea typeface="+mn-lt"/>
                <a:cs typeface="+mn-lt"/>
              </a:rPr>
              <a:t>Time availability per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day Budget  allocation Location </a:t>
            </a:r>
            <a:r>
              <a:rPr lang="en-US" sz="1200" dirty="0">
                <a:latin typeface="Calibri"/>
                <a:ea typeface="+mn-lt"/>
                <a:cs typeface="+mn-lt"/>
              </a:rPr>
              <a:t>clustering to minimize travel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time Activity </a:t>
            </a:r>
            <a:r>
              <a:rPr lang="en-US" sz="1200" dirty="0">
                <a:latin typeface="Calibri"/>
                <a:ea typeface="+mn-lt"/>
                <a:cs typeface="+mn-lt"/>
              </a:rPr>
              <a:t>type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diversification Can </a:t>
            </a:r>
            <a:r>
              <a:rPr lang="en-US" sz="1200" dirty="0">
                <a:latin typeface="Calibri"/>
                <a:ea typeface="+mn-lt"/>
                <a:cs typeface="+mn-lt"/>
              </a:rPr>
              <a:t>use algorithms like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: Genetic Algorithms Greedy Optimization Google </a:t>
            </a:r>
            <a:r>
              <a:rPr lang="en-US" sz="1200" dirty="0">
                <a:latin typeface="Calibri"/>
                <a:ea typeface="+mn-lt"/>
                <a:cs typeface="+mn-lt"/>
              </a:rPr>
              <a:t>OR-Tools for Routing &amp;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Scheduling</a:t>
            </a:r>
          </a:p>
          <a:p>
            <a:pPr marL="305435" indent="-305435"/>
            <a:r>
              <a:rPr lang="en-US" sz="1200" dirty="0" smtClean="0">
                <a:latin typeface="Calibri"/>
                <a:ea typeface="+mn-lt"/>
                <a:cs typeface="+mn-lt"/>
              </a:rPr>
              <a:t>5. </a:t>
            </a:r>
            <a:r>
              <a:rPr lang="en-US" sz="1200" dirty="0">
                <a:latin typeface="Calibri"/>
                <a:ea typeface="+mn-lt"/>
                <a:cs typeface="+mn-lt"/>
              </a:rPr>
              <a:t>Itinerary Generation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Module Creates </a:t>
            </a:r>
            <a:r>
              <a:rPr lang="en-US" sz="1200" dirty="0">
                <a:latin typeface="Calibri"/>
                <a:ea typeface="+mn-lt"/>
                <a:cs typeface="+mn-lt"/>
              </a:rPr>
              <a:t>a full trip plan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: Day-wise </a:t>
            </a:r>
            <a:r>
              <a:rPr lang="en-US" sz="1200" dirty="0">
                <a:latin typeface="Calibri"/>
                <a:ea typeface="+mn-lt"/>
                <a:cs typeface="+mn-lt"/>
              </a:rPr>
              <a:t>activities with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timings-Maps </a:t>
            </a:r>
            <a:r>
              <a:rPr lang="en-US" sz="1200" dirty="0">
                <a:latin typeface="Calibri"/>
                <a:ea typeface="+mn-lt"/>
                <a:cs typeface="+mn-lt"/>
              </a:rPr>
              <a:t>and routes between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places Estimated </a:t>
            </a:r>
            <a:r>
              <a:rPr lang="en-US" sz="1200" dirty="0">
                <a:latin typeface="Calibri"/>
                <a:ea typeface="+mn-lt"/>
                <a:cs typeface="+mn-lt"/>
              </a:rPr>
              <a:t>costs and total budget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usage Booking </a:t>
            </a:r>
            <a:r>
              <a:rPr lang="en-US" sz="1200" dirty="0">
                <a:latin typeface="Calibri"/>
                <a:ea typeface="+mn-lt"/>
                <a:cs typeface="+mn-lt"/>
              </a:rPr>
              <a:t>suggestions (optional links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)</a:t>
            </a:r>
          </a:p>
          <a:p>
            <a:pPr marL="305435" indent="-305435"/>
            <a:r>
              <a:rPr lang="en-US" sz="1200" dirty="0" smtClean="0">
                <a:latin typeface="Calibri"/>
                <a:ea typeface="+mn-lt"/>
                <a:cs typeface="+mn-lt"/>
              </a:rPr>
              <a:t>6</a:t>
            </a:r>
            <a:r>
              <a:rPr lang="en-US" sz="1200" dirty="0">
                <a:latin typeface="Calibri"/>
                <a:ea typeface="+mn-lt"/>
                <a:cs typeface="+mn-lt"/>
              </a:rPr>
              <a:t>. User Interface (UI)Web-based or mobile interface built using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React :interactive </a:t>
            </a:r>
            <a:r>
              <a:rPr lang="en-US" sz="1200" dirty="0">
                <a:latin typeface="Calibri"/>
                <a:ea typeface="+mn-lt"/>
                <a:cs typeface="+mn-lt"/>
              </a:rPr>
              <a:t>itinerary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preview Editable components Option </a:t>
            </a:r>
            <a:r>
              <a:rPr lang="en-US" sz="1200" dirty="0">
                <a:latin typeface="Calibri"/>
                <a:ea typeface="+mn-lt"/>
                <a:cs typeface="+mn-lt"/>
              </a:rPr>
              <a:t>to regenerate or re-optimize 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plan</a:t>
            </a:r>
          </a:p>
          <a:p>
            <a:pPr marL="305435" indent="-305435"/>
            <a:r>
              <a:rPr lang="en-US" sz="1200" dirty="0" smtClean="0">
                <a:latin typeface="Calibri"/>
                <a:ea typeface="+mn-lt"/>
                <a:cs typeface="+mn-lt"/>
              </a:rPr>
              <a:t>7</a:t>
            </a:r>
            <a:r>
              <a:rPr lang="en-US" sz="1200" dirty="0">
                <a:latin typeface="Calibri"/>
                <a:ea typeface="+mn-lt"/>
                <a:cs typeface="+mn-lt"/>
              </a:rPr>
              <a:t>. Deployment</a:t>
            </a:r>
            <a:r>
              <a:rPr lang="en-US" sz="1200" dirty="0" smtClean="0">
                <a:latin typeface="Calibri"/>
                <a:ea typeface="+mn-lt"/>
                <a:cs typeface="+mn-lt"/>
              </a:rPr>
              <a:t>: Web-based </a:t>
            </a:r>
            <a:r>
              <a:rPr lang="en-US" sz="1200" dirty="0">
                <a:latin typeface="Calibri"/>
                <a:ea typeface="+mn-lt"/>
                <a:cs typeface="+mn-lt"/>
              </a:rPr>
              <a:t>or mobile application</a:t>
            </a:r>
            <a:r>
              <a:rPr lang="en-US" sz="1200" b="1" dirty="0">
                <a:latin typeface="Calibri"/>
                <a:ea typeface="+mn-lt"/>
                <a:cs typeface="+mn-lt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F0F0F"/>
                </a:solidFill>
                <a:ea typeface="+mn-lt"/>
                <a:cs typeface="+mn-lt"/>
              </a:rPr>
              <a:t>This </a:t>
            </a:r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section outlines the technologies, tools, and architecture used to build the Travel </a:t>
            </a:r>
            <a:r>
              <a:rPr lang="en-US" sz="1800" b="1" dirty="0" smtClean="0">
                <a:solidFill>
                  <a:srgbClr val="0F0F0F"/>
                </a:solidFill>
                <a:ea typeface="+mn-lt"/>
                <a:cs typeface="+mn-lt"/>
              </a:rPr>
              <a:t>Planner Agent  </a:t>
            </a:r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system, along with the rationale behind each </a:t>
            </a:r>
            <a:r>
              <a:rPr lang="en-US" sz="1800" b="1" dirty="0" smtClean="0">
                <a:solidFill>
                  <a:srgbClr val="0F0F0F"/>
                </a:solidFill>
                <a:ea typeface="+mn-lt"/>
                <a:cs typeface="+mn-lt"/>
              </a:rPr>
              <a:t>choice.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0F0F0F"/>
                </a:solidFill>
                <a:ea typeface="+mn-lt"/>
                <a:cs typeface="+mn-lt"/>
              </a:rPr>
              <a:t>Programming </a:t>
            </a:r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Languages: </a:t>
            </a:r>
            <a:r>
              <a:rPr lang="en-US" sz="1800" b="1" dirty="0" smtClean="0">
                <a:solidFill>
                  <a:srgbClr val="0F0F0F"/>
                </a:solidFill>
                <a:ea typeface="+mn-lt"/>
                <a:cs typeface="+mn-lt"/>
              </a:rPr>
              <a:t>Python</a:t>
            </a:r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, </a:t>
            </a:r>
            <a:r>
              <a:rPr lang="en-US" sz="1800" b="1" dirty="0" smtClean="0">
                <a:solidFill>
                  <a:srgbClr val="0F0F0F"/>
                </a:solidFill>
                <a:ea typeface="+mn-lt"/>
                <a:cs typeface="+mn-lt"/>
              </a:rPr>
              <a:t>JavaScript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0F0F0F"/>
                </a:solidFill>
                <a:ea typeface="+mn-lt"/>
                <a:cs typeface="+mn-lt"/>
              </a:rPr>
              <a:t>Frameworks</a:t>
            </a:r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: </a:t>
            </a:r>
            <a:r>
              <a:rPr lang="en-US" sz="1800" b="1" dirty="0" err="1">
                <a:solidFill>
                  <a:srgbClr val="0F0F0F"/>
                </a:solidFill>
                <a:ea typeface="+mn-lt"/>
                <a:cs typeface="+mn-lt"/>
              </a:rPr>
              <a:t>Streamlit</a:t>
            </a:r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/React (for UI), Flask (API backend</a:t>
            </a:r>
            <a:r>
              <a:rPr lang="en-US" sz="1800" b="1" dirty="0" smtClean="0">
                <a:solidFill>
                  <a:srgbClr val="0F0F0F"/>
                </a:solidFill>
                <a:ea typeface="+mn-lt"/>
                <a:cs typeface="+mn-lt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0F0F0F"/>
                </a:solidFill>
                <a:ea typeface="+mn-lt"/>
                <a:cs typeface="+mn-lt"/>
              </a:rPr>
              <a:t>APIs/Libraries </a:t>
            </a:r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Used: Google Maps API, </a:t>
            </a:r>
            <a:r>
              <a:rPr lang="en-US" sz="1800" b="1" dirty="0" err="1">
                <a:solidFill>
                  <a:srgbClr val="0F0F0F"/>
                </a:solidFill>
                <a:ea typeface="+mn-lt"/>
                <a:cs typeface="+mn-lt"/>
              </a:rPr>
              <a:t>OpenAI</a:t>
            </a:r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 API, </a:t>
            </a:r>
            <a:r>
              <a:rPr lang="en-US" sz="1800" b="1" dirty="0" err="1">
                <a:solidFill>
                  <a:srgbClr val="0F0F0F"/>
                </a:solidFill>
                <a:ea typeface="+mn-lt"/>
                <a:cs typeface="+mn-lt"/>
              </a:rPr>
              <a:t>Skyscanner</a:t>
            </a:r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 API, Pandas, </a:t>
            </a:r>
            <a:r>
              <a:rPr lang="en-US" sz="1800" b="1" dirty="0" err="1">
                <a:solidFill>
                  <a:srgbClr val="0F0F0F"/>
                </a:solidFill>
                <a:ea typeface="+mn-lt"/>
                <a:cs typeface="+mn-lt"/>
              </a:rPr>
              <a:t>Scikit</a:t>
            </a:r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-learn, </a:t>
            </a:r>
            <a:r>
              <a:rPr lang="en-US" sz="1800" b="1" dirty="0" smtClean="0">
                <a:solidFill>
                  <a:srgbClr val="0F0F0F"/>
                </a:solidFill>
                <a:ea typeface="+mn-lt"/>
                <a:cs typeface="+mn-lt"/>
              </a:rPr>
              <a:t>NLTK 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0F0F0F"/>
                </a:solidFill>
                <a:ea typeface="+mn-lt"/>
                <a:cs typeface="+mn-lt"/>
              </a:rPr>
              <a:t>Database</a:t>
            </a:r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: Firebase / </a:t>
            </a:r>
            <a:r>
              <a:rPr lang="en-US" sz="1800" b="1" dirty="0" err="1">
                <a:solidFill>
                  <a:srgbClr val="0F0F0F"/>
                </a:solidFill>
                <a:ea typeface="+mn-lt"/>
                <a:cs typeface="+mn-lt"/>
              </a:rPr>
              <a:t>MongoDB</a:t>
            </a:r>
            <a:endParaRPr lang="en-US" sz="18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400" dirty="0">
                <a:ea typeface="+mn-lt"/>
                <a:cs typeface="+mn-lt"/>
              </a:rPr>
              <a:t>In </a:t>
            </a:r>
            <a:r>
              <a:rPr lang="en-US" sz="1400" dirty="0">
                <a:ea typeface="+mn-lt"/>
                <a:cs typeface="+mn-lt"/>
              </a:rPr>
              <a:t>his entire section explains how the AI system works under the hood — specifically how it analyzes inputs, learns from data, and produces personalized travel itineraries using a combination of machine learning, NLP, and optimization </a:t>
            </a:r>
            <a:r>
              <a:rPr lang="en-US" sz="1400" dirty="0" smtClean="0">
                <a:ea typeface="+mn-lt"/>
                <a:cs typeface="+mn-lt"/>
              </a:rPr>
              <a:t>techniques.</a:t>
            </a:r>
          </a:p>
          <a:p>
            <a:pPr marL="305435" indent="-305435"/>
            <a:r>
              <a:rPr lang="en-US" sz="1400" b="1" dirty="0" err="1" smtClean="0">
                <a:ea typeface="+mn-lt"/>
                <a:cs typeface="+mn-lt"/>
              </a:rPr>
              <a:t>Algortihm</a:t>
            </a:r>
            <a:r>
              <a:rPr lang="en-US" sz="1400" b="1" dirty="0" smtClean="0">
                <a:ea typeface="+mn-lt"/>
                <a:cs typeface="+mn-lt"/>
              </a:rPr>
              <a:t> Selection:</a:t>
            </a:r>
          </a:p>
          <a:p>
            <a:pPr algn="ctr"/>
            <a:r>
              <a:rPr lang="en-US" sz="1400" dirty="0" smtClean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A hybrid model combines Collaborative Filtering, Content-Based Filtering, and </a:t>
            </a:r>
            <a:r>
              <a:rPr lang="en-US" sz="1400" dirty="0" err="1">
                <a:ea typeface="+mn-lt"/>
                <a:cs typeface="+mn-lt"/>
              </a:rPr>
              <a:t>NLP.These</a:t>
            </a:r>
            <a:r>
              <a:rPr lang="en-US" sz="1400" dirty="0">
                <a:ea typeface="+mn-lt"/>
                <a:cs typeface="+mn-lt"/>
              </a:rPr>
              <a:t> handle unstructured, personalized travel preferences and context (e.g., events, season).Google OR-Tools is used for optimizing daily itineraries within time and budget.</a:t>
            </a:r>
            <a:endParaRPr lang="en-IN" sz="1400" dirty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Data </a:t>
            </a:r>
            <a:r>
              <a:rPr lang="en-IN" sz="1400" b="1" dirty="0">
                <a:ea typeface="+mn-lt"/>
                <a:cs typeface="+mn-lt"/>
              </a:rPr>
              <a:t>Input:</a:t>
            </a:r>
            <a:endParaRPr lang="en-IN" sz="1400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User data includes destination, budget, days, and interests (e.g., nature, culture).It also uses location tags, weather, reviews, and local </a:t>
            </a:r>
            <a:r>
              <a:rPr lang="en-US" dirty="0" err="1">
                <a:ea typeface="+mn-lt"/>
                <a:cs typeface="+mn-lt"/>
              </a:rPr>
              <a:t>events.Historical</a:t>
            </a:r>
            <a:r>
              <a:rPr lang="en-US" dirty="0">
                <a:ea typeface="+mn-lt"/>
                <a:cs typeface="+mn-lt"/>
              </a:rPr>
              <a:t> preferences enhance personalization if available.</a:t>
            </a:r>
            <a:r>
              <a:rPr lang="en-IN" dirty="0" smtClean="0">
                <a:ea typeface="+mn-lt"/>
                <a:cs typeface="+mn-lt"/>
              </a:rPr>
              <a:t>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Training Process: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Collaborative filtering learns from past user interactions using matrix </a:t>
            </a:r>
            <a:r>
              <a:rPr lang="en-IN" dirty="0" err="1">
                <a:ea typeface="+mn-lt"/>
                <a:cs typeface="+mn-lt"/>
              </a:rPr>
              <a:t>factorization.Content</a:t>
            </a:r>
            <a:r>
              <a:rPr lang="en-IN" dirty="0">
                <a:ea typeface="+mn-lt"/>
                <a:cs typeface="+mn-lt"/>
              </a:rPr>
              <a:t> filtering matches user profiles to activity features via cosine </a:t>
            </a:r>
            <a:r>
              <a:rPr lang="en-IN" dirty="0" err="1">
                <a:ea typeface="+mn-lt"/>
                <a:cs typeface="+mn-lt"/>
              </a:rPr>
              <a:t>similarity.NLP</a:t>
            </a:r>
            <a:r>
              <a:rPr lang="en-IN" dirty="0">
                <a:ea typeface="+mn-lt"/>
                <a:cs typeface="+mn-lt"/>
              </a:rPr>
              <a:t> and constraint solvers process natural language input and optimize </a:t>
            </a:r>
            <a:r>
              <a:rPr lang="en-IN" dirty="0" smtClean="0">
                <a:ea typeface="+mn-lt"/>
                <a:cs typeface="+mn-lt"/>
              </a:rPr>
              <a:t>schedules.</a:t>
            </a:r>
            <a:endParaRPr lang="en-IN" dirty="0" smtClean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Prediction </a:t>
            </a:r>
            <a:r>
              <a:rPr lang="en-IN" sz="1400" b="1" dirty="0">
                <a:ea typeface="+mn-lt"/>
                <a:cs typeface="+mn-lt"/>
              </a:rPr>
              <a:t>Process:</a:t>
            </a:r>
            <a:endParaRPr lang="en-IN" sz="1400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User input is parsed into structured preferences using </a:t>
            </a:r>
            <a:r>
              <a:rPr lang="en-US" dirty="0" err="1">
                <a:ea typeface="+mn-lt"/>
                <a:cs typeface="+mn-lt"/>
              </a:rPr>
              <a:t>NLP.The</a:t>
            </a:r>
            <a:r>
              <a:rPr lang="en-US" dirty="0">
                <a:ea typeface="+mn-lt"/>
                <a:cs typeface="+mn-lt"/>
              </a:rPr>
              <a:t> system scores and selects activities that best match user </a:t>
            </a:r>
            <a:r>
              <a:rPr lang="en-US" dirty="0" err="1">
                <a:ea typeface="+mn-lt"/>
                <a:cs typeface="+mn-lt"/>
              </a:rPr>
              <a:t>profiles.An</a:t>
            </a:r>
            <a:r>
              <a:rPr lang="en-US" dirty="0">
                <a:ea typeface="+mn-lt"/>
                <a:cs typeface="+mn-lt"/>
              </a:rPr>
              <a:t> optimized itinerary is generated with timing, cost, and maps</a:t>
            </a:r>
            <a:r>
              <a:rPr lang="en-IN" dirty="0" smtClean="0">
                <a:ea typeface="+mn-lt"/>
                <a:cs typeface="+mn-lt"/>
              </a:rPr>
              <a:t>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8" y="1354667"/>
            <a:ext cx="5877032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92988"/>
            <a:ext cx="5954713" cy="345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dirty="0" smtClean="0"/>
              <a:t>The </a:t>
            </a:r>
            <a:r>
              <a:rPr lang="en-US" dirty="0"/>
              <a:t>Travel Agent Planner (AI) project successfully demonstrates how artificial intelligence can revolutionize the way people plan their trips by automating itinerary creation and delivering hyper-personalized travel recommendations. By integrating recommendation systems, natural language processing, and constraint optimization, the platform effectively tailors travel plans based on individual preferences, budgets, and real-time context such as weather or local events</a:t>
            </a:r>
            <a:r>
              <a:rPr lang="en-US" dirty="0" smtClean="0"/>
              <a:t>.</a:t>
            </a:r>
          </a:p>
          <a:p>
            <a:pPr marL="305435" indent="-305435"/>
            <a:r>
              <a:rPr lang="en-US" dirty="0" smtClean="0"/>
              <a:t>The </a:t>
            </a:r>
            <a:r>
              <a:rPr lang="en-US" dirty="0"/>
              <a:t>system not only reduces the manual effort and time traditionally involved in trip planning but also enhances the overall travel experience by ensuring that itineraries are optimized, cost-effective, and aligned with user interests. The use of scalable cloud infrastructure and modern APIs further ensures that the platform can be deployed in real-world scenarios and scaled to serve a global audience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374955"/>
            <a:ext cx="11029615" cy="3469217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dirty="0"/>
              <a:t>Future enhancements may include:</a:t>
            </a:r>
            <a:br>
              <a:rPr dirty="0"/>
            </a:br>
            <a:r>
              <a:rPr dirty="0"/>
              <a:t>- Integration with AR/VR to preview destinations</a:t>
            </a:r>
            <a:br>
              <a:rPr dirty="0"/>
            </a:br>
            <a:r>
              <a:rPr dirty="0"/>
              <a:t>- Voice-based travel assistant using LLMs</a:t>
            </a:r>
            <a:br>
              <a:rPr dirty="0"/>
            </a:br>
            <a:r>
              <a:rPr dirty="0"/>
              <a:t>- Improved recommendation engine with sentiment analysis from user reviews</a:t>
            </a:r>
            <a:br>
              <a:rPr dirty="0"/>
            </a:br>
            <a:r>
              <a:rPr dirty="0"/>
              <a:t>- Multilingual support</a:t>
            </a:r>
            <a:br>
              <a:rPr dirty="0"/>
            </a:br>
            <a:r>
              <a:rPr dirty="0"/>
              <a:t>- Expansion for corporate travel planning and group travel coordination</a:t>
            </a:r>
            <a:endParaRPr lang="en-US" sz="2000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80</TotalTime>
  <Words>913</Words>
  <Application>Microsoft Office PowerPoint</Application>
  <PresentationFormat>Custom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DividendVTI</vt:lpstr>
      <vt:lpstr>Travel Planner AGENT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HARI ABHINAY</cp:lastModifiedBy>
  <cp:revision>33</cp:revision>
  <dcterms:created xsi:type="dcterms:W3CDTF">2021-05-26T16:50:10Z</dcterms:created>
  <dcterms:modified xsi:type="dcterms:W3CDTF">2025-08-03T08:24:58Z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