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65" r:id="rId7"/>
    <p:sldId id="259" r:id="rId8"/>
    <p:sldId id="267" r:id="rId9"/>
    <p:sldId id="261" r:id="rId10"/>
    <p:sldId id="260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3997" autoAdjust="0"/>
  </p:normalViewPr>
  <p:slideViewPr>
    <p:cSldViewPr snapToGrid="0" showGuides="1">
      <p:cViewPr>
        <p:scale>
          <a:sx n="75" d="100"/>
          <a:sy n="75" d="100"/>
        </p:scale>
        <p:origin x="1836" y="88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571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36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29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z121/Supply-Chai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xmlns="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41B387A-E007-4189-8E98-2F8E5B7C9511}"/>
              </a:ext>
            </a:extLst>
          </p:cNvPr>
          <p:cNvGrpSpPr/>
          <p:nvPr/>
        </p:nvGrpSpPr>
        <p:grpSpPr>
          <a:xfrm>
            <a:off x="804883" y="679548"/>
            <a:ext cx="313090" cy="346590"/>
            <a:chOff x="-2198688" y="-1935162"/>
            <a:chExt cx="1157288" cy="1281111"/>
          </a:xfrm>
        </p:grpSpPr>
        <p:sp>
          <p:nvSpPr>
            <p:cNvPr id="25" name="Freeform 11">
              <a:hlinkClick r:id="rId3"/>
              <a:extLst>
                <a:ext uri="{FF2B5EF4-FFF2-40B4-BE49-F238E27FC236}">
                  <a16:creationId xmlns:a16="http://schemas.microsoft.com/office/drawing/2014/main" xmlns="" id="{CA3FECAC-E569-460A-8F81-CECE58A61C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836738" y="-1697038"/>
              <a:ext cx="795338" cy="1042987"/>
            </a:xfrm>
            <a:custGeom>
              <a:avLst/>
              <a:gdLst>
                <a:gd name="T0" fmla="*/ 76 w 512"/>
                <a:gd name="T1" fmla="*/ 419 h 673"/>
                <a:gd name="T2" fmla="*/ 79 w 512"/>
                <a:gd name="T3" fmla="*/ 412 h 673"/>
                <a:gd name="T4" fmla="*/ 287 w 512"/>
                <a:gd name="T5" fmla="*/ 115 h 673"/>
                <a:gd name="T6" fmla="*/ 294 w 512"/>
                <a:gd name="T7" fmla="*/ 110 h 673"/>
                <a:gd name="T8" fmla="*/ 295 w 512"/>
                <a:gd name="T9" fmla="*/ 110 h 673"/>
                <a:gd name="T10" fmla="*/ 299 w 512"/>
                <a:gd name="T11" fmla="*/ 115 h 673"/>
                <a:gd name="T12" fmla="*/ 299 w 512"/>
                <a:gd name="T13" fmla="*/ 425 h 673"/>
                <a:gd name="T14" fmla="*/ 83 w 512"/>
                <a:gd name="T15" fmla="*/ 425 h 673"/>
                <a:gd name="T16" fmla="*/ 76 w 512"/>
                <a:gd name="T17" fmla="*/ 419 h 673"/>
                <a:gd name="T18" fmla="*/ 304 w 512"/>
                <a:gd name="T19" fmla="*/ 0 h 673"/>
                <a:gd name="T20" fmla="*/ 278 w 512"/>
                <a:gd name="T21" fmla="*/ 14 h 673"/>
                <a:gd name="T22" fmla="*/ 11 w 512"/>
                <a:gd name="T23" fmla="*/ 390 h 673"/>
                <a:gd name="T24" fmla="*/ 0 w 512"/>
                <a:gd name="T25" fmla="*/ 424 h 673"/>
                <a:gd name="T26" fmla="*/ 0 w 512"/>
                <a:gd name="T27" fmla="*/ 458 h 673"/>
                <a:gd name="T28" fmla="*/ 37 w 512"/>
                <a:gd name="T29" fmla="*/ 494 h 673"/>
                <a:gd name="T30" fmla="*/ 298 w 512"/>
                <a:gd name="T31" fmla="*/ 494 h 673"/>
                <a:gd name="T32" fmla="*/ 298 w 512"/>
                <a:gd name="T33" fmla="*/ 655 h 673"/>
                <a:gd name="T34" fmla="*/ 313 w 512"/>
                <a:gd name="T35" fmla="*/ 673 h 673"/>
                <a:gd name="T36" fmla="*/ 365 w 512"/>
                <a:gd name="T37" fmla="*/ 673 h 673"/>
                <a:gd name="T38" fmla="*/ 381 w 512"/>
                <a:gd name="T39" fmla="*/ 655 h 673"/>
                <a:gd name="T40" fmla="*/ 381 w 512"/>
                <a:gd name="T41" fmla="*/ 494 h 673"/>
                <a:gd name="T42" fmla="*/ 494 w 512"/>
                <a:gd name="T43" fmla="*/ 494 h 673"/>
                <a:gd name="T44" fmla="*/ 512 w 512"/>
                <a:gd name="T45" fmla="*/ 477 h 673"/>
                <a:gd name="T46" fmla="*/ 512 w 512"/>
                <a:gd name="T47" fmla="*/ 441 h 673"/>
                <a:gd name="T48" fmla="*/ 494 w 512"/>
                <a:gd name="T49" fmla="*/ 425 h 673"/>
                <a:gd name="T50" fmla="*/ 381 w 512"/>
                <a:gd name="T51" fmla="*/ 425 h 673"/>
                <a:gd name="T52" fmla="*/ 381 w 512"/>
                <a:gd name="T53" fmla="*/ 20 h 673"/>
                <a:gd name="T54" fmla="*/ 357 w 512"/>
                <a:gd name="T55" fmla="*/ 0 h 673"/>
                <a:gd name="T56" fmla="*/ 304 w 512"/>
                <a:gd name="T5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2" h="673">
                  <a:moveTo>
                    <a:pt x="76" y="419"/>
                  </a:moveTo>
                  <a:cubicBezTo>
                    <a:pt x="76" y="418"/>
                    <a:pt x="77" y="415"/>
                    <a:pt x="79" y="412"/>
                  </a:cubicBezTo>
                  <a:cubicBezTo>
                    <a:pt x="287" y="115"/>
                    <a:pt x="287" y="115"/>
                    <a:pt x="287" y="115"/>
                  </a:cubicBezTo>
                  <a:cubicBezTo>
                    <a:pt x="289" y="112"/>
                    <a:pt x="291" y="110"/>
                    <a:pt x="294" y="110"/>
                  </a:cubicBezTo>
                  <a:cubicBezTo>
                    <a:pt x="295" y="110"/>
                    <a:pt x="295" y="110"/>
                    <a:pt x="295" y="110"/>
                  </a:cubicBezTo>
                  <a:cubicBezTo>
                    <a:pt x="298" y="110"/>
                    <a:pt x="299" y="111"/>
                    <a:pt x="299" y="115"/>
                  </a:cubicBezTo>
                  <a:cubicBezTo>
                    <a:pt x="299" y="425"/>
                    <a:pt x="299" y="425"/>
                    <a:pt x="299" y="425"/>
                  </a:cubicBezTo>
                  <a:cubicBezTo>
                    <a:pt x="83" y="425"/>
                    <a:pt x="83" y="425"/>
                    <a:pt x="83" y="425"/>
                  </a:cubicBezTo>
                  <a:cubicBezTo>
                    <a:pt x="79" y="425"/>
                    <a:pt x="76" y="423"/>
                    <a:pt x="76" y="419"/>
                  </a:cubicBezTo>
                  <a:moveTo>
                    <a:pt x="304" y="0"/>
                  </a:moveTo>
                  <a:cubicBezTo>
                    <a:pt x="289" y="0"/>
                    <a:pt x="282" y="7"/>
                    <a:pt x="278" y="14"/>
                  </a:cubicBezTo>
                  <a:cubicBezTo>
                    <a:pt x="11" y="390"/>
                    <a:pt x="11" y="390"/>
                    <a:pt x="11" y="390"/>
                  </a:cubicBezTo>
                  <a:cubicBezTo>
                    <a:pt x="3" y="401"/>
                    <a:pt x="0" y="412"/>
                    <a:pt x="0" y="424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0" y="485"/>
                    <a:pt x="10" y="494"/>
                    <a:pt x="37" y="494"/>
                  </a:cubicBezTo>
                  <a:cubicBezTo>
                    <a:pt x="298" y="494"/>
                    <a:pt x="298" y="494"/>
                    <a:pt x="298" y="494"/>
                  </a:cubicBezTo>
                  <a:cubicBezTo>
                    <a:pt x="298" y="655"/>
                    <a:pt x="298" y="655"/>
                    <a:pt x="298" y="655"/>
                  </a:cubicBezTo>
                  <a:cubicBezTo>
                    <a:pt x="298" y="665"/>
                    <a:pt x="303" y="673"/>
                    <a:pt x="313" y="673"/>
                  </a:cubicBezTo>
                  <a:cubicBezTo>
                    <a:pt x="365" y="673"/>
                    <a:pt x="365" y="673"/>
                    <a:pt x="365" y="673"/>
                  </a:cubicBezTo>
                  <a:cubicBezTo>
                    <a:pt x="375" y="673"/>
                    <a:pt x="381" y="664"/>
                    <a:pt x="381" y="655"/>
                  </a:cubicBezTo>
                  <a:cubicBezTo>
                    <a:pt x="381" y="494"/>
                    <a:pt x="381" y="494"/>
                    <a:pt x="381" y="494"/>
                  </a:cubicBezTo>
                  <a:cubicBezTo>
                    <a:pt x="494" y="494"/>
                    <a:pt x="494" y="494"/>
                    <a:pt x="494" y="494"/>
                  </a:cubicBezTo>
                  <a:cubicBezTo>
                    <a:pt x="504" y="494"/>
                    <a:pt x="512" y="487"/>
                    <a:pt x="512" y="477"/>
                  </a:cubicBezTo>
                  <a:cubicBezTo>
                    <a:pt x="512" y="441"/>
                    <a:pt x="512" y="441"/>
                    <a:pt x="512" y="441"/>
                  </a:cubicBezTo>
                  <a:cubicBezTo>
                    <a:pt x="512" y="431"/>
                    <a:pt x="503" y="425"/>
                    <a:pt x="494" y="425"/>
                  </a:cubicBezTo>
                  <a:cubicBezTo>
                    <a:pt x="381" y="425"/>
                    <a:pt x="381" y="425"/>
                    <a:pt x="381" y="425"/>
                  </a:cubicBezTo>
                  <a:cubicBezTo>
                    <a:pt x="381" y="20"/>
                    <a:pt x="381" y="20"/>
                    <a:pt x="381" y="20"/>
                  </a:cubicBezTo>
                  <a:cubicBezTo>
                    <a:pt x="381" y="6"/>
                    <a:pt x="372" y="0"/>
                    <a:pt x="357" y="0"/>
                  </a:cubicBez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xmlns="" id="{7CB7D654-7384-4C22-9BEF-3BF3A786C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98688" y="-1935162"/>
              <a:ext cx="642938" cy="1001712"/>
            </a:xfrm>
            <a:custGeom>
              <a:avLst/>
              <a:gdLst>
                <a:gd name="T0" fmla="*/ 27 w 414"/>
                <a:gd name="T1" fmla="*/ 18 h 647"/>
                <a:gd name="T2" fmla="*/ 9 w 414"/>
                <a:gd name="T3" fmla="*/ 33 h 647"/>
                <a:gd name="T4" fmla="*/ 9 w 414"/>
                <a:gd name="T5" fmla="*/ 63 h 647"/>
                <a:gd name="T6" fmla="*/ 24 w 414"/>
                <a:gd name="T7" fmla="*/ 79 h 647"/>
                <a:gd name="T8" fmla="*/ 28 w 414"/>
                <a:gd name="T9" fmla="*/ 79 h 647"/>
                <a:gd name="T10" fmla="*/ 192 w 414"/>
                <a:gd name="T11" fmla="*/ 66 h 647"/>
                <a:gd name="T12" fmla="*/ 332 w 414"/>
                <a:gd name="T13" fmla="*/ 155 h 647"/>
                <a:gd name="T14" fmla="*/ 236 w 414"/>
                <a:gd name="T15" fmla="*/ 275 h 647"/>
                <a:gd name="T16" fmla="*/ 142 w 414"/>
                <a:gd name="T17" fmla="*/ 334 h 647"/>
                <a:gd name="T18" fmla="*/ 0 w 414"/>
                <a:gd name="T19" fmla="*/ 561 h 647"/>
                <a:gd name="T20" fmla="*/ 0 w 414"/>
                <a:gd name="T21" fmla="*/ 631 h 647"/>
                <a:gd name="T22" fmla="*/ 19 w 414"/>
                <a:gd name="T23" fmla="*/ 647 h 647"/>
                <a:gd name="T24" fmla="*/ 387 w 414"/>
                <a:gd name="T25" fmla="*/ 647 h 647"/>
                <a:gd name="T26" fmla="*/ 406 w 414"/>
                <a:gd name="T27" fmla="*/ 632 h 647"/>
                <a:gd name="T28" fmla="*/ 406 w 414"/>
                <a:gd name="T29" fmla="*/ 594 h 647"/>
                <a:gd name="T30" fmla="*/ 387 w 414"/>
                <a:gd name="T31" fmla="*/ 579 h 647"/>
                <a:gd name="T32" fmla="*/ 74 w 414"/>
                <a:gd name="T33" fmla="*/ 579 h 647"/>
                <a:gd name="T34" fmla="*/ 74 w 414"/>
                <a:gd name="T35" fmla="*/ 561 h 647"/>
                <a:gd name="T36" fmla="*/ 204 w 414"/>
                <a:gd name="T37" fmla="*/ 377 h 647"/>
                <a:gd name="T38" fmla="*/ 294 w 414"/>
                <a:gd name="T39" fmla="*/ 321 h 647"/>
                <a:gd name="T40" fmla="*/ 414 w 414"/>
                <a:gd name="T41" fmla="*/ 155 h 647"/>
                <a:gd name="T42" fmla="*/ 192 w 414"/>
                <a:gd name="T43" fmla="*/ 0 h 647"/>
                <a:gd name="T44" fmla="*/ 27 w 414"/>
                <a:gd name="T45" fmla="*/ 18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14" h="647">
                  <a:moveTo>
                    <a:pt x="27" y="18"/>
                  </a:moveTo>
                  <a:cubicBezTo>
                    <a:pt x="18" y="19"/>
                    <a:pt x="9" y="25"/>
                    <a:pt x="9" y="33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73"/>
                    <a:pt x="15" y="79"/>
                    <a:pt x="24" y="79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80" y="72"/>
                    <a:pt x="144" y="66"/>
                    <a:pt x="192" y="66"/>
                  </a:cubicBezTo>
                  <a:cubicBezTo>
                    <a:pt x="293" y="66"/>
                    <a:pt x="332" y="93"/>
                    <a:pt x="332" y="155"/>
                  </a:cubicBezTo>
                  <a:cubicBezTo>
                    <a:pt x="332" y="207"/>
                    <a:pt x="313" y="227"/>
                    <a:pt x="236" y="275"/>
                  </a:cubicBezTo>
                  <a:cubicBezTo>
                    <a:pt x="142" y="334"/>
                    <a:pt x="142" y="334"/>
                    <a:pt x="142" y="334"/>
                  </a:cubicBezTo>
                  <a:cubicBezTo>
                    <a:pt x="41" y="397"/>
                    <a:pt x="0" y="471"/>
                    <a:pt x="0" y="561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40"/>
                    <a:pt x="8" y="647"/>
                    <a:pt x="19" y="647"/>
                  </a:cubicBezTo>
                  <a:cubicBezTo>
                    <a:pt x="387" y="647"/>
                    <a:pt x="387" y="647"/>
                    <a:pt x="387" y="647"/>
                  </a:cubicBezTo>
                  <a:cubicBezTo>
                    <a:pt x="398" y="647"/>
                    <a:pt x="406" y="641"/>
                    <a:pt x="406" y="632"/>
                  </a:cubicBezTo>
                  <a:cubicBezTo>
                    <a:pt x="406" y="594"/>
                    <a:pt x="406" y="594"/>
                    <a:pt x="406" y="594"/>
                  </a:cubicBezTo>
                  <a:cubicBezTo>
                    <a:pt x="406" y="584"/>
                    <a:pt x="398" y="579"/>
                    <a:pt x="387" y="579"/>
                  </a:cubicBezTo>
                  <a:cubicBezTo>
                    <a:pt x="74" y="579"/>
                    <a:pt x="74" y="579"/>
                    <a:pt x="74" y="579"/>
                  </a:cubicBezTo>
                  <a:cubicBezTo>
                    <a:pt x="74" y="561"/>
                    <a:pt x="74" y="561"/>
                    <a:pt x="74" y="561"/>
                  </a:cubicBezTo>
                  <a:cubicBezTo>
                    <a:pt x="74" y="486"/>
                    <a:pt x="101" y="442"/>
                    <a:pt x="204" y="377"/>
                  </a:cubicBezTo>
                  <a:cubicBezTo>
                    <a:pt x="294" y="321"/>
                    <a:pt x="294" y="321"/>
                    <a:pt x="294" y="321"/>
                  </a:cubicBezTo>
                  <a:cubicBezTo>
                    <a:pt x="380" y="267"/>
                    <a:pt x="414" y="223"/>
                    <a:pt x="414" y="155"/>
                  </a:cubicBezTo>
                  <a:cubicBezTo>
                    <a:pt x="414" y="49"/>
                    <a:pt x="343" y="0"/>
                    <a:pt x="192" y="0"/>
                  </a:cubicBezTo>
                  <a:cubicBezTo>
                    <a:pt x="137" y="0"/>
                    <a:pt x="74" y="6"/>
                    <a:pt x="27" y="1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xmlns="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xmlns="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xmlns="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xmlns="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xmlns="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xmlns="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xmlns="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xmlns="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xmlns="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xmlns="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1165547-DF3A-4694-9097-2BDAF2003713}"/>
              </a:ext>
            </a:extLst>
          </p:cNvPr>
          <p:cNvSpPr txBox="1"/>
          <p:nvPr/>
        </p:nvSpPr>
        <p:spPr>
          <a:xfrm>
            <a:off x="733191" y="4381757"/>
            <a:ext cx="5753672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SUGARCANE SUPPLY CHAIN MANAGEMENT SYSTEM</a:t>
            </a:r>
            <a:endParaRPr lang="en-US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6BBBCB2E-F413-4381-8378-02FDC20EA4F6}"/>
              </a:ext>
            </a:extLst>
          </p:cNvPr>
          <p:cNvSpPr/>
          <p:nvPr/>
        </p:nvSpPr>
        <p:spPr>
          <a:xfrm>
            <a:off x="733192" y="5548896"/>
            <a:ext cx="35361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Empowered by Meta LLM Models for Advanced Insights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E504344-8563-476C-9EF9-4200B272FD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8" name="Freeform 15"/>
          <p:cNvSpPr/>
          <p:nvPr/>
        </p:nvSpPr>
        <p:spPr>
          <a:xfrm>
            <a:off x="668024" y="608782"/>
            <a:ext cx="1312987" cy="873991"/>
          </a:xfrm>
          <a:custGeom>
            <a:avLst/>
            <a:gdLst/>
            <a:ahLst/>
            <a:cxnLst/>
            <a:rect l="l" t="t" r="r" b="b"/>
            <a:pathLst>
              <a:path w="18189449" h="12737719">
                <a:moveTo>
                  <a:pt x="17796383" y="12737211"/>
                </a:moveTo>
                <a:lnTo>
                  <a:pt x="280035" y="12689967"/>
                </a:lnTo>
                <a:cubicBezTo>
                  <a:pt x="125222" y="12689586"/>
                  <a:pt x="0" y="12563603"/>
                  <a:pt x="508" y="12408916"/>
                </a:cubicBezTo>
                <a:lnTo>
                  <a:pt x="32893" y="358902"/>
                </a:lnTo>
                <a:cubicBezTo>
                  <a:pt x="33401" y="160401"/>
                  <a:pt x="194818" y="0"/>
                  <a:pt x="393319" y="508"/>
                </a:cubicBezTo>
                <a:lnTo>
                  <a:pt x="17830547" y="47498"/>
                </a:lnTo>
                <a:cubicBezTo>
                  <a:pt x="18029048" y="48006"/>
                  <a:pt x="18189449" y="209423"/>
                  <a:pt x="18188940" y="407924"/>
                </a:cubicBezTo>
                <a:lnTo>
                  <a:pt x="18156555" y="12378690"/>
                </a:lnTo>
                <a:cubicBezTo>
                  <a:pt x="18156174" y="12577191"/>
                  <a:pt x="17994884" y="12737719"/>
                  <a:pt x="17796383" y="12737211"/>
                </a:cubicBezTo>
                <a:close/>
              </a:path>
            </a:pathLst>
          </a:custGeom>
          <a:blipFill>
            <a:blip r:embed="rId4"/>
            <a:stretch>
              <a:fillRect t="-21401" b="-21401"/>
            </a:stretch>
          </a:blip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xmlns="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xmlns="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xmlns="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xmlns="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xmlns="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xmlns="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xmlns="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xmlns="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xmlns="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xmlns="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xmlns="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xmlns="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xmlns="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xmlns="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xmlns="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Freeform 15"/>
          <p:cNvSpPr/>
          <p:nvPr/>
        </p:nvSpPr>
        <p:spPr>
          <a:xfrm>
            <a:off x="668024" y="608782"/>
            <a:ext cx="1312987" cy="873991"/>
          </a:xfrm>
          <a:custGeom>
            <a:avLst/>
            <a:gdLst/>
            <a:ahLst/>
            <a:cxnLst/>
            <a:rect l="l" t="t" r="r" b="b"/>
            <a:pathLst>
              <a:path w="18189449" h="12737719">
                <a:moveTo>
                  <a:pt x="17796383" y="12737211"/>
                </a:moveTo>
                <a:lnTo>
                  <a:pt x="280035" y="12689967"/>
                </a:lnTo>
                <a:cubicBezTo>
                  <a:pt x="125222" y="12689586"/>
                  <a:pt x="0" y="12563603"/>
                  <a:pt x="508" y="12408916"/>
                </a:cubicBezTo>
                <a:lnTo>
                  <a:pt x="32893" y="358902"/>
                </a:lnTo>
                <a:cubicBezTo>
                  <a:pt x="33401" y="160401"/>
                  <a:pt x="194818" y="0"/>
                  <a:pt x="393319" y="508"/>
                </a:cubicBezTo>
                <a:lnTo>
                  <a:pt x="17830547" y="47498"/>
                </a:lnTo>
                <a:cubicBezTo>
                  <a:pt x="18029048" y="48006"/>
                  <a:pt x="18189449" y="209423"/>
                  <a:pt x="18188940" y="407924"/>
                </a:cubicBezTo>
                <a:lnTo>
                  <a:pt x="18156555" y="12378690"/>
                </a:lnTo>
                <a:cubicBezTo>
                  <a:pt x="18156174" y="12577191"/>
                  <a:pt x="17994884" y="12737719"/>
                  <a:pt x="17796383" y="12737211"/>
                </a:cubicBezTo>
                <a:close/>
              </a:path>
            </a:pathLst>
          </a:custGeom>
          <a:blipFill>
            <a:blip r:embed="rId3"/>
            <a:stretch>
              <a:fillRect t="-21401" b="-21401"/>
            </a:stretch>
          </a:blip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B38D4B56-7D6C-4345-912F-B3BA9A014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B457331C-2A24-4352-9B4C-1C1B326F40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18433" y="2001735"/>
            <a:ext cx="4201583" cy="3511311"/>
            <a:chOff x="518433" y="1811969"/>
            <a:chExt cx="4201583" cy="35113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B111D787-E830-4638-97B3-205F0A0ABC3F}"/>
                </a:ext>
              </a:extLst>
            </p:cNvPr>
            <p:cNvGrpSpPr/>
            <p:nvPr/>
          </p:nvGrpSpPr>
          <p:grpSpPr>
            <a:xfrm>
              <a:off x="518433" y="1811969"/>
              <a:ext cx="4201583" cy="246221"/>
              <a:chOff x="518433" y="1971046"/>
              <a:chExt cx="4201583" cy="24622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xmlns="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971046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Introduction</a:t>
                </a:r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2D19246F-8F2D-4FAD-8927-AA34DDAA5DFA}"/>
                </a:ext>
              </a:extLst>
            </p:cNvPr>
            <p:cNvGrpSpPr/>
            <p:nvPr/>
          </p:nvGrpSpPr>
          <p:grpSpPr>
            <a:xfrm>
              <a:off x="518433" y="2880346"/>
              <a:ext cx="4201583" cy="257439"/>
              <a:chOff x="518433" y="2822484"/>
              <a:chExt cx="4201583" cy="25743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xmlns="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82248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Issues identified</a:t>
                </a:r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9D065A01-39E4-4CC9-9075-3910C66205F5}"/>
                </a:ext>
              </a:extLst>
            </p:cNvPr>
            <p:cNvGrpSpPr/>
            <p:nvPr/>
          </p:nvGrpSpPr>
          <p:grpSpPr>
            <a:xfrm>
              <a:off x="518433" y="3978703"/>
              <a:ext cx="4201583" cy="246221"/>
              <a:chOff x="518433" y="3717827"/>
              <a:chExt cx="4201583" cy="24622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xmlns="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71782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Approach and solutions</a:t>
                </a:r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609D452F-25F9-4A2F-84BD-9A44714884C6}"/>
                </a:ext>
              </a:extLst>
            </p:cNvPr>
            <p:cNvGrpSpPr/>
            <p:nvPr/>
          </p:nvGrpSpPr>
          <p:grpSpPr>
            <a:xfrm>
              <a:off x="518433" y="5072222"/>
              <a:ext cx="4201583" cy="251058"/>
              <a:chOff x="518433" y="4608333"/>
              <a:chExt cx="4201583" cy="251058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xmlns="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613170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Benefits of the system</a:t>
                </a:r>
                <a:endPara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E7D1D117-BC5C-430A-9FEB-B231E69151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2577E8EA-5E95-41C5-8BE8-EE647DE261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xmlns="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xmlns="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xmlns="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xmlns="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xmlns="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xmlns="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xmlns="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xmlns="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xmlns="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xmlns="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xmlns="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xmlns="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xmlns="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xmlns="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xmlns="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xmlns="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 hidden="1">
            <a:extLst>
              <a:ext uri="{FF2B5EF4-FFF2-40B4-BE49-F238E27FC236}">
                <a16:creationId xmlns:a16="http://schemas.microsoft.com/office/drawing/2014/main" xmlns="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 smtClean="0"/>
              <a:t>Introduction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3ECDF0-20E4-42EB-A939-E751FFB8EB9E}"/>
              </a:ext>
            </a:extLst>
          </p:cNvPr>
          <p:cNvSpPr txBox="1"/>
          <p:nvPr/>
        </p:nvSpPr>
        <p:spPr>
          <a:xfrm>
            <a:off x="726781" y="865651"/>
            <a:ext cx="6224717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The Sugarcane Inventory Management System is an AI-powered solution designed to optimize sugarcane supply chains. By leveraging Meta LLM, Python, and Streamlit, the system ensures real-time tracking, accurate forecasting, and streamlined inventory management, addressing the unique challenges of the agricultural sector.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71A55DA-183A-4D18-85CD-0F3BC09D5269}"/>
              </a:ext>
            </a:extLst>
          </p:cNvPr>
          <p:cNvSpPr txBox="1"/>
          <p:nvPr/>
        </p:nvSpPr>
        <p:spPr>
          <a:xfrm>
            <a:off x="726781" y="2340633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 smtClean="0">
                <a:latin typeface="Segoe UI" panose="020B0502040204020203" pitchFamily="34" charset="0"/>
              </a:rPr>
              <a:t>Key points</a:t>
            </a:r>
            <a:endParaRPr lang="en-US" b="1" dirty="0"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1FEAF3D-6FC9-46CB-B4A4-9B8CA760AE20}"/>
              </a:ext>
            </a:extLst>
          </p:cNvPr>
          <p:cNvSpPr txBox="1"/>
          <p:nvPr/>
        </p:nvSpPr>
        <p:spPr>
          <a:xfrm>
            <a:off x="726781" y="2843970"/>
            <a:ext cx="5369219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agricultural sector faces significant challenges in managing inventory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Sugarcane, being a high-demand cash crop, requires precise inventory management to minimize waste and optimize supply 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integration of AI systems, such as Meta LLM, offers a transformative approach to address these challenges.</a:t>
            </a:r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xmlns="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 hidden="1">
            <a:extLst>
              <a:ext uri="{FF2B5EF4-FFF2-40B4-BE49-F238E27FC236}">
                <a16:creationId xmlns:a16="http://schemas.microsoft.com/office/drawing/2014/main" xmlns="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470070FC-19D0-4354-9BC9-608A5DC449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xmlns="" id="{C9C2C56A-C4D4-4578-84E9-27FD62603E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8431200-8E45-4A0C-B12B-CFA1B2C53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2AEF5FE-6C45-4BF6-9676-571742C3CDD7}"/>
              </a:ext>
            </a:extLst>
          </p:cNvPr>
          <p:cNvSpPr txBox="1"/>
          <p:nvPr/>
        </p:nvSpPr>
        <p:spPr>
          <a:xfrm>
            <a:off x="689985" y="4410080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ISSUES IDENTIFIED</a:t>
            </a: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74D15AA-4B45-41B5-A81C-97FCBF019951}"/>
              </a:ext>
            </a:extLst>
          </p:cNvPr>
          <p:cNvSpPr/>
          <p:nvPr/>
        </p:nvSpPr>
        <p:spPr>
          <a:xfrm>
            <a:off x="689985" y="5372393"/>
            <a:ext cx="287912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Sugarcane supply chain distribution system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xmlns="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2427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CHALLENGES:</a:t>
            </a:r>
            <a:endParaRPr lang="en-US" sz="1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EBB415A0-39A4-4597-926D-819C333166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490387" y="2034832"/>
            <a:ext cx="3075334" cy="3641403"/>
            <a:chOff x="4711392" y="2125063"/>
            <a:chExt cx="3075333" cy="3641403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xmlns="" id="{6E4AB604-CF34-4776-BFF1-9AD3477F593C}"/>
                </a:ext>
              </a:extLst>
            </p:cNvPr>
            <p:cNvGrpSpPr/>
            <p:nvPr/>
          </p:nvGrpSpPr>
          <p:grpSpPr>
            <a:xfrm>
              <a:off x="4719329" y="2125063"/>
              <a:ext cx="3067396" cy="677108"/>
              <a:chOff x="5063285" y="2128413"/>
              <a:chExt cx="3067396" cy="67710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267E4A54-8A0F-43A0-AA7D-F508F05BB2EF}"/>
                  </a:ext>
                </a:extLst>
              </p:cNvPr>
              <p:cNvSpPr/>
              <p:nvPr/>
            </p:nvSpPr>
            <p:spPr>
              <a:xfrm>
                <a:off x="5642387" y="2128413"/>
                <a:ext cx="2488294" cy="67710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u="sng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Manual Errors</a:t>
                </a:r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: </a:t>
                </a:r>
                <a:r>
                  <a:rPr lang="en-US" sz="14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Traditional inventory systems are prone to inaccuracies and inefficiencies.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xmlns="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Oval 309">
                  <a:extLst>
                    <a:ext uri="{FF2B5EF4-FFF2-40B4-BE49-F238E27FC236}">
                      <a16:creationId xmlns:a16="http://schemas.microsoft.com/office/drawing/2014/main" xmlns="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Freeform 310">
                  <a:extLst>
                    <a:ext uri="{FF2B5EF4-FFF2-40B4-BE49-F238E27FC236}">
                      <a16:creationId xmlns:a16="http://schemas.microsoft.com/office/drawing/2014/main" xmlns="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Oval 311">
                  <a:extLst>
                    <a:ext uri="{FF2B5EF4-FFF2-40B4-BE49-F238E27FC236}">
                      <a16:creationId xmlns:a16="http://schemas.microsoft.com/office/drawing/2014/main" xmlns="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312">
                  <a:extLst>
                    <a:ext uri="{FF2B5EF4-FFF2-40B4-BE49-F238E27FC236}">
                      <a16:creationId xmlns:a16="http://schemas.microsoft.com/office/drawing/2014/main" xmlns="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Oval 313">
                  <a:extLst>
                    <a:ext uri="{FF2B5EF4-FFF2-40B4-BE49-F238E27FC236}">
                      <a16:creationId xmlns:a16="http://schemas.microsoft.com/office/drawing/2014/main" xmlns="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Freeform 314">
                  <a:extLst>
                    <a:ext uri="{FF2B5EF4-FFF2-40B4-BE49-F238E27FC236}">
                      <a16:creationId xmlns:a16="http://schemas.microsoft.com/office/drawing/2014/main" xmlns="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Oval 315">
                  <a:extLst>
                    <a:ext uri="{FF2B5EF4-FFF2-40B4-BE49-F238E27FC236}">
                      <a16:creationId xmlns:a16="http://schemas.microsoft.com/office/drawing/2014/main" xmlns="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Freeform 316">
                  <a:extLst>
                    <a:ext uri="{FF2B5EF4-FFF2-40B4-BE49-F238E27FC236}">
                      <a16:creationId xmlns:a16="http://schemas.microsoft.com/office/drawing/2014/main" xmlns="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" name="Oval 317">
                  <a:extLst>
                    <a:ext uri="{FF2B5EF4-FFF2-40B4-BE49-F238E27FC236}">
                      <a16:creationId xmlns:a16="http://schemas.microsoft.com/office/drawing/2014/main" xmlns="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" name="Freeform 318">
                  <a:extLst>
                    <a:ext uri="{FF2B5EF4-FFF2-40B4-BE49-F238E27FC236}">
                      <a16:creationId xmlns:a16="http://schemas.microsoft.com/office/drawing/2014/main" xmlns="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 319">
                  <a:extLst>
                    <a:ext uri="{FF2B5EF4-FFF2-40B4-BE49-F238E27FC236}">
                      <a16:creationId xmlns:a16="http://schemas.microsoft.com/office/drawing/2014/main" xmlns="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Line 320">
                  <a:extLst>
                    <a:ext uri="{FF2B5EF4-FFF2-40B4-BE49-F238E27FC236}">
                      <a16:creationId xmlns:a16="http://schemas.microsoft.com/office/drawing/2014/main" xmlns="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xmlns="" id="{EF34A4EB-3F1D-46DA-8918-F39703249E85}"/>
                </a:ext>
              </a:extLst>
            </p:cNvPr>
            <p:cNvGrpSpPr/>
            <p:nvPr/>
          </p:nvGrpSpPr>
          <p:grpSpPr>
            <a:xfrm>
              <a:off x="4711392" y="3113161"/>
              <a:ext cx="3075333" cy="892552"/>
              <a:chOff x="5055348" y="2856123"/>
              <a:chExt cx="3075333" cy="89255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Freeform 49">
                  <a:extLst>
                    <a:ext uri="{FF2B5EF4-FFF2-40B4-BE49-F238E27FC236}">
                      <a16:creationId xmlns:a16="http://schemas.microsoft.com/office/drawing/2014/main" xmlns="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Freeform 50">
                  <a:extLst>
                    <a:ext uri="{FF2B5EF4-FFF2-40B4-BE49-F238E27FC236}">
                      <a16:creationId xmlns:a16="http://schemas.microsoft.com/office/drawing/2014/main" xmlns="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Oval 51">
                  <a:extLst>
                    <a:ext uri="{FF2B5EF4-FFF2-40B4-BE49-F238E27FC236}">
                      <a16:creationId xmlns:a16="http://schemas.microsoft.com/office/drawing/2014/main" xmlns="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Freeform 52">
                  <a:extLst>
                    <a:ext uri="{FF2B5EF4-FFF2-40B4-BE49-F238E27FC236}">
                      <a16:creationId xmlns:a16="http://schemas.microsoft.com/office/drawing/2014/main" xmlns="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Freeform 53">
                  <a:extLst>
                    <a:ext uri="{FF2B5EF4-FFF2-40B4-BE49-F238E27FC236}">
                      <a16:creationId xmlns:a16="http://schemas.microsoft.com/office/drawing/2014/main" xmlns="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" name="Freeform 54">
                  <a:extLst>
                    <a:ext uri="{FF2B5EF4-FFF2-40B4-BE49-F238E27FC236}">
                      <a16:creationId xmlns:a16="http://schemas.microsoft.com/office/drawing/2014/main" xmlns="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" name="Oval 55">
                  <a:extLst>
                    <a:ext uri="{FF2B5EF4-FFF2-40B4-BE49-F238E27FC236}">
                      <a16:creationId xmlns:a16="http://schemas.microsoft.com/office/drawing/2014/main" xmlns="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56">
                  <a:extLst>
                    <a:ext uri="{FF2B5EF4-FFF2-40B4-BE49-F238E27FC236}">
                      <a16:creationId xmlns:a16="http://schemas.microsoft.com/office/drawing/2014/main" xmlns="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" name="Freeform 57">
                  <a:extLst>
                    <a:ext uri="{FF2B5EF4-FFF2-40B4-BE49-F238E27FC236}">
                      <a16:creationId xmlns:a16="http://schemas.microsoft.com/office/drawing/2014/main" xmlns="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Freeform 58">
                  <a:extLst>
                    <a:ext uri="{FF2B5EF4-FFF2-40B4-BE49-F238E27FC236}">
                      <a16:creationId xmlns:a16="http://schemas.microsoft.com/office/drawing/2014/main" xmlns="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Oval 59">
                  <a:extLst>
                    <a:ext uri="{FF2B5EF4-FFF2-40B4-BE49-F238E27FC236}">
                      <a16:creationId xmlns:a16="http://schemas.microsoft.com/office/drawing/2014/main" xmlns="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0">
                  <a:extLst>
                    <a:ext uri="{FF2B5EF4-FFF2-40B4-BE49-F238E27FC236}">
                      <a16:creationId xmlns:a16="http://schemas.microsoft.com/office/drawing/2014/main" xmlns="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61">
                  <a:extLst>
                    <a:ext uri="{FF2B5EF4-FFF2-40B4-BE49-F238E27FC236}">
                      <a16:creationId xmlns:a16="http://schemas.microsoft.com/office/drawing/2014/main" xmlns="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62">
                  <a:extLst>
                    <a:ext uri="{FF2B5EF4-FFF2-40B4-BE49-F238E27FC236}">
                      <a16:creationId xmlns:a16="http://schemas.microsoft.com/office/drawing/2014/main" xmlns="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D600301E-404F-4763-892B-EE1C3109F4D3}"/>
                  </a:ext>
                </a:extLst>
              </p:cNvPr>
              <p:cNvSpPr/>
              <p:nvPr/>
            </p:nvSpPr>
            <p:spPr>
              <a:xfrm>
                <a:off x="5642387" y="2856123"/>
                <a:ext cx="2488294" cy="89255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u="sng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Wastage: </a:t>
                </a:r>
                <a:r>
                  <a:rPr lang="en-US" sz="14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Lack of real-time data leads to overstocking or understocking, resulting in wastage.</a:t>
                </a:r>
                <a:endPara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xmlns="" id="{7375CECE-C8C6-426B-9A8C-EB696D69F141}"/>
                </a:ext>
              </a:extLst>
            </p:cNvPr>
            <p:cNvGrpSpPr/>
            <p:nvPr/>
          </p:nvGrpSpPr>
          <p:grpSpPr>
            <a:xfrm>
              <a:off x="4719329" y="4101260"/>
              <a:ext cx="3067396" cy="677108"/>
              <a:chOff x="5063285" y="3639850"/>
              <a:chExt cx="3067396" cy="677108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xmlns="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Oval 268">
                  <a:extLst>
                    <a:ext uri="{FF2B5EF4-FFF2-40B4-BE49-F238E27FC236}">
                      <a16:creationId xmlns:a16="http://schemas.microsoft.com/office/drawing/2014/main" xmlns="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269">
                  <a:extLst>
                    <a:ext uri="{FF2B5EF4-FFF2-40B4-BE49-F238E27FC236}">
                      <a16:creationId xmlns:a16="http://schemas.microsoft.com/office/drawing/2014/main" xmlns="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Oval 270">
                  <a:extLst>
                    <a:ext uri="{FF2B5EF4-FFF2-40B4-BE49-F238E27FC236}">
                      <a16:creationId xmlns:a16="http://schemas.microsoft.com/office/drawing/2014/main" xmlns="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Freeform 271">
                  <a:extLst>
                    <a:ext uri="{FF2B5EF4-FFF2-40B4-BE49-F238E27FC236}">
                      <a16:creationId xmlns:a16="http://schemas.microsoft.com/office/drawing/2014/main" xmlns="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Oval 272">
                  <a:extLst>
                    <a:ext uri="{FF2B5EF4-FFF2-40B4-BE49-F238E27FC236}">
                      <a16:creationId xmlns:a16="http://schemas.microsoft.com/office/drawing/2014/main" xmlns="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 273">
                  <a:extLst>
                    <a:ext uri="{FF2B5EF4-FFF2-40B4-BE49-F238E27FC236}">
                      <a16:creationId xmlns:a16="http://schemas.microsoft.com/office/drawing/2014/main" xmlns="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 274">
                  <a:extLst>
                    <a:ext uri="{FF2B5EF4-FFF2-40B4-BE49-F238E27FC236}">
                      <a16:creationId xmlns:a16="http://schemas.microsoft.com/office/drawing/2014/main" xmlns="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275">
                  <a:extLst>
                    <a:ext uri="{FF2B5EF4-FFF2-40B4-BE49-F238E27FC236}">
                      <a16:creationId xmlns:a16="http://schemas.microsoft.com/office/drawing/2014/main" xmlns="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 276">
                  <a:extLst>
                    <a:ext uri="{FF2B5EF4-FFF2-40B4-BE49-F238E27FC236}">
                      <a16:creationId xmlns:a16="http://schemas.microsoft.com/office/drawing/2014/main" xmlns="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xmlns="" id="{E7E16F25-9A73-4F49-8593-4DDEE2A8AB5D}"/>
                  </a:ext>
                </a:extLst>
              </p:cNvPr>
              <p:cNvSpPr/>
              <p:nvPr/>
            </p:nvSpPr>
            <p:spPr>
              <a:xfrm>
                <a:off x="5642387" y="3639850"/>
                <a:ext cx="2488294" cy="67710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u="sng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Decision-Making</a:t>
                </a:r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:</a:t>
                </a:r>
                <a:r>
                  <a:rPr lang="en-US" sz="14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 Limited insights for forecasting and planning due to fragmented data.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xmlns="" id="{B7DB03EE-BB00-488A-B451-6DF7DA5AC981}"/>
                </a:ext>
              </a:extLst>
            </p:cNvPr>
            <p:cNvGrpSpPr/>
            <p:nvPr/>
          </p:nvGrpSpPr>
          <p:grpSpPr>
            <a:xfrm>
              <a:off x="4712185" y="5089358"/>
              <a:ext cx="3074540" cy="677108"/>
              <a:chOff x="5056141" y="4560242"/>
              <a:chExt cx="3074540" cy="67710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xmlns="" id="{2FED15E3-F2A7-469C-B628-611921767E34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31" name="Freeform 258">
                  <a:extLst>
                    <a:ext uri="{FF2B5EF4-FFF2-40B4-BE49-F238E27FC236}">
                      <a16:creationId xmlns:a16="http://schemas.microsoft.com/office/drawing/2014/main" xmlns="" id="{66F1D3E8-8C01-4B14-8A55-CA0D33656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259">
                  <a:extLst>
                    <a:ext uri="{FF2B5EF4-FFF2-40B4-BE49-F238E27FC236}">
                      <a16:creationId xmlns:a16="http://schemas.microsoft.com/office/drawing/2014/main" xmlns="" id="{C7E4337D-67E8-477B-8284-B0579D016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260">
                  <a:extLst>
                    <a:ext uri="{FF2B5EF4-FFF2-40B4-BE49-F238E27FC236}">
                      <a16:creationId xmlns:a16="http://schemas.microsoft.com/office/drawing/2014/main" xmlns="" id="{C2AF1AB5-D96A-4C19-BE80-2C8A0736E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Line 261">
                  <a:extLst>
                    <a:ext uri="{FF2B5EF4-FFF2-40B4-BE49-F238E27FC236}">
                      <a16:creationId xmlns:a16="http://schemas.microsoft.com/office/drawing/2014/main" xmlns="" id="{FF7B7042-5F74-4182-89DF-79E95F074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Line 262">
                  <a:extLst>
                    <a:ext uri="{FF2B5EF4-FFF2-40B4-BE49-F238E27FC236}">
                      <a16:creationId xmlns:a16="http://schemas.microsoft.com/office/drawing/2014/main" xmlns="" id="{6D40A249-C0DF-492C-98A0-5563396CE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Line 263">
                  <a:extLst>
                    <a:ext uri="{FF2B5EF4-FFF2-40B4-BE49-F238E27FC236}">
                      <a16:creationId xmlns:a16="http://schemas.microsoft.com/office/drawing/2014/main" xmlns="" id="{0424966D-2E93-463D-925D-8EC1314AA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Oval 264">
                  <a:extLst>
                    <a:ext uri="{FF2B5EF4-FFF2-40B4-BE49-F238E27FC236}">
                      <a16:creationId xmlns:a16="http://schemas.microsoft.com/office/drawing/2014/main" xmlns="" id="{A2027076-84C0-41AA-ABE6-E182664DD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Oval 265">
                  <a:extLst>
                    <a:ext uri="{FF2B5EF4-FFF2-40B4-BE49-F238E27FC236}">
                      <a16:creationId xmlns:a16="http://schemas.microsoft.com/office/drawing/2014/main" xmlns="" id="{34911030-E1C4-47C6-B878-AB9504619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Oval 266">
                  <a:extLst>
                    <a:ext uri="{FF2B5EF4-FFF2-40B4-BE49-F238E27FC236}">
                      <a16:creationId xmlns:a16="http://schemas.microsoft.com/office/drawing/2014/main" xmlns="" id="{872A828C-C960-409B-BA85-F3FA58C58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Freeform 267">
                  <a:extLst>
                    <a:ext uri="{FF2B5EF4-FFF2-40B4-BE49-F238E27FC236}">
                      <a16:creationId xmlns:a16="http://schemas.microsoft.com/office/drawing/2014/main" xmlns="" id="{111031BF-F147-4673-B7D2-BAB9FDE01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xmlns="" id="{9482C2C4-A83F-481A-A4DA-8A5D9AD7A680}"/>
                  </a:ext>
                </a:extLst>
              </p:cNvPr>
              <p:cNvSpPr/>
              <p:nvPr/>
            </p:nvSpPr>
            <p:spPr>
              <a:xfrm>
                <a:off x="5642387" y="4560242"/>
                <a:ext cx="2488294" cy="67710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u="sng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Scalability</a:t>
                </a:r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: </a:t>
                </a:r>
                <a:r>
                  <a:rPr lang="en-US" sz="14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Difficulty in adapting traditional methods to larger operations.</a:t>
                </a: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294AEDC0-6B1D-4A3D-860D-83756CC387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446733" y="1300476"/>
            <a:ext cx="3047138" cy="3105361"/>
            <a:chOff x="8462691" y="1300476"/>
            <a:chExt cx="3047138" cy="310536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RESEARCH INSIGHTS:</a:t>
              </a:r>
              <a:endPara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CDAD2E5F-3DBB-47BA-B90E-DDB45972B6AF}"/>
                </a:ext>
              </a:extLst>
            </p:cNvPr>
            <p:cNvSpPr/>
            <p:nvPr/>
          </p:nvSpPr>
          <p:spPr>
            <a:xfrm>
              <a:off x="8483139" y="2034038"/>
              <a:ext cx="2975669" cy="221599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Studies show that AI-driven systems can reduce inventory wastage by up to 30</a:t>
              </a:r>
              <a:r>
                <a:rPr lang="en-US" sz="1600" dirty="0" smtClean="0"/>
                <a:t>%.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Farmers and businesses require user-friendly systems to bridge the gap between technology and traditional practices.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405837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 hidden="1">
            <a:extLst>
              <a:ext uri="{FF2B5EF4-FFF2-40B4-BE49-F238E27FC236}">
                <a16:creationId xmlns:a16="http://schemas.microsoft.com/office/drawing/2014/main" xmlns="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 smtClean="0"/>
              <a:t>Approach and Solution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3ECDF0-20E4-42EB-A939-E751FFB8EB9E}"/>
              </a:ext>
            </a:extLst>
          </p:cNvPr>
          <p:cNvSpPr txBox="1"/>
          <p:nvPr/>
        </p:nvSpPr>
        <p:spPr>
          <a:xfrm>
            <a:off x="726781" y="1157751"/>
            <a:ext cx="6224717" cy="4678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/>
              <a:t>Requirement </a:t>
            </a:r>
            <a:r>
              <a:rPr lang="en-US" b="1" dirty="0" smtClean="0"/>
              <a:t>Analysis: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Studied </a:t>
            </a:r>
            <a:r>
              <a:rPr lang="en-US" dirty="0"/>
              <a:t>the existing inventory management practices in the sugarcane </a:t>
            </a:r>
            <a:r>
              <a:rPr lang="en-US" dirty="0"/>
              <a:t>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</a:t>
            </a:r>
            <a:r>
              <a:rPr lang="en-US" dirty="0"/>
              <a:t>pain points such as inefficiencies and lack of forecasting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System Design: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Designed an AI-powered inventory system using Meta LLM for real-time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Focused on a user-friendly dashboard for better accessibility.</a:t>
            </a:r>
          </a:p>
          <a:p>
            <a:endParaRPr lang="en-US" sz="1600" i="1" dirty="0" smtClean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b="1" dirty="0" smtClean="0"/>
              <a:t>Development</a:t>
            </a:r>
            <a:r>
              <a:rPr lang="en-US" b="1" dirty="0"/>
              <a:t>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Built the system using Python, Streamlit, and Meta LLM APIs for predictive analytics.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Utilized CSV data for dynamic inventory management and visualization</a:t>
            </a:r>
            <a:r>
              <a:rPr lang="en-US" sz="1600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.</a:t>
            </a:r>
          </a:p>
          <a:p>
            <a:pPr marL="0" lvl="1"/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b="1" dirty="0"/>
              <a:t>Testing and Validation: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Tested the system with sample CSV datasets to ensure accuracy and efficiency.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Collected feedback for iterative improvements.</a:t>
            </a:r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xmlns="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xmlns="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3638C06D-F644-4B33-8858-D880F038FA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23900" y="968477"/>
            <a:ext cx="5372100" cy="4921047"/>
            <a:chOff x="723900" y="968477"/>
            <a:chExt cx="5372100" cy="4921047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F9F720D8-8BAF-4A0C-B2DC-8A1F1E0B2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900" y="2968796"/>
              <a:ext cx="2319325" cy="2920728"/>
            </a:xfrm>
            <a:custGeom>
              <a:avLst/>
              <a:gdLst>
                <a:gd name="T0" fmla="*/ 378 w 709"/>
                <a:gd name="T1" fmla="*/ 376 h 893"/>
                <a:gd name="T2" fmla="*/ 198 w 709"/>
                <a:gd name="T3" fmla="*/ 0 h 893"/>
                <a:gd name="T4" fmla="*/ 0 w 709"/>
                <a:gd name="T5" fmla="*/ 397 h 893"/>
                <a:gd name="T6" fmla="*/ 497 w 709"/>
                <a:gd name="T7" fmla="*/ 893 h 893"/>
                <a:gd name="T8" fmla="*/ 709 w 709"/>
                <a:gd name="T9" fmla="*/ 845 h 893"/>
                <a:gd name="T10" fmla="*/ 526 w 709"/>
                <a:gd name="T11" fmla="*/ 485 h 893"/>
                <a:gd name="T12" fmla="*/ 378 w 709"/>
                <a:gd name="T13" fmla="*/ 376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378" y="376"/>
                  </a:moveTo>
                  <a:cubicBezTo>
                    <a:pt x="276" y="273"/>
                    <a:pt x="213" y="142"/>
                    <a:pt x="198" y="0"/>
                  </a:cubicBezTo>
                  <a:cubicBezTo>
                    <a:pt x="78" y="90"/>
                    <a:pt x="0" y="234"/>
                    <a:pt x="0" y="397"/>
                  </a:cubicBezTo>
                  <a:cubicBezTo>
                    <a:pt x="0" y="671"/>
                    <a:pt x="222" y="893"/>
                    <a:pt x="497" y="893"/>
                  </a:cubicBezTo>
                  <a:cubicBezTo>
                    <a:pt x="573" y="893"/>
                    <a:pt x="644" y="876"/>
                    <a:pt x="709" y="845"/>
                  </a:cubicBezTo>
                  <a:cubicBezTo>
                    <a:pt x="609" y="748"/>
                    <a:pt x="545" y="622"/>
                    <a:pt x="526" y="485"/>
                  </a:cubicBezTo>
                  <a:cubicBezTo>
                    <a:pt x="472" y="456"/>
                    <a:pt x="422" y="420"/>
                    <a:pt x="378" y="376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9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BB8E7BA8-3BC1-4755-AE40-0C84D921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6107" y="968477"/>
              <a:ext cx="3107685" cy="1546653"/>
            </a:xfrm>
            <a:custGeom>
              <a:avLst/>
              <a:gdLst>
                <a:gd name="T0" fmla="*/ 475 w 950"/>
                <a:gd name="T1" fmla="*/ 473 h 473"/>
                <a:gd name="T2" fmla="*/ 800 w 950"/>
                <a:gd name="T3" fmla="*/ 382 h 473"/>
                <a:gd name="T4" fmla="*/ 950 w 950"/>
                <a:gd name="T5" fmla="*/ 401 h 473"/>
                <a:gd name="T6" fmla="*/ 826 w 950"/>
                <a:gd name="T7" fmla="*/ 194 h 473"/>
                <a:gd name="T8" fmla="*/ 124 w 950"/>
                <a:gd name="T9" fmla="*/ 194 h 473"/>
                <a:gd name="T10" fmla="*/ 0 w 950"/>
                <a:gd name="T11" fmla="*/ 401 h 473"/>
                <a:gd name="T12" fmla="*/ 151 w 950"/>
                <a:gd name="T13" fmla="*/ 382 h 473"/>
                <a:gd name="T14" fmla="*/ 475 w 950"/>
                <a:gd name="T15" fmla="*/ 47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50" h="473">
                  <a:moveTo>
                    <a:pt x="475" y="473"/>
                  </a:moveTo>
                  <a:cubicBezTo>
                    <a:pt x="572" y="414"/>
                    <a:pt x="685" y="382"/>
                    <a:pt x="800" y="382"/>
                  </a:cubicBezTo>
                  <a:cubicBezTo>
                    <a:pt x="851" y="382"/>
                    <a:pt x="901" y="389"/>
                    <a:pt x="950" y="401"/>
                  </a:cubicBezTo>
                  <a:cubicBezTo>
                    <a:pt x="927" y="325"/>
                    <a:pt x="886" y="253"/>
                    <a:pt x="826" y="194"/>
                  </a:cubicBezTo>
                  <a:cubicBezTo>
                    <a:pt x="632" y="0"/>
                    <a:pt x="318" y="0"/>
                    <a:pt x="124" y="194"/>
                  </a:cubicBezTo>
                  <a:cubicBezTo>
                    <a:pt x="64" y="253"/>
                    <a:pt x="23" y="325"/>
                    <a:pt x="0" y="401"/>
                  </a:cubicBezTo>
                  <a:cubicBezTo>
                    <a:pt x="49" y="389"/>
                    <a:pt x="99" y="382"/>
                    <a:pt x="151" y="382"/>
                  </a:cubicBezTo>
                  <a:cubicBezTo>
                    <a:pt x="266" y="382"/>
                    <a:pt x="378" y="414"/>
                    <a:pt x="475" y="473"/>
                  </a:cubicBezTo>
                  <a:close/>
                </a:path>
              </a:pathLst>
            </a:custGeom>
            <a:gradFill>
              <a:gsLst>
                <a:gs pos="3000">
                  <a:srgbClr val="7CEFD8"/>
                </a:gs>
                <a:gs pos="13000">
                  <a:srgbClr val="6672E4"/>
                </a:gs>
                <a:gs pos="99000">
                  <a:srgbClr val="882BE5"/>
                </a:gs>
              </a:gsLst>
              <a:lin ang="60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C3B6EAAE-1C2D-46EB-A473-3B6078DC2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968796"/>
              <a:ext cx="2319325" cy="2920728"/>
            </a:xfrm>
            <a:custGeom>
              <a:avLst/>
              <a:gdLst>
                <a:gd name="T0" fmla="*/ 511 w 709"/>
                <a:gd name="T1" fmla="*/ 0 h 893"/>
                <a:gd name="T2" fmla="*/ 331 w 709"/>
                <a:gd name="T3" fmla="*/ 376 h 893"/>
                <a:gd name="T4" fmla="*/ 183 w 709"/>
                <a:gd name="T5" fmla="*/ 485 h 893"/>
                <a:gd name="T6" fmla="*/ 0 w 709"/>
                <a:gd name="T7" fmla="*/ 845 h 893"/>
                <a:gd name="T8" fmla="*/ 213 w 709"/>
                <a:gd name="T9" fmla="*/ 893 h 893"/>
                <a:gd name="T10" fmla="*/ 709 w 709"/>
                <a:gd name="T11" fmla="*/ 397 h 893"/>
                <a:gd name="T12" fmla="*/ 511 w 709"/>
                <a:gd name="T13" fmla="*/ 0 h 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9" h="893">
                  <a:moveTo>
                    <a:pt x="511" y="0"/>
                  </a:moveTo>
                  <a:cubicBezTo>
                    <a:pt x="496" y="142"/>
                    <a:pt x="433" y="273"/>
                    <a:pt x="331" y="376"/>
                  </a:cubicBezTo>
                  <a:cubicBezTo>
                    <a:pt x="287" y="420"/>
                    <a:pt x="237" y="456"/>
                    <a:pt x="183" y="485"/>
                  </a:cubicBezTo>
                  <a:cubicBezTo>
                    <a:pt x="164" y="622"/>
                    <a:pt x="100" y="748"/>
                    <a:pt x="0" y="845"/>
                  </a:cubicBezTo>
                  <a:cubicBezTo>
                    <a:pt x="65" y="876"/>
                    <a:pt x="137" y="893"/>
                    <a:pt x="213" y="893"/>
                  </a:cubicBezTo>
                  <a:cubicBezTo>
                    <a:pt x="487" y="893"/>
                    <a:pt x="709" y="671"/>
                    <a:pt x="709" y="397"/>
                  </a:cubicBezTo>
                  <a:cubicBezTo>
                    <a:pt x="709" y="234"/>
                    <a:pt x="631" y="90"/>
                    <a:pt x="511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92000">
                  <a:srgbClr val="6672E4"/>
                </a:gs>
                <a:gs pos="28000">
                  <a:srgbClr val="882BE5"/>
                </a:gs>
              </a:gsLst>
              <a:lin ang="1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8" descr="This image is an icon of three people interacting. ">
              <a:extLst>
                <a:ext uri="{FF2B5EF4-FFF2-40B4-BE49-F238E27FC236}">
                  <a16:creationId xmlns:a16="http://schemas.microsoft.com/office/drawing/2014/main" xmlns="" id="{7BF3ACC0-B381-45FC-900F-55F46E5E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022" y="4735092"/>
              <a:ext cx="984471" cy="758291"/>
            </a:xfrm>
            <a:custGeom>
              <a:avLst/>
              <a:gdLst>
                <a:gd name="T0" fmla="*/ 0 w 301"/>
                <a:gd name="T1" fmla="*/ 0 h 232"/>
                <a:gd name="T2" fmla="*/ 150 w 301"/>
                <a:gd name="T3" fmla="*/ 232 h 232"/>
                <a:gd name="T4" fmla="*/ 301 w 301"/>
                <a:gd name="T5" fmla="*/ 0 h 232"/>
                <a:gd name="T6" fmla="*/ 150 w 301"/>
                <a:gd name="T7" fmla="*/ 19 h 232"/>
                <a:gd name="T8" fmla="*/ 0 w 301"/>
                <a:gd name="T9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2">
                  <a:moveTo>
                    <a:pt x="0" y="0"/>
                  </a:moveTo>
                  <a:cubicBezTo>
                    <a:pt x="27" y="92"/>
                    <a:pt x="80" y="172"/>
                    <a:pt x="150" y="232"/>
                  </a:cubicBezTo>
                  <a:cubicBezTo>
                    <a:pt x="220" y="172"/>
                    <a:pt x="273" y="92"/>
                    <a:pt x="301" y="0"/>
                  </a:cubicBezTo>
                  <a:cubicBezTo>
                    <a:pt x="252" y="13"/>
                    <a:pt x="201" y="19"/>
                    <a:pt x="150" y="19"/>
                  </a:cubicBezTo>
                  <a:cubicBezTo>
                    <a:pt x="99" y="19"/>
                    <a:pt x="49" y="13"/>
                    <a:pt x="0" y="0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42000">
                  <a:srgbClr val="6672E4"/>
                </a:gs>
                <a:gs pos="0">
                  <a:srgbClr val="882BE5"/>
                </a:gs>
              </a:gsLst>
              <a:lin ang="5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9" descr="This image is an icon of three people and a symbol that represents connection to the internet.">
              <a:extLst>
                <a:ext uri="{FF2B5EF4-FFF2-40B4-BE49-F238E27FC236}">
                  <a16:creationId xmlns:a16="http://schemas.microsoft.com/office/drawing/2014/main" xmlns="" id="{9E41B0EC-DA27-4BF7-891C-FC6D7EF3C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75" y="2641947"/>
              <a:ext cx="1260332" cy="1406761"/>
            </a:xfrm>
            <a:custGeom>
              <a:avLst/>
              <a:gdLst>
                <a:gd name="T0" fmla="*/ 239 w 385"/>
                <a:gd name="T1" fmla="*/ 384 h 430"/>
                <a:gd name="T2" fmla="*/ 385 w 385"/>
                <a:gd name="T3" fmla="*/ 31 h 430"/>
                <a:gd name="T4" fmla="*/ 213 w 385"/>
                <a:gd name="T5" fmla="*/ 0 h 430"/>
                <a:gd name="T6" fmla="*/ 0 w 385"/>
                <a:gd name="T7" fmla="*/ 48 h 430"/>
                <a:gd name="T8" fmla="*/ 186 w 385"/>
                <a:gd name="T9" fmla="*/ 430 h 430"/>
                <a:gd name="T10" fmla="*/ 239 w 385"/>
                <a:gd name="T11" fmla="*/ 38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30">
                  <a:moveTo>
                    <a:pt x="239" y="384"/>
                  </a:moveTo>
                  <a:cubicBezTo>
                    <a:pt x="337" y="286"/>
                    <a:pt x="385" y="159"/>
                    <a:pt x="385" y="31"/>
                  </a:cubicBezTo>
                  <a:cubicBezTo>
                    <a:pt x="331" y="11"/>
                    <a:pt x="273" y="0"/>
                    <a:pt x="213" y="0"/>
                  </a:cubicBezTo>
                  <a:cubicBezTo>
                    <a:pt x="137" y="0"/>
                    <a:pt x="65" y="17"/>
                    <a:pt x="0" y="48"/>
                  </a:cubicBezTo>
                  <a:cubicBezTo>
                    <a:pt x="105" y="150"/>
                    <a:pt x="171" y="285"/>
                    <a:pt x="186" y="430"/>
                  </a:cubicBezTo>
                  <a:cubicBezTo>
                    <a:pt x="205" y="416"/>
                    <a:pt x="222" y="400"/>
                    <a:pt x="239" y="384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 descr="This image is an icon of three people and a globe.">
              <a:extLst>
                <a:ext uri="{FF2B5EF4-FFF2-40B4-BE49-F238E27FC236}">
                  <a16:creationId xmlns:a16="http://schemas.microsoft.com/office/drawing/2014/main" xmlns="" id="{BDEE62C1-79C7-4BD6-99A1-2466D37A5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200" y="2641947"/>
              <a:ext cx="1259024" cy="1402839"/>
            </a:xfrm>
            <a:custGeom>
              <a:avLst/>
              <a:gdLst>
                <a:gd name="T0" fmla="*/ 173 w 385"/>
                <a:gd name="T1" fmla="*/ 0 h 429"/>
                <a:gd name="T2" fmla="*/ 1 w 385"/>
                <a:gd name="T3" fmla="*/ 31 h 429"/>
                <a:gd name="T4" fmla="*/ 146 w 385"/>
                <a:gd name="T5" fmla="*/ 384 h 429"/>
                <a:gd name="T6" fmla="*/ 199 w 385"/>
                <a:gd name="T7" fmla="*/ 429 h 429"/>
                <a:gd name="T8" fmla="*/ 385 w 385"/>
                <a:gd name="T9" fmla="*/ 48 h 429"/>
                <a:gd name="T10" fmla="*/ 173 w 385"/>
                <a:gd name="T11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5" h="429">
                  <a:moveTo>
                    <a:pt x="173" y="0"/>
                  </a:moveTo>
                  <a:cubicBezTo>
                    <a:pt x="112" y="0"/>
                    <a:pt x="54" y="11"/>
                    <a:pt x="1" y="31"/>
                  </a:cubicBezTo>
                  <a:cubicBezTo>
                    <a:pt x="0" y="159"/>
                    <a:pt x="49" y="286"/>
                    <a:pt x="146" y="384"/>
                  </a:cubicBezTo>
                  <a:cubicBezTo>
                    <a:pt x="163" y="400"/>
                    <a:pt x="181" y="416"/>
                    <a:pt x="199" y="429"/>
                  </a:cubicBezTo>
                  <a:cubicBezTo>
                    <a:pt x="215" y="285"/>
                    <a:pt x="280" y="150"/>
                    <a:pt x="385" y="48"/>
                  </a:cubicBezTo>
                  <a:cubicBezTo>
                    <a:pt x="320" y="17"/>
                    <a:pt x="249" y="0"/>
                    <a:pt x="173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1" descr="This image is an icon of four people interacting. ">
              <a:extLst>
                <a:ext uri="{FF2B5EF4-FFF2-40B4-BE49-F238E27FC236}">
                  <a16:creationId xmlns:a16="http://schemas.microsoft.com/office/drawing/2014/main" xmlns="" id="{C8436027-C518-481B-BDB7-763A9644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115" y="3038089"/>
              <a:ext cx="1125670" cy="1333546"/>
            </a:xfrm>
            <a:custGeom>
              <a:avLst/>
              <a:gdLst>
                <a:gd name="T0" fmla="*/ 344 w 344"/>
                <a:gd name="T1" fmla="*/ 376 h 408"/>
                <a:gd name="T2" fmla="*/ 344 w 344"/>
                <a:gd name="T3" fmla="*/ 377 h 408"/>
                <a:gd name="T4" fmla="*/ 323 w 344"/>
                <a:gd name="T5" fmla="*/ 385 h 408"/>
                <a:gd name="T6" fmla="*/ 282 w 344"/>
                <a:gd name="T7" fmla="*/ 396 h 408"/>
                <a:gd name="T8" fmla="*/ 277 w 344"/>
                <a:gd name="T9" fmla="*/ 397 h 408"/>
                <a:gd name="T10" fmla="*/ 218 w 344"/>
                <a:gd name="T11" fmla="*/ 406 h 408"/>
                <a:gd name="T12" fmla="*/ 217 w 344"/>
                <a:gd name="T13" fmla="*/ 406 h 408"/>
                <a:gd name="T14" fmla="*/ 214 w 344"/>
                <a:gd name="T15" fmla="*/ 406 h 408"/>
                <a:gd name="T16" fmla="*/ 172 w 344"/>
                <a:gd name="T17" fmla="*/ 408 h 408"/>
                <a:gd name="T18" fmla="*/ 128 w 344"/>
                <a:gd name="T19" fmla="*/ 406 h 408"/>
                <a:gd name="T20" fmla="*/ 127 w 344"/>
                <a:gd name="T21" fmla="*/ 406 h 408"/>
                <a:gd name="T22" fmla="*/ 64 w 344"/>
                <a:gd name="T23" fmla="*/ 396 h 408"/>
                <a:gd name="T24" fmla="*/ 62 w 344"/>
                <a:gd name="T25" fmla="*/ 396 h 408"/>
                <a:gd name="T26" fmla="*/ 0 w 344"/>
                <a:gd name="T27" fmla="*/ 377 h 408"/>
                <a:gd name="T28" fmla="*/ 0 w 344"/>
                <a:gd name="T29" fmla="*/ 376 h 408"/>
                <a:gd name="T30" fmla="*/ 4 w 344"/>
                <a:gd name="T31" fmla="*/ 313 h 408"/>
                <a:gd name="T32" fmla="*/ 17 w 344"/>
                <a:gd name="T33" fmla="*/ 249 h 408"/>
                <a:gd name="T34" fmla="*/ 86 w 344"/>
                <a:gd name="T35" fmla="*/ 97 h 408"/>
                <a:gd name="T36" fmla="*/ 126 w 344"/>
                <a:gd name="T37" fmla="*/ 46 h 408"/>
                <a:gd name="T38" fmla="*/ 172 w 344"/>
                <a:gd name="T39" fmla="*/ 0 h 408"/>
                <a:gd name="T40" fmla="*/ 218 w 344"/>
                <a:gd name="T41" fmla="*/ 46 h 408"/>
                <a:gd name="T42" fmla="*/ 258 w 344"/>
                <a:gd name="T43" fmla="*/ 97 h 408"/>
                <a:gd name="T44" fmla="*/ 327 w 344"/>
                <a:gd name="T45" fmla="*/ 249 h 408"/>
                <a:gd name="T46" fmla="*/ 340 w 344"/>
                <a:gd name="T47" fmla="*/ 313 h 408"/>
                <a:gd name="T48" fmla="*/ 344 w 344"/>
                <a:gd name="T49" fmla="*/ 3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4" h="408">
                  <a:moveTo>
                    <a:pt x="344" y="376"/>
                  </a:moveTo>
                  <a:cubicBezTo>
                    <a:pt x="344" y="377"/>
                    <a:pt x="344" y="377"/>
                    <a:pt x="344" y="377"/>
                  </a:cubicBezTo>
                  <a:cubicBezTo>
                    <a:pt x="337" y="380"/>
                    <a:pt x="330" y="382"/>
                    <a:pt x="323" y="385"/>
                  </a:cubicBezTo>
                  <a:cubicBezTo>
                    <a:pt x="309" y="389"/>
                    <a:pt x="296" y="393"/>
                    <a:pt x="282" y="396"/>
                  </a:cubicBezTo>
                  <a:cubicBezTo>
                    <a:pt x="280" y="396"/>
                    <a:pt x="279" y="396"/>
                    <a:pt x="277" y="397"/>
                  </a:cubicBezTo>
                  <a:cubicBezTo>
                    <a:pt x="258" y="401"/>
                    <a:pt x="238" y="404"/>
                    <a:pt x="218" y="406"/>
                  </a:cubicBezTo>
                  <a:cubicBezTo>
                    <a:pt x="217" y="406"/>
                    <a:pt x="217" y="406"/>
                    <a:pt x="217" y="406"/>
                  </a:cubicBezTo>
                  <a:cubicBezTo>
                    <a:pt x="216" y="406"/>
                    <a:pt x="215" y="406"/>
                    <a:pt x="214" y="406"/>
                  </a:cubicBezTo>
                  <a:cubicBezTo>
                    <a:pt x="200" y="407"/>
                    <a:pt x="186" y="408"/>
                    <a:pt x="172" y="408"/>
                  </a:cubicBezTo>
                  <a:cubicBezTo>
                    <a:pt x="158" y="408"/>
                    <a:pt x="143" y="407"/>
                    <a:pt x="128" y="406"/>
                  </a:cubicBezTo>
                  <a:cubicBezTo>
                    <a:pt x="128" y="406"/>
                    <a:pt x="127" y="406"/>
                    <a:pt x="127" y="406"/>
                  </a:cubicBezTo>
                  <a:cubicBezTo>
                    <a:pt x="106" y="404"/>
                    <a:pt x="85" y="401"/>
                    <a:pt x="64" y="396"/>
                  </a:cubicBezTo>
                  <a:cubicBezTo>
                    <a:pt x="63" y="396"/>
                    <a:pt x="63" y="396"/>
                    <a:pt x="62" y="396"/>
                  </a:cubicBezTo>
                  <a:cubicBezTo>
                    <a:pt x="41" y="391"/>
                    <a:pt x="21" y="385"/>
                    <a:pt x="0" y="377"/>
                  </a:cubicBezTo>
                  <a:cubicBezTo>
                    <a:pt x="0" y="376"/>
                    <a:pt x="0" y="376"/>
                    <a:pt x="0" y="376"/>
                  </a:cubicBezTo>
                  <a:cubicBezTo>
                    <a:pt x="0" y="354"/>
                    <a:pt x="2" y="333"/>
                    <a:pt x="4" y="313"/>
                  </a:cubicBezTo>
                  <a:cubicBezTo>
                    <a:pt x="7" y="291"/>
                    <a:pt x="11" y="270"/>
                    <a:pt x="17" y="249"/>
                  </a:cubicBezTo>
                  <a:cubicBezTo>
                    <a:pt x="31" y="194"/>
                    <a:pt x="55" y="143"/>
                    <a:pt x="86" y="97"/>
                  </a:cubicBezTo>
                  <a:cubicBezTo>
                    <a:pt x="98" y="79"/>
                    <a:pt x="112" y="62"/>
                    <a:pt x="126" y="46"/>
                  </a:cubicBezTo>
                  <a:cubicBezTo>
                    <a:pt x="140" y="29"/>
                    <a:pt x="156" y="14"/>
                    <a:pt x="172" y="0"/>
                  </a:cubicBezTo>
                  <a:cubicBezTo>
                    <a:pt x="188" y="14"/>
                    <a:pt x="204" y="29"/>
                    <a:pt x="218" y="46"/>
                  </a:cubicBezTo>
                  <a:cubicBezTo>
                    <a:pt x="233" y="62"/>
                    <a:pt x="246" y="79"/>
                    <a:pt x="258" y="97"/>
                  </a:cubicBezTo>
                  <a:cubicBezTo>
                    <a:pt x="289" y="143"/>
                    <a:pt x="313" y="194"/>
                    <a:pt x="327" y="249"/>
                  </a:cubicBezTo>
                  <a:cubicBezTo>
                    <a:pt x="333" y="270"/>
                    <a:pt x="337" y="291"/>
                    <a:pt x="340" y="313"/>
                  </a:cubicBezTo>
                  <a:cubicBezTo>
                    <a:pt x="343" y="333"/>
                    <a:pt x="344" y="354"/>
                    <a:pt x="344" y="3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76037B9F-F7D4-490B-B8D1-723E759320EF}"/>
                </a:ext>
              </a:extLst>
            </p:cNvPr>
            <p:cNvSpPr txBox="1"/>
            <p:nvPr/>
          </p:nvSpPr>
          <p:spPr>
            <a:xfrm>
              <a:off x="3009898" y="3906330"/>
              <a:ext cx="8628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Technical Details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xmlns="" id="{732C0092-A5BE-4296-9B7E-73CA9D6A0C92}"/>
                </a:ext>
              </a:extLst>
            </p:cNvPr>
            <p:cNvGrpSpPr/>
            <p:nvPr/>
          </p:nvGrpSpPr>
          <p:grpSpPr>
            <a:xfrm>
              <a:off x="3260907" y="3450123"/>
              <a:ext cx="330200" cy="346075"/>
              <a:chOff x="2686050" y="2895601"/>
              <a:chExt cx="330200" cy="346075"/>
            </a:xfrm>
          </p:grpSpPr>
          <p:sp>
            <p:nvSpPr>
              <p:cNvPr id="91" name="Oval 309">
                <a:extLst>
                  <a:ext uri="{FF2B5EF4-FFF2-40B4-BE49-F238E27FC236}">
                    <a16:creationId xmlns:a16="http://schemas.microsoft.com/office/drawing/2014/main" xmlns="" id="{322943C5-DF07-4D19-80BE-A092E8DC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310">
                <a:extLst>
                  <a:ext uri="{FF2B5EF4-FFF2-40B4-BE49-F238E27FC236}">
                    <a16:creationId xmlns:a16="http://schemas.microsoft.com/office/drawing/2014/main" xmlns="" id="{AD6217C9-47FE-4784-97F3-BB1CEF6B0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311">
                <a:extLst>
                  <a:ext uri="{FF2B5EF4-FFF2-40B4-BE49-F238E27FC236}">
                    <a16:creationId xmlns:a16="http://schemas.microsoft.com/office/drawing/2014/main" xmlns="" id="{145614E0-2CF6-4018-A29C-347103CC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312">
                <a:extLst>
                  <a:ext uri="{FF2B5EF4-FFF2-40B4-BE49-F238E27FC236}">
                    <a16:creationId xmlns:a16="http://schemas.microsoft.com/office/drawing/2014/main" xmlns="" id="{C15930DF-7C04-43B8-94F3-9A62A91A3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313">
                <a:extLst>
                  <a:ext uri="{FF2B5EF4-FFF2-40B4-BE49-F238E27FC236}">
                    <a16:creationId xmlns:a16="http://schemas.microsoft.com/office/drawing/2014/main" xmlns="" id="{C37FB908-4B07-487A-8AE5-2C93E1AF8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Freeform 314">
                <a:extLst>
                  <a:ext uri="{FF2B5EF4-FFF2-40B4-BE49-F238E27FC236}">
                    <a16:creationId xmlns:a16="http://schemas.microsoft.com/office/drawing/2014/main" xmlns="" id="{B3C647A5-00EF-45D7-A795-5CC541EFF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315">
                <a:extLst>
                  <a:ext uri="{FF2B5EF4-FFF2-40B4-BE49-F238E27FC236}">
                    <a16:creationId xmlns:a16="http://schemas.microsoft.com/office/drawing/2014/main" xmlns="" id="{8E007759-5FF7-4D0A-A475-0EAD05E9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316">
                <a:extLst>
                  <a:ext uri="{FF2B5EF4-FFF2-40B4-BE49-F238E27FC236}">
                    <a16:creationId xmlns:a16="http://schemas.microsoft.com/office/drawing/2014/main" xmlns="" id="{42BF9E91-C3D1-479E-A251-AD54A926B6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317">
                <a:extLst>
                  <a:ext uri="{FF2B5EF4-FFF2-40B4-BE49-F238E27FC236}">
                    <a16:creationId xmlns:a16="http://schemas.microsoft.com/office/drawing/2014/main" xmlns="" id="{FE52E745-A552-4F06-9535-C6C622D93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318">
                <a:extLst>
                  <a:ext uri="{FF2B5EF4-FFF2-40B4-BE49-F238E27FC236}">
                    <a16:creationId xmlns:a16="http://schemas.microsoft.com/office/drawing/2014/main" xmlns="" id="{A9F3F5BA-CD89-43EF-82A6-14201A89D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319">
                <a:extLst>
                  <a:ext uri="{FF2B5EF4-FFF2-40B4-BE49-F238E27FC236}">
                    <a16:creationId xmlns:a16="http://schemas.microsoft.com/office/drawing/2014/main" xmlns="" id="{0C1B8AEB-E335-4D8B-8846-5975E8B3D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Line 320">
                <a:extLst>
                  <a:ext uri="{FF2B5EF4-FFF2-40B4-BE49-F238E27FC236}">
                    <a16:creationId xmlns:a16="http://schemas.microsoft.com/office/drawing/2014/main" xmlns="" id="{625F2B4F-F75B-4093-862F-865FC16AB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xmlns="" id="{B1E38458-8F3E-4314-9FA8-DC2B0EBB7E33}"/>
                </a:ext>
              </a:extLst>
            </p:cNvPr>
            <p:cNvGrpSpPr/>
            <p:nvPr/>
          </p:nvGrpSpPr>
          <p:grpSpPr>
            <a:xfrm>
              <a:off x="3211694" y="4933877"/>
              <a:ext cx="346075" cy="346075"/>
              <a:chOff x="3398838" y="2895601"/>
              <a:chExt cx="346075" cy="346075"/>
            </a:xfrm>
          </p:grpSpPr>
          <p:sp>
            <p:nvSpPr>
              <p:cNvPr id="75" name="Freeform 49">
                <a:extLst>
                  <a:ext uri="{FF2B5EF4-FFF2-40B4-BE49-F238E27FC236}">
                    <a16:creationId xmlns:a16="http://schemas.microsoft.com/office/drawing/2014/main" xmlns="" id="{52F6AE15-148B-4DD3-9B33-E8908519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50">
                <a:extLst>
                  <a:ext uri="{FF2B5EF4-FFF2-40B4-BE49-F238E27FC236}">
                    <a16:creationId xmlns:a16="http://schemas.microsoft.com/office/drawing/2014/main" xmlns="" id="{B7DF1EA3-5709-492C-BABE-F390B608B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Oval 51">
                <a:extLst>
                  <a:ext uri="{FF2B5EF4-FFF2-40B4-BE49-F238E27FC236}">
                    <a16:creationId xmlns:a16="http://schemas.microsoft.com/office/drawing/2014/main" xmlns="" id="{964C8E4A-6689-4008-A522-91B998379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52">
                <a:extLst>
                  <a:ext uri="{FF2B5EF4-FFF2-40B4-BE49-F238E27FC236}">
                    <a16:creationId xmlns:a16="http://schemas.microsoft.com/office/drawing/2014/main" xmlns="" id="{DA8DEA77-BD29-4118-B9AB-E053B3495E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53">
                <a:extLst>
                  <a:ext uri="{FF2B5EF4-FFF2-40B4-BE49-F238E27FC236}">
                    <a16:creationId xmlns:a16="http://schemas.microsoft.com/office/drawing/2014/main" xmlns="" id="{7758711F-A5C0-4C30-A3B1-91B546014B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54">
                <a:extLst>
                  <a:ext uri="{FF2B5EF4-FFF2-40B4-BE49-F238E27FC236}">
                    <a16:creationId xmlns:a16="http://schemas.microsoft.com/office/drawing/2014/main" xmlns="" id="{A575C4B8-CC49-4D59-BC4B-A13D8D97A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55">
                <a:extLst>
                  <a:ext uri="{FF2B5EF4-FFF2-40B4-BE49-F238E27FC236}">
                    <a16:creationId xmlns:a16="http://schemas.microsoft.com/office/drawing/2014/main" xmlns="" id="{EE9FF2CA-A0D9-41EF-8A6D-06571B57B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56">
                <a:extLst>
                  <a:ext uri="{FF2B5EF4-FFF2-40B4-BE49-F238E27FC236}">
                    <a16:creationId xmlns:a16="http://schemas.microsoft.com/office/drawing/2014/main" xmlns="" id="{74276568-12D5-4791-8AAE-E71301B3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57">
                <a:extLst>
                  <a:ext uri="{FF2B5EF4-FFF2-40B4-BE49-F238E27FC236}">
                    <a16:creationId xmlns:a16="http://schemas.microsoft.com/office/drawing/2014/main" xmlns="" id="{36893D6E-C781-44C6-B4DB-BF8FDD3B4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58">
                <a:extLst>
                  <a:ext uri="{FF2B5EF4-FFF2-40B4-BE49-F238E27FC236}">
                    <a16:creationId xmlns:a16="http://schemas.microsoft.com/office/drawing/2014/main" xmlns="" id="{E40B690B-BA0B-4EEC-A0CF-7DA3B2E43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59">
                <a:extLst>
                  <a:ext uri="{FF2B5EF4-FFF2-40B4-BE49-F238E27FC236}">
                    <a16:creationId xmlns:a16="http://schemas.microsoft.com/office/drawing/2014/main" xmlns="" id="{971E19C9-854B-41E7-A5D7-36AE58BA6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xmlns="" id="{DE348461-111F-4014-A8A3-F56B07127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Line 61">
                <a:extLst>
                  <a:ext uri="{FF2B5EF4-FFF2-40B4-BE49-F238E27FC236}">
                    <a16:creationId xmlns:a16="http://schemas.microsoft.com/office/drawing/2014/main" xmlns="" id="{22CD114E-A6F0-4722-A4EE-4C318C1DC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62">
                <a:extLst>
                  <a:ext uri="{FF2B5EF4-FFF2-40B4-BE49-F238E27FC236}">
                    <a16:creationId xmlns:a16="http://schemas.microsoft.com/office/drawing/2014/main" xmlns="" id="{F7E3A019-70E0-420D-BBF5-DAE0B933D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18E10038-0AE7-4F94-99B0-CEA210C9535B}"/>
                </a:ext>
              </a:extLst>
            </p:cNvPr>
            <p:cNvGrpSpPr/>
            <p:nvPr/>
          </p:nvGrpSpPr>
          <p:grpSpPr>
            <a:xfrm>
              <a:off x="4359934" y="2904941"/>
              <a:ext cx="330200" cy="315913"/>
              <a:chOff x="4127500" y="2909888"/>
              <a:chExt cx="330200" cy="315913"/>
            </a:xfrm>
          </p:grpSpPr>
          <p:sp>
            <p:nvSpPr>
              <p:cNvPr id="64" name="Oval 268">
                <a:extLst>
                  <a:ext uri="{FF2B5EF4-FFF2-40B4-BE49-F238E27FC236}">
                    <a16:creationId xmlns:a16="http://schemas.microsoft.com/office/drawing/2014/main" xmlns="" id="{F7A8EBC1-9006-4CB5-A698-1D1D62E0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269">
                <a:extLst>
                  <a:ext uri="{FF2B5EF4-FFF2-40B4-BE49-F238E27FC236}">
                    <a16:creationId xmlns:a16="http://schemas.microsoft.com/office/drawing/2014/main" xmlns="" id="{0CBCD43D-AE92-41F5-9C2B-B4B3FE6F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Oval 270">
                <a:extLst>
                  <a:ext uri="{FF2B5EF4-FFF2-40B4-BE49-F238E27FC236}">
                    <a16:creationId xmlns:a16="http://schemas.microsoft.com/office/drawing/2014/main" xmlns="" id="{282262E1-7304-47F8-ADFC-CA07C9ADF5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271">
                <a:extLst>
                  <a:ext uri="{FF2B5EF4-FFF2-40B4-BE49-F238E27FC236}">
                    <a16:creationId xmlns:a16="http://schemas.microsoft.com/office/drawing/2014/main" xmlns="" id="{61422BB8-6120-4583-B04B-D675BF219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Oval 272">
                <a:extLst>
                  <a:ext uri="{FF2B5EF4-FFF2-40B4-BE49-F238E27FC236}">
                    <a16:creationId xmlns:a16="http://schemas.microsoft.com/office/drawing/2014/main" xmlns="" id="{921647A8-2EB5-4C08-8422-414742FE7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273">
                <a:extLst>
                  <a:ext uri="{FF2B5EF4-FFF2-40B4-BE49-F238E27FC236}">
                    <a16:creationId xmlns:a16="http://schemas.microsoft.com/office/drawing/2014/main" xmlns="" id="{453B206B-E6FA-440E-8267-6B4EF6804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274">
                <a:extLst>
                  <a:ext uri="{FF2B5EF4-FFF2-40B4-BE49-F238E27FC236}">
                    <a16:creationId xmlns:a16="http://schemas.microsoft.com/office/drawing/2014/main" xmlns="" id="{41B368DF-58C1-48A8-8E16-E3B4645A1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275">
                <a:extLst>
                  <a:ext uri="{FF2B5EF4-FFF2-40B4-BE49-F238E27FC236}">
                    <a16:creationId xmlns:a16="http://schemas.microsoft.com/office/drawing/2014/main" xmlns="" id="{75651205-4A53-463F-A685-DE5C8BC6BD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276">
                <a:extLst>
                  <a:ext uri="{FF2B5EF4-FFF2-40B4-BE49-F238E27FC236}">
                    <a16:creationId xmlns:a16="http://schemas.microsoft.com/office/drawing/2014/main" xmlns="" id="{83B67D48-AF94-4FED-959B-C51A15982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63" name="Rectangle 62" descr="This image is of three overlapping circles.   ">
              <a:extLst>
                <a:ext uri="{FF2B5EF4-FFF2-40B4-BE49-F238E27FC236}">
                  <a16:creationId xmlns:a16="http://schemas.microsoft.com/office/drawing/2014/main" xmlns="" id="{84BAF14B-A443-42DB-8BF6-893FAE5CCE6F}"/>
                </a:ext>
              </a:extLst>
            </p:cNvPr>
            <p:cNvSpPr/>
            <p:nvPr/>
          </p:nvSpPr>
          <p:spPr>
            <a:xfrm>
              <a:off x="4307225" y="4533323"/>
              <a:ext cx="1260332" cy="123110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i="1" u="sng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Database</a:t>
              </a:r>
              <a:r>
                <a:rPr lang="en-US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:</a:t>
              </a:r>
            </a:p>
            <a:p>
              <a:pPr algn="ctr"/>
              <a:r>
                <a:rPr lang="en-US" sz="12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CSV files for initial data management, ensuring ease of use and accessibility.</a:t>
              </a:r>
            </a:p>
            <a:p>
              <a:pPr algn="ctr"/>
              <a:endPara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EF6CD563-9511-4250-BCB0-1FBFAAE1289C}"/>
                </a:ext>
              </a:extLst>
            </p:cNvPr>
            <p:cNvGrpSpPr/>
            <p:nvPr/>
          </p:nvGrpSpPr>
          <p:grpSpPr>
            <a:xfrm>
              <a:off x="2177290" y="2874779"/>
              <a:ext cx="344488" cy="346075"/>
              <a:chOff x="4841875" y="2895601"/>
              <a:chExt cx="344488" cy="346075"/>
            </a:xfrm>
          </p:grpSpPr>
          <p:sp>
            <p:nvSpPr>
              <p:cNvPr id="52" name="Freeform 258">
                <a:extLst>
                  <a:ext uri="{FF2B5EF4-FFF2-40B4-BE49-F238E27FC236}">
                    <a16:creationId xmlns:a16="http://schemas.microsoft.com/office/drawing/2014/main" xmlns="" id="{7B269D94-9FED-4F93-A218-57CD14D4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259">
                <a:extLst>
                  <a:ext uri="{FF2B5EF4-FFF2-40B4-BE49-F238E27FC236}">
                    <a16:creationId xmlns:a16="http://schemas.microsoft.com/office/drawing/2014/main" xmlns="" id="{435DD0CD-FD16-4760-9F43-618A517E3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260">
                <a:extLst>
                  <a:ext uri="{FF2B5EF4-FFF2-40B4-BE49-F238E27FC236}">
                    <a16:creationId xmlns:a16="http://schemas.microsoft.com/office/drawing/2014/main" xmlns="" id="{11230DFA-75B1-4B65-BDFE-221090714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Line 261">
                <a:extLst>
                  <a:ext uri="{FF2B5EF4-FFF2-40B4-BE49-F238E27FC236}">
                    <a16:creationId xmlns:a16="http://schemas.microsoft.com/office/drawing/2014/main" xmlns="" id="{54B6C7BB-BBA1-4668-9BF5-325AA69CEE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Line 262">
                <a:extLst>
                  <a:ext uri="{FF2B5EF4-FFF2-40B4-BE49-F238E27FC236}">
                    <a16:creationId xmlns:a16="http://schemas.microsoft.com/office/drawing/2014/main" xmlns="" id="{6DC0A898-A566-45D7-BD7F-6205ED16E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Line 263">
                <a:extLst>
                  <a:ext uri="{FF2B5EF4-FFF2-40B4-BE49-F238E27FC236}">
                    <a16:creationId xmlns:a16="http://schemas.microsoft.com/office/drawing/2014/main" xmlns="" id="{E201D585-E178-408E-A42A-A9FD198C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Oval 264">
                <a:extLst>
                  <a:ext uri="{FF2B5EF4-FFF2-40B4-BE49-F238E27FC236}">
                    <a16:creationId xmlns:a16="http://schemas.microsoft.com/office/drawing/2014/main" xmlns="" id="{9C382A44-3942-4A8E-98A1-2685D9AAE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Oval 265">
                <a:extLst>
                  <a:ext uri="{FF2B5EF4-FFF2-40B4-BE49-F238E27FC236}">
                    <a16:creationId xmlns:a16="http://schemas.microsoft.com/office/drawing/2014/main" xmlns="" id="{052D3390-46BC-4B65-B5BE-0A40578F9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Oval 266">
                <a:extLst>
                  <a:ext uri="{FF2B5EF4-FFF2-40B4-BE49-F238E27FC236}">
                    <a16:creationId xmlns:a16="http://schemas.microsoft.com/office/drawing/2014/main" xmlns="" id="{0279AB69-DF67-4836-8A04-8F550D18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267">
                <a:extLst>
                  <a:ext uri="{FF2B5EF4-FFF2-40B4-BE49-F238E27FC236}">
                    <a16:creationId xmlns:a16="http://schemas.microsoft.com/office/drawing/2014/main" xmlns="" id="{E1BFECCB-F108-4293-A159-3CFFB2E29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10F61556-59B4-4A9C-90FA-556F81054F9F}"/>
                </a:ext>
              </a:extLst>
            </p:cNvPr>
            <p:cNvSpPr/>
            <p:nvPr/>
          </p:nvSpPr>
          <p:spPr>
            <a:xfrm>
              <a:off x="1058858" y="4481916"/>
              <a:ext cx="1260332" cy="80021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i="1" u="sng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Backend</a:t>
              </a:r>
              <a:r>
                <a:rPr lang="en-US" sz="16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:</a:t>
              </a:r>
            </a:p>
            <a:p>
              <a:pPr algn="ctr"/>
              <a:r>
                <a:rPr lang="en-US" sz="12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Python with Meta   </a:t>
              </a:r>
            </a:p>
            <a:p>
              <a:pPr algn="ctr"/>
              <a:r>
                <a:rPr lang="en-US" sz="12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 LLM API integration for analytics.</a:t>
              </a:r>
              <a:endParaRPr lang="en-US" sz="12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F5EBCB29-78BB-40FE-BAC2-F83D56B8F2B7}"/>
                </a:ext>
              </a:extLst>
            </p:cNvPr>
            <p:cNvSpPr/>
            <p:nvPr/>
          </p:nvSpPr>
          <p:spPr>
            <a:xfrm>
              <a:off x="2351407" y="1495581"/>
              <a:ext cx="2118066" cy="6155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i="1" u="sng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Frontend</a:t>
              </a:r>
              <a:r>
                <a: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: </a:t>
              </a:r>
              <a:endParaRPr lang="en-US" sz="1600" i="1" dirty="0" smtClean="0">
                <a:solidFill>
                  <a:schemeClr val="bg1"/>
                </a:solidFill>
                <a:latin typeface="+mj-lt"/>
                <a:cs typeface="Segoe UI" panose="020B0502040204020203" pitchFamily="34" charset="0"/>
              </a:endParaRPr>
            </a:p>
            <a:p>
              <a:pPr algn="ctr"/>
              <a:r>
                <a:rPr lang="en-US" sz="1200" i="1" dirty="0" smtClean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Developed </a:t>
              </a:r>
              <a:r>
                <a:rPr lang="en-US" sz="12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rPr>
                <a:t>using Streamlit for an intuitive and interactive UI.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6D08E99A-0644-4757-9F3A-BBA1A4F390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xmlns="" id="{0B8C9A86-3574-4A2E-BC62-481A2BE7FB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xmlns="" id="{A21B85DB-181D-46E7-A9DF-F92B1DF03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54EA7ED5-6E34-4D47-91B6-F78F5F8B4C6E}"/>
              </a:ext>
            </a:extLst>
          </p:cNvPr>
          <p:cNvSpPr txBox="1"/>
          <p:nvPr/>
        </p:nvSpPr>
        <p:spPr>
          <a:xfrm>
            <a:off x="7313768" y="1408946"/>
            <a:ext cx="4725832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SAMPLE DEMO AND CODE LINK</a:t>
            </a:r>
            <a:endParaRPr lang="en-US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xmlns="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i="1" u="sng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Dashboard Features</a:t>
            </a:r>
            <a:r>
              <a:rPr lang="en-US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</a:t>
            </a:r>
          </a:p>
        </p:txBody>
      </p:sp>
      <p:grpSp>
        <p:nvGrpSpPr>
          <p:cNvPr id="206" name="Group 205" descr="This image is an icon of one person interacting with three people ">
            <a:extLst>
              <a:ext uri="{FF2B5EF4-FFF2-40B4-BE49-F238E27FC236}">
                <a16:creationId xmlns:a16="http://schemas.microsoft.com/office/drawing/2014/main" xmlns="" id="{23348E2E-A7EF-4B89-8F8D-D88C5354E9D5}"/>
              </a:ext>
            </a:extLst>
          </p:cNvPr>
          <p:cNvGrpSpPr/>
          <p:nvPr/>
        </p:nvGrpSpPr>
        <p:grpSpPr>
          <a:xfrm>
            <a:off x="7319810" y="3096110"/>
            <a:ext cx="3754590" cy="738664"/>
            <a:chOff x="7999616" y="3566010"/>
            <a:chExt cx="3067397" cy="738664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xmlns="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Real-time inventory tracking with graphical representations.</a:t>
              </a: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xmlns="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Oval 309">
                <a:extLst>
                  <a:ext uri="{FF2B5EF4-FFF2-40B4-BE49-F238E27FC236}">
                    <a16:creationId xmlns:a16="http://schemas.microsoft.com/office/drawing/2014/main" xmlns="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reeform 310">
                <a:extLst>
                  <a:ext uri="{FF2B5EF4-FFF2-40B4-BE49-F238E27FC236}">
                    <a16:creationId xmlns:a16="http://schemas.microsoft.com/office/drawing/2014/main" xmlns="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l 311">
                <a:extLst>
                  <a:ext uri="{FF2B5EF4-FFF2-40B4-BE49-F238E27FC236}">
                    <a16:creationId xmlns:a16="http://schemas.microsoft.com/office/drawing/2014/main" xmlns="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reeform 312">
                <a:extLst>
                  <a:ext uri="{FF2B5EF4-FFF2-40B4-BE49-F238E27FC236}">
                    <a16:creationId xmlns:a16="http://schemas.microsoft.com/office/drawing/2014/main" xmlns="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l 313">
                <a:extLst>
                  <a:ext uri="{FF2B5EF4-FFF2-40B4-BE49-F238E27FC236}">
                    <a16:creationId xmlns:a16="http://schemas.microsoft.com/office/drawing/2014/main" xmlns="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reeform 314">
                <a:extLst>
                  <a:ext uri="{FF2B5EF4-FFF2-40B4-BE49-F238E27FC236}">
                    <a16:creationId xmlns:a16="http://schemas.microsoft.com/office/drawing/2014/main" xmlns="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l 315">
                <a:extLst>
                  <a:ext uri="{FF2B5EF4-FFF2-40B4-BE49-F238E27FC236}">
                    <a16:creationId xmlns:a16="http://schemas.microsoft.com/office/drawing/2014/main" xmlns="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reeform 316">
                <a:extLst>
                  <a:ext uri="{FF2B5EF4-FFF2-40B4-BE49-F238E27FC236}">
                    <a16:creationId xmlns:a16="http://schemas.microsoft.com/office/drawing/2014/main" xmlns="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l 317">
                <a:extLst>
                  <a:ext uri="{FF2B5EF4-FFF2-40B4-BE49-F238E27FC236}">
                    <a16:creationId xmlns:a16="http://schemas.microsoft.com/office/drawing/2014/main" xmlns="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reeform 318">
                <a:extLst>
                  <a:ext uri="{FF2B5EF4-FFF2-40B4-BE49-F238E27FC236}">
                    <a16:creationId xmlns:a16="http://schemas.microsoft.com/office/drawing/2014/main" xmlns="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reeform 319">
                <a:extLst>
                  <a:ext uri="{FF2B5EF4-FFF2-40B4-BE49-F238E27FC236}">
                    <a16:creationId xmlns:a16="http://schemas.microsoft.com/office/drawing/2014/main" xmlns="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ne 320">
                <a:extLst>
                  <a:ext uri="{FF2B5EF4-FFF2-40B4-BE49-F238E27FC236}">
                    <a16:creationId xmlns:a16="http://schemas.microsoft.com/office/drawing/2014/main" xmlns="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oup 204" descr="This image is an icon of three people interacting. ">
            <a:extLst>
              <a:ext uri="{FF2B5EF4-FFF2-40B4-BE49-F238E27FC236}">
                <a16:creationId xmlns:a16="http://schemas.microsoft.com/office/drawing/2014/main" xmlns="" id="{45696519-F308-4262-9DC5-C541B866A807}"/>
              </a:ext>
            </a:extLst>
          </p:cNvPr>
          <p:cNvGrpSpPr/>
          <p:nvPr/>
        </p:nvGrpSpPr>
        <p:grpSpPr>
          <a:xfrm>
            <a:off x="7311873" y="4084208"/>
            <a:ext cx="3571635" cy="492443"/>
            <a:chOff x="7991679" y="4554108"/>
            <a:chExt cx="3571635" cy="492443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xmlns="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Freeform 49">
                <a:extLst>
                  <a:ext uri="{FF2B5EF4-FFF2-40B4-BE49-F238E27FC236}">
                    <a16:creationId xmlns:a16="http://schemas.microsoft.com/office/drawing/2014/main" xmlns="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Freeform 50">
                <a:extLst>
                  <a:ext uri="{FF2B5EF4-FFF2-40B4-BE49-F238E27FC236}">
                    <a16:creationId xmlns:a16="http://schemas.microsoft.com/office/drawing/2014/main" xmlns="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Oval 51">
                <a:extLst>
                  <a:ext uri="{FF2B5EF4-FFF2-40B4-BE49-F238E27FC236}">
                    <a16:creationId xmlns:a16="http://schemas.microsoft.com/office/drawing/2014/main" xmlns="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Freeform 52">
                <a:extLst>
                  <a:ext uri="{FF2B5EF4-FFF2-40B4-BE49-F238E27FC236}">
                    <a16:creationId xmlns:a16="http://schemas.microsoft.com/office/drawing/2014/main" xmlns="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Freeform 53">
                <a:extLst>
                  <a:ext uri="{FF2B5EF4-FFF2-40B4-BE49-F238E27FC236}">
                    <a16:creationId xmlns:a16="http://schemas.microsoft.com/office/drawing/2014/main" xmlns="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Freeform 54">
                <a:extLst>
                  <a:ext uri="{FF2B5EF4-FFF2-40B4-BE49-F238E27FC236}">
                    <a16:creationId xmlns:a16="http://schemas.microsoft.com/office/drawing/2014/main" xmlns="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Oval 55">
                <a:extLst>
                  <a:ext uri="{FF2B5EF4-FFF2-40B4-BE49-F238E27FC236}">
                    <a16:creationId xmlns:a16="http://schemas.microsoft.com/office/drawing/2014/main" xmlns="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Freeform 56">
                <a:extLst>
                  <a:ext uri="{FF2B5EF4-FFF2-40B4-BE49-F238E27FC236}">
                    <a16:creationId xmlns:a16="http://schemas.microsoft.com/office/drawing/2014/main" xmlns="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Freeform 57">
                <a:extLst>
                  <a:ext uri="{FF2B5EF4-FFF2-40B4-BE49-F238E27FC236}">
                    <a16:creationId xmlns:a16="http://schemas.microsoft.com/office/drawing/2014/main" xmlns="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Freeform 58">
                <a:extLst>
                  <a:ext uri="{FF2B5EF4-FFF2-40B4-BE49-F238E27FC236}">
                    <a16:creationId xmlns:a16="http://schemas.microsoft.com/office/drawing/2014/main" xmlns="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Oval 59">
                <a:extLst>
                  <a:ext uri="{FF2B5EF4-FFF2-40B4-BE49-F238E27FC236}">
                    <a16:creationId xmlns:a16="http://schemas.microsoft.com/office/drawing/2014/main" xmlns="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Freeform 60">
                <a:extLst>
                  <a:ext uri="{FF2B5EF4-FFF2-40B4-BE49-F238E27FC236}">
                    <a16:creationId xmlns:a16="http://schemas.microsoft.com/office/drawing/2014/main" xmlns="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ne 61">
                <a:extLst>
                  <a:ext uri="{FF2B5EF4-FFF2-40B4-BE49-F238E27FC236}">
                    <a16:creationId xmlns:a16="http://schemas.microsoft.com/office/drawing/2014/main" xmlns="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ne 62">
                <a:extLst>
                  <a:ext uri="{FF2B5EF4-FFF2-40B4-BE49-F238E27FC236}">
                    <a16:creationId xmlns:a16="http://schemas.microsoft.com/office/drawing/2014/main" xmlns="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xmlns="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984596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Forecasting tools powered by AI for better planning.</a:t>
              </a:r>
            </a:p>
          </p:txBody>
        </p:sp>
      </p:grpSp>
      <p:grpSp>
        <p:nvGrpSpPr>
          <p:cNvPr id="204" name="Group 203" descr="This image is an icon of three people with a symbol that indicates connection to the internet. ">
            <a:extLst>
              <a:ext uri="{FF2B5EF4-FFF2-40B4-BE49-F238E27FC236}">
                <a16:creationId xmlns:a16="http://schemas.microsoft.com/office/drawing/2014/main" xmlns="" id="{BCE3CAEB-5C3F-4903-9D74-1EC0A2984EE9}"/>
              </a:ext>
            </a:extLst>
          </p:cNvPr>
          <p:cNvGrpSpPr/>
          <p:nvPr/>
        </p:nvGrpSpPr>
        <p:grpSpPr>
          <a:xfrm>
            <a:off x="7319810" y="5072307"/>
            <a:ext cx="3563698" cy="492443"/>
            <a:chOff x="7999616" y="5542207"/>
            <a:chExt cx="3563698" cy="492443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xmlns="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l 268">
                <a:extLst>
                  <a:ext uri="{FF2B5EF4-FFF2-40B4-BE49-F238E27FC236}">
                    <a16:creationId xmlns:a16="http://schemas.microsoft.com/office/drawing/2014/main" xmlns="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reeform 269">
                <a:extLst>
                  <a:ext uri="{FF2B5EF4-FFF2-40B4-BE49-F238E27FC236}">
                    <a16:creationId xmlns:a16="http://schemas.microsoft.com/office/drawing/2014/main" xmlns="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l 270">
                <a:extLst>
                  <a:ext uri="{FF2B5EF4-FFF2-40B4-BE49-F238E27FC236}">
                    <a16:creationId xmlns:a16="http://schemas.microsoft.com/office/drawing/2014/main" xmlns="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reeform 271">
                <a:extLst>
                  <a:ext uri="{FF2B5EF4-FFF2-40B4-BE49-F238E27FC236}">
                    <a16:creationId xmlns:a16="http://schemas.microsoft.com/office/drawing/2014/main" xmlns="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l 272">
                <a:extLst>
                  <a:ext uri="{FF2B5EF4-FFF2-40B4-BE49-F238E27FC236}">
                    <a16:creationId xmlns:a16="http://schemas.microsoft.com/office/drawing/2014/main" xmlns="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reeform 273">
                <a:extLst>
                  <a:ext uri="{FF2B5EF4-FFF2-40B4-BE49-F238E27FC236}">
                    <a16:creationId xmlns:a16="http://schemas.microsoft.com/office/drawing/2014/main" xmlns="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reeform 274">
                <a:extLst>
                  <a:ext uri="{FF2B5EF4-FFF2-40B4-BE49-F238E27FC236}">
                    <a16:creationId xmlns:a16="http://schemas.microsoft.com/office/drawing/2014/main" xmlns="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reeform 275">
                <a:extLst>
                  <a:ext uri="{FF2B5EF4-FFF2-40B4-BE49-F238E27FC236}">
                    <a16:creationId xmlns:a16="http://schemas.microsoft.com/office/drawing/2014/main" xmlns="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reeform 276">
                <a:extLst>
                  <a:ext uri="{FF2B5EF4-FFF2-40B4-BE49-F238E27FC236}">
                    <a16:creationId xmlns:a16="http://schemas.microsoft.com/office/drawing/2014/main" xmlns="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xmlns="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984596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Alerts for low stock levels or wastage.</a:t>
              </a:r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xmlns="" id="{EE9F5B85-E2F5-4C15-9A02-657F53EEE3BD}"/>
              </a:ext>
            </a:extLst>
          </p:cNvPr>
          <p:cNvSpPr/>
          <p:nvPr/>
        </p:nvSpPr>
        <p:spPr>
          <a:xfrm>
            <a:off x="7271113" y="5843085"/>
            <a:ext cx="353619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i="1" u="sng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Code</a:t>
            </a:r>
            <a:r>
              <a:rPr lang="en-US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i="1" u="sng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Link</a:t>
            </a:r>
            <a:r>
              <a:rPr lang="en-US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: </a:t>
            </a:r>
            <a:r>
              <a:rPr lang="en-US" i="1" dirty="0" smtClean="0">
                <a:solidFill>
                  <a:srgbClr val="002060"/>
                </a:solidFill>
                <a:latin typeface="+mj-lt"/>
                <a:cs typeface="Segoe UI" panose="020B0502040204020203" pitchFamily="34" charset="0"/>
                <a:hlinkClick r:id="rId3" tooltip="Supply_chain"/>
              </a:rPr>
              <a:t>Supply-Chain</a:t>
            </a:r>
            <a:endParaRPr lang="en-US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xmlns="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xmlns="" id="{E6D6E19C-DE46-4402-8CBF-17BB95458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953987" y="537999"/>
            <a:ext cx="4284026" cy="517853"/>
            <a:chOff x="9379627" y="4410753"/>
            <a:chExt cx="2371352" cy="517853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xmlns="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BENEFITS OF THE SYSTEM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xmlns="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Key Advantages</a:t>
              </a:r>
              <a:endPara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xmlns="" id="{6163EC3B-1C70-4943-88AE-C995F6AF3D2D}"/>
              </a:ext>
            </a:extLst>
          </p:cNvPr>
          <p:cNvGrpSpPr/>
          <p:nvPr/>
        </p:nvGrpSpPr>
        <p:grpSpPr>
          <a:xfrm>
            <a:off x="5459412" y="1395413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xmlns="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xmlns="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xmlns="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xmlns="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xmlns="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xmlns="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xmlns="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xmlns="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xmlns="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xmlns="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xmlns="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xmlns="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xmlns="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xmlns="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99CDDA2C-6FA4-497B-A320-3ED782990E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45113" y="2304507"/>
            <a:ext cx="2508298" cy="1832928"/>
            <a:chOff x="1427303" y="2343256"/>
            <a:chExt cx="1594605" cy="1832928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xmlns="" id="{246A1BD9-59BD-467C-9A84-D6A5E4382773}"/>
                </a:ext>
              </a:extLst>
            </p:cNvPr>
            <p:cNvSpPr txBox="1"/>
            <p:nvPr/>
          </p:nvSpPr>
          <p:spPr>
            <a:xfrm>
              <a:off x="1427303" y="2343256"/>
              <a:ext cx="159460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OPERATIONAL EFFICIENCY: 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xmlns="" id="{594EDD4C-FB3C-4D67-A0E0-448BE5307678}"/>
                </a:ext>
              </a:extLst>
            </p:cNvPr>
            <p:cNvSpPr/>
            <p:nvPr/>
          </p:nvSpPr>
          <p:spPr>
            <a:xfrm>
              <a:off x="1427304" y="2945078"/>
              <a:ext cx="1594604" cy="123110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Streamlined processes reduce manual intervention and errors.</a:t>
              </a:r>
            </a:p>
          </p:txBody>
        </p:sp>
      </p:grp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xmlns="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xmlns="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xmlns="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xmlns="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xmlns="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xmlns="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xmlns="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xmlns="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xmlns="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xmlns="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xmlns="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xmlns="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xmlns="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xmlns="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xmlns="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xmlns="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xmlns="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xmlns="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xmlns="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xmlns="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xmlns="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xmlns="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xmlns="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xmlns="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xmlns="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xmlns="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xmlns="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xmlns="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xmlns="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xmlns="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xmlns="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xmlns="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xmlns="" id="{28F9A76E-D468-407E-9575-CEACF4453F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094628" y="2203556"/>
            <a:ext cx="1840072" cy="1378586"/>
            <a:chOff x="9695998" y="4157408"/>
            <a:chExt cx="1995611" cy="1378586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xmlns="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99100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BETTER DECISION-MAKING 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xmlns="" id="{9DE6A47E-C4CC-416D-9C28-3273394521C8}"/>
                </a:ext>
              </a:extLst>
            </p:cNvPr>
            <p:cNvSpPr/>
            <p:nvPr/>
          </p:nvSpPr>
          <p:spPr>
            <a:xfrm>
              <a:off x="9695998" y="4797330"/>
              <a:ext cx="1729394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Access to detailed analytics for informed planning.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xmlns="" id="{6ADA542D-B2D5-4962-8376-A598260BA8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786405" y="4157408"/>
            <a:ext cx="1598853" cy="1612107"/>
            <a:chOff x="9695998" y="4157408"/>
            <a:chExt cx="1734002" cy="1612107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xmlns="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COST OPTIMIZATION</a:t>
              </a:r>
              <a:r>
                <a:rPr lang="en-US" sz="1600" dirty="0" smtClean="0"/>
                <a:t> </a:t>
              </a:r>
              <a:r>
                <a:rPr lang="en-US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xmlns="" id="{2BA0C149-973C-4722-BF48-FF9DE9B8BC55}"/>
                </a:ext>
              </a:extLst>
            </p:cNvPr>
            <p:cNvSpPr/>
            <p:nvPr/>
          </p:nvSpPr>
          <p:spPr>
            <a:xfrm>
              <a:off x="9695998" y="4784630"/>
              <a:ext cx="1729394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Avoid overstocking and reduce wastage through AI-driven forecasts.</a:t>
              </a:r>
            </a:p>
          </p:txBody>
        </p: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xmlns="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xmlns="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xmlns="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xmlns="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xmlns="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xmlns="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xmlns="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xmlns="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xmlns="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xmlns="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xmlns="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xmlns="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xmlns="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xmlns="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xmlns="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xmlns="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xmlns="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xmlns="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xmlns="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xmlns="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xmlns="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xmlns="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xmlns="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xmlns="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xmlns="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xmlns="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xmlns="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xmlns="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xmlns="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xmlns="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xmlns="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xmlns="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xmlns="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xmlns="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xmlns="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A64F8879-D01A-46C0-82F4-C2574F5186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854371" y="4157408"/>
            <a:ext cx="1598853" cy="1604328"/>
            <a:chOff x="9695998" y="4157408"/>
            <a:chExt cx="1734002" cy="1604328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xmlns="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smtClean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SCALABILITY:</a:t>
              </a:r>
              <a:endPara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xmlns="" id="{779BDC05-BA31-44EF-B695-331F1F3CEBCA}"/>
                </a:ext>
              </a:extLst>
            </p:cNvPr>
            <p:cNvSpPr/>
            <p:nvPr/>
          </p:nvSpPr>
          <p:spPr>
            <a:xfrm>
              <a:off x="9695998" y="4530630"/>
              <a:ext cx="1729394" cy="123110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Adaptable to varying operational sizes, from small farms to large agribusinesses.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SUGAR CANE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 hidden="1">
            <a:extLst>
              <a:ext uri="{FF2B5EF4-FFF2-40B4-BE49-F238E27FC236}">
                <a16:creationId xmlns:a16="http://schemas.microsoft.com/office/drawing/2014/main" xmlns="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 smtClean="0"/>
              <a:t>Future Scope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3ECDF0-20E4-42EB-A939-E751FFB8EB9E}"/>
              </a:ext>
            </a:extLst>
          </p:cNvPr>
          <p:cNvSpPr txBox="1"/>
          <p:nvPr/>
        </p:nvSpPr>
        <p:spPr>
          <a:xfrm>
            <a:off x="726781" y="1119651"/>
            <a:ext cx="6224717" cy="270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IoT</a:t>
            </a:r>
            <a:r>
              <a:rPr lang="en-US" b="1" dirty="0"/>
              <a:t> Integration:</a:t>
            </a:r>
            <a:r>
              <a:rPr lang="en-US" dirty="0"/>
              <a:t> Use sensors for real-time monitoring of field conditions and storage environments.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Broader Application:</a:t>
            </a:r>
            <a:r>
              <a:rPr lang="en-US" dirty="0"/>
              <a:t> Expand the system to manage other crops or industrial inventory.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Enhanced AI Capabilities:</a:t>
            </a:r>
            <a:r>
              <a:rPr lang="en-US" dirty="0"/>
              <a:t> Leverage advanced machine learning models for smarter decision support.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Data Management Upgrade:</a:t>
            </a:r>
            <a:r>
              <a:rPr lang="en-US" dirty="0"/>
              <a:t> Transition from CSV to a robust relational database for scalability.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User Education:</a:t>
            </a:r>
            <a:r>
              <a:rPr lang="en-US" dirty="0"/>
              <a:t> Develop training modules to help users maximize the system’s potential.</a:t>
            </a:r>
          </a:p>
          <a:p>
            <a:pPr marL="0" lvl="1"/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xmlns="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3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 hidden="1">
            <a:extLst>
              <a:ext uri="{FF2B5EF4-FFF2-40B4-BE49-F238E27FC236}">
                <a16:creationId xmlns:a16="http://schemas.microsoft.com/office/drawing/2014/main" xmlns="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F3ECDF0-20E4-42EB-A939-E751FFB8EB9E}"/>
              </a:ext>
            </a:extLst>
          </p:cNvPr>
          <p:cNvSpPr txBox="1"/>
          <p:nvPr/>
        </p:nvSpPr>
        <p:spPr>
          <a:xfrm>
            <a:off x="726781" y="1119651"/>
            <a:ext cx="6224717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Sugarcane Inventory Management System addresses critical challenges in agricultural supply 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 LLM’s AI capabilities enable real-time tracking, accurate forecasting, and actionable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enhancements promise even greater utility and impact, ensuring a sustainable agricultural future.</a:t>
            </a:r>
          </a:p>
          <a:p>
            <a:pPr marL="0" lvl="1"/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xmlns="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xmlns="" id="{241C7FC4-FEFA-4A96-9749-9068C68611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82574" y="2"/>
            <a:ext cx="4609427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path path="circle">
              <a:fillToRect l="100000" b="100000"/>
            </a:path>
            <a:tileRect t="-100000" r="-100000"/>
          </a:gradFill>
          <a:ln w="12700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4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900F64-9193-44F8-BD63-E681103777C8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71421E6-0B73-4301-8D1C-0131DB42FA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CA4BDF-ECBC-4F8E-8F31-E58428FA4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633</Words>
  <Application>Microsoft Office PowerPoint</Application>
  <PresentationFormat>Widescreen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2</vt:lpstr>
      <vt:lpstr>Human resources slide 8</vt:lpstr>
      <vt:lpstr>Human resources slide 3</vt:lpstr>
      <vt:lpstr>Human resources slide 8</vt:lpstr>
      <vt:lpstr>Human resources slide 5</vt:lpstr>
      <vt:lpstr>Human resources slide 4</vt:lpstr>
      <vt:lpstr>Human resources slide 8</vt:lpstr>
      <vt:lpstr>Human resources slide 8</vt:lpstr>
      <vt:lpstr>Human resources slide 10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2022-01-19T22:30:16Z</dcterms:created>
  <dcterms:modified xsi:type="dcterms:W3CDTF">2025-01-27T14:24:06Z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