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B8F4E507-98C9-4233-BB5C-8459638920DC}" type="slidenum">
              <a:rPr/>
            </a:fld>
            <a:endParaRPr/>
          </a:p>
        </p:txBody>
      </p:sp>
      <p:sp>
        <p:nvSpPr>
          <p:cNvPr id="4" name="PlaceHolder 3"/>
          <p:cNvSpPr>
            <a:spLocks noGrp="1"/>
          </p:cNvSpPr>
          <p:nvPr>
            <p:ph type="dt" idx="2"/>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09FA085F-7B03-4D24-920F-919ECE7169E7}"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CCDFB96F-B4A5-4A05-8B0D-9D8D3E90F0CB}" type="slidenum">
              <a:rPr/>
            </a:fld>
            <a:endParaRPr/>
          </a:p>
        </p:txBody>
      </p:sp>
      <p:sp>
        <p:nvSpPr>
          <p:cNvPr id="9" name="PlaceHolder 8"/>
          <p:cNvSpPr>
            <a:spLocks noGrp="1"/>
          </p:cNvSpPr>
          <p:nvPr>
            <p:ph type="dt" idx="2"/>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92360B10-97F8-417F-85F4-91101F166353}" type="slidenum">
              <a:rPr/>
            </a:fld>
            <a:endParaRPr/>
          </a:p>
        </p:txBody>
      </p:sp>
      <p:sp>
        <p:nvSpPr>
          <p:cNvPr id="11" name="PlaceHolder 10"/>
          <p:cNvSpPr>
            <a:spLocks noGrp="1"/>
          </p:cNvSpPr>
          <p:nvPr>
            <p:ph type="dt" idx="2"/>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0F63C74B-739A-480A-B864-AF5BB53271F7}" type="slidenum">
              <a:rPr/>
            </a:fld>
            <a:endParaRPr/>
          </a:p>
        </p:txBody>
      </p:sp>
      <p:sp>
        <p:nvSpPr>
          <p:cNvPr id="4" name="PlaceHolder 3"/>
          <p:cNvSpPr>
            <a:spLocks noGrp="1"/>
          </p:cNvSpPr>
          <p:nvPr>
            <p:ph type="dt" idx="5"/>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4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C6DCC99-B035-4B56-AD6D-B8BF32FAAC35}"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B9ACA54-856D-4917-8E44-2C150F572D4B}"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3D2632C-6262-4398-BF45-FF72BCAE1ABD}"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2972667-6908-43B7-8C34-AD648A2FFC2C}"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CB76A7D0-FAF0-4A54-8029-521E4E07BBBD}"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609E856-B55B-4310-A7D2-71A161C36BB8}"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B9816C5F-A636-4AB6-98DC-3A86DEE83F44}" type="slidenum">
              <a:rPr/>
            </a:fld>
            <a:endParaRPr/>
          </a:p>
        </p:txBody>
      </p:sp>
      <p:sp>
        <p:nvSpPr>
          <p:cNvPr id="2" name="PlaceHolder 5"/>
          <p:cNvSpPr>
            <a:spLocks noGrp="1"/>
          </p:cNvSpPr>
          <p:nvPr>
            <p:ph type="dt" idx="2"/>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F6E473E-E754-4426-93BF-0E2B086222AB}"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A05158F3-8506-415B-86B6-C49DF67966B4}"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A4FFBD7C-C652-4415-8A21-4690DB2B40EA}"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C8694F51-DBFC-4763-95C2-097EF6F93DAE}" type="slidenum">
              <a:rPr/>
            </a:fld>
            <a:endParaRPr/>
          </a:p>
        </p:txBody>
      </p:sp>
      <p:sp>
        <p:nvSpPr>
          <p:cNvPr id="9" name="PlaceHolder 8"/>
          <p:cNvSpPr>
            <a:spLocks noGrp="1"/>
          </p:cNvSpPr>
          <p:nvPr>
            <p:ph type="dt" idx="5"/>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6808E91E-5887-481A-AFE9-9C090A4F95B9}" type="slidenum">
              <a:rPr/>
            </a:fld>
            <a:endParaRPr/>
          </a:p>
        </p:txBody>
      </p:sp>
      <p:sp>
        <p:nvSpPr>
          <p:cNvPr id="11" name="PlaceHolder 10"/>
          <p:cNvSpPr>
            <a:spLocks noGrp="1"/>
          </p:cNvSpPr>
          <p:nvPr>
            <p:ph type="dt" idx="5"/>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17D5B292-BB8C-4518-9D41-8E4042EA2837}" type="slidenum">
              <a:rPr/>
            </a:fld>
            <a:endParaRPr/>
          </a:p>
        </p:txBody>
      </p:sp>
      <p:sp>
        <p:nvSpPr>
          <p:cNvPr id="4" name="PlaceHolder 3"/>
          <p:cNvSpPr>
            <a:spLocks noGrp="1"/>
          </p:cNvSpPr>
          <p:nvPr>
            <p:ph type="dt" idx="8"/>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910EB6D-9411-41B9-AAA8-9FF25341413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165B0B9A-A417-4584-8015-EF0E3FDC767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F0678E2A-FE69-4016-9CD1-76EF4B87DFFD}"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CCDD10D9-9336-441C-8DE4-A578C8285DEE}"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C33830C-F450-441C-B49F-804E6B172BAE}" type="slidenum">
              <a:rPr/>
            </a:fld>
            <a:endParaRPr/>
          </a:p>
        </p:txBody>
      </p:sp>
      <p:sp>
        <p:nvSpPr>
          <p:cNvPr id="6" name="PlaceHolder 5"/>
          <p:cNvSpPr>
            <a:spLocks noGrp="1"/>
          </p:cNvSpPr>
          <p:nvPr>
            <p:ph type="dt" idx="2"/>
          </p:nvPr>
        </p:nvSpPr>
        <p:spPr/>
        <p:txBody>
          <a:bodyPr/>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9A87014F-13BC-415E-ABE6-CE0E86328DDA}"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A207A590-EA41-4BD2-84DC-BBAE6CD9CE6A}"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71C0FF35-230A-4679-B3E0-D62F4FBD9819}"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89602BAA-6938-49D1-9D04-3E12E596A4EF}"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DADEF2A1-14E4-4A74-879A-32A4F402E8D9}"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6680BC27-9952-498D-983B-9AAD1B139F2B}" type="slidenum">
              <a:rPr/>
            </a:fld>
            <a:endParaRPr/>
          </a:p>
        </p:txBody>
      </p:sp>
      <p:sp>
        <p:nvSpPr>
          <p:cNvPr id="9" name="PlaceHolder 8"/>
          <p:cNvSpPr>
            <a:spLocks noGrp="1"/>
          </p:cNvSpPr>
          <p:nvPr>
            <p:ph type="dt" idx="8"/>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22F9A719-3844-4F99-895B-B373215EFC4D}" type="slidenum">
              <a:rPr/>
            </a:fld>
            <a:endParaRPr/>
          </a:p>
        </p:txBody>
      </p:sp>
      <p:sp>
        <p:nvSpPr>
          <p:cNvPr id="11" name="PlaceHolder 10"/>
          <p:cNvSpPr>
            <a:spLocks noGrp="1"/>
          </p:cNvSpPr>
          <p:nvPr>
            <p:ph type="dt" idx="8"/>
          </p:nvPr>
        </p:nvSpPr>
        <p:spPr/>
        <p:txBody>
          <a:bodyPr/>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2"/>
          </p:nvPr>
        </p:nvSpPr>
        <p:spPr/>
        <p:txBody>
          <a:bodyPr/>
          <a:p>
            <a:fld id="{22DC005B-E846-401B-865B-8B12714855B3}" type="slidenum">
              <a:rPr/>
            </a:fld>
            <a:endParaRPr/>
          </a:p>
        </p:txBody>
      </p:sp>
      <p:sp>
        <p:nvSpPr>
          <p:cNvPr id="4" name="PlaceHolder 3"/>
          <p:cNvSpPr>
            <a:spLocks noGrp="1"/>
          </p:cNvSpPr>
          <p:nvPr>
            <p:ph type="dt" idx="11"/>
          </p:nvPr>
        </p:nvSpPr>
        <p:spPr/>
        <p:txBody>
          <a:bodyPr/>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51CA497-1541-464C-90BC-4FECAB403CE8}"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EC62E06A-872E-464E-9E5F-2B81BA165231}"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CA0391B-CEB1-4BE1-B67C-6812B955B89D}"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3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BEE03BC3-63A4-4359-B40F-B5939257D711}"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D4E956AB-DB7F-40B9-9666-87234089361B}"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C1524ECC-6A06-45C7-A9CB-406D85D9DE0A}"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7E80D2D0-C549-4AF5-84B8-23737DAA473E}"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19F40327-4F6F-4D97-96F1-C45EEF052D17}"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50A151E8-7B88-4A0B-AED5-970F52547AE3}"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01004A17-1C99-4970-ADC4-332438E5F9A7}"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2"/>
          </p:nvPr>
        </p:nvSpPr>
        <p:spPr/>
        <p:txBody>
          <a:bodyPr/>
          <a:p>
            <a:fld id="{FFC9D427-CFF8-44EC-A5C1-99B180FA68B1}" type="slidenum">
              <a:rPr/>
            </a:fld>
            <a:endParaRPr/>
          </a:p>
        </p:txBody>
      </p:sp>
      <p:sp>
        <p:nvSpPr>
          <p:cNvPr id="9" name="PlaceHolder 8"/>
          <p:cNvSpPr>
            <a:spLocks noGrp="1"/>
          </p:cNvSpPr>
          <p:nvPr>
            <p:ph type="dt" idx="11"/>
          </p:nvPr>
        </p:nvSpPr>
        <p:spPr/>
        <p:txBody>
          <a:bodyPr/>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2"/>
          </p:nvPr>
        </p:nvSpPr>
        <p:spPr/>
        <p:txBody>
          <a:bodyPr/>
          <a:p>
            <a:fld id="{DB5B42A9-DBB5-49B0-A0E8-E4F960F6916F}" type="slidenum">
              <a:rPr/>
            </a:fld>
            <a:endParaRPr/>
          </a:p>
        </p:txBody>
      </p:sp>
      <p:sp>
        <p:nvSpPr>
          <p:cNvPr id="11" name="PlaceHolder 10"/>
          <p:cNvSpPr>
            <a:spLocks noGrp="1"/>
          </p:cNvSpPr>
          <p:nvPr>
            <p:ph type="dt" idx="1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1117E9C-F707-4DC6-9E23-292030C8F212}"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2F08C72-D613-4F4B-A75B-BF1E51E2954C}"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B42A4F8A-E5DA-499F-8A2A-D04BE8513D9F}"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AD1DAC6-713A-47E3-AAE9-977C9468ADA0}"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AE6AAAD-3B83-4361-980F-CE844342510D}"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bk object 16"/>
          <p:cNvSpPr/>
          <p:nvPr/>
        </p:nvSpPr>
        <p:spPr>
          <a:xfrm>
            <a:off x="2286000" y="539640"/>
            <a:ext cx="4391640" cy="862200"/>
          </a:xfrm>
          <a:prstGeom prst="rect">
            <a:avLst/>
          </a:prstGeom>
          <a:blipFill rotWithShape="0">
            <a:blip r:embed="rId13"/>
            <a:srcRect/>
            <a:stretch>
              <a:fillRect/>
            </a:stretch>
          </a:blipFill>
          <a:ln w="0">
            <a:noFill/>
          </a:ln>
        </p:spPr>
        <p:style>
          <a:lnRef idx="0">
            <a:srgbClr val="FFFFFF"/>
          </a:lnRef>
          <a:fillRef idx="0">
            <a:srgbClr val="FFFFFF"/>
          </a:fillRef>
          <a:effectRef idx="0">
            <a:srgbClr val="FFFFFF"/>
          </a:effectRef>
          <a:fontRef idx="minor"/>
        </p:style>
      </p:sp>
      <p:sp>
        <p:nvSpPr>
          <p:cNvPr id="2" name="PlaceHolder 1"/>
          <p:cNvSpPr>
            <a:spLocks noGrp="1"/>
          </p:cNvSpPr>
          <p:nvPr>
            <p:ph type="ftr" idx="1"/>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3" name="PlaceHolder 2"/>
          <p:cNvSpPr>
            <a:spLocks noGrp="1"/>
          </p:cNvSpPr>
          <p:nvPr>
            <p:ph type="dt" idx="2"/>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 name="PlaceHolder 3"/>
          <p:cNvSpPr>
            <a:spLocks noGrp="1"/>
          </p:cNvSpPr>
          <p:nvPr>
            <p:ph type="sldNum" idx="3"/>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0BFC5E41-2241-4C38-BAE6-9FCFFCB196A9}"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43" name="PlaceHolder 2"/>
          <p:cNvSpPr>
            <a:spLocks noGrp="1"/>
          </p:cNvSpPr>
          <p:nvPr>
            <p:ph type="ftr" idx="4"/>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44" name="PlaceHolder 3"/>
          <p:cNvSpPr>
            <a:spLocks noGrp="1"/>
          </p:cNvSpPr>
          <p:nvPr>
            <p:ph type="dt" idx="5"/>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5" name="PlaceHolder 4"/>
          <p:cNvSpPr>
            <a:spLocks noGrp="1"/>
          </p:cNvSpPr>
          <p:nvPr>
            <p:ph type="sldNum" idx="6"/>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64B5232-BFF3-4D2B-8B64-F0D1D8078EB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4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84" name="PlaceHolder 2"/>
          <p:cNvSpPr>
            <a:spLocks noGrp="1"/>
          </p:cNvSpPr>
          <p:nvPr>
            <p:ph type="body"/>
          </p:nvPr>
        </p:nvSpPr>
        <p:spPr>
          <a:xfrm>
            <a:off x="351000" y="1664640"/>
            <a:ext cx="8441640" cy="2327400"/>
          </a:xfrm>
          <a:prstGeom prst="rect">
            <a:avLst/>
          </a:prstGeom>
          <a:noFill/>
          <a:ln w="0">
            <a:noFill/>
          </a:ln>
        </p:spPr>
        <p:txBody>
          <a:bodyPr lIns="0" tIns="0" rIns="0" bIns="0" anchor="t">
            <a:no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Fifth Outline Level</a:t>
            </a:r>
            <a:endParaRPr lang="en-US" sz="18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Sixth Outline Level</a:t>
            </a:r>
            <a:endParaRPr lang="en-US" sz="18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Seventh Outline Level</a:t>
            </a:r>
            <a:endParaRPr lang="en-US" sz="1800" b="0" strike="noStrike" spc="-1">
              <a:solidFill>
                <a:srgbClr val="000000"/>
              </a:solidFill>
              <a:latin typeface="Calibri"/>
            </a:endParaRPr>
          </a:p>
        </p:txBody>
      </p:sp>
      <p:sp>
        <p:nvSpPr>
          <p:cNvPr id="85" name="PlaceHolder 3"/>
          <p:cNvSpPr>
            <a:spLocks noGrp="1"/>
          </p:cNvSpPr>
          <p:nvPr>
            <p:ph type="ftr" idx="7"/>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86" name="PlaceHolder 4"/>
          <p:cNvSpPr>
            <a:spLocks noGrp="1"/>
          </p:cNvSpPr>
          <p:nvPr>
            <p:ph type="dt" idx="8"/>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87" name="PlaceHolder 5"/>
          <p:cNvSpPr>
            <a:spLocks noGrp="1"/>
          </p:cNvSpPr>
          <p:nvPr>
            <p:ph type="sldNum" idx="9"/>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83340D4-81EC-4FAA-8A1B-E5EDCA562D1A}" type="slidenum">
              <a:rPr lang="en-US" sz="1200" b="0" strike="noStrike" spc="-1">
                <a:solidFill>
                  <a:srgbClr val="878787"/>
                </a:solidFill>
                <a:latin typeface="Calibri"/>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35680" y="616320"/>
            <a:ext cx="8072280" cy="201132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125" name="PlaceHolder 2"/>
          <p:cNvSpPr>
            <a:spLocks noGrp="1"/>
          </p:cNvSpPr>
          <p:nvPr>
            <p:ph type="ftr" idx="10"/>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126" name="PlaceHolder 3"/>
          <p:cNvSpPr>
            <a:spLocks noGrp="1"/>
          </p:cNvSpPr>
          <p:nvPr>
            <p:ph type="dt" idx="11"/>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127" name="PlaceHolder 4"/>
          <p:cNvSpPr>
            <a:spLocks noGrp="1"/>
          </p:cNvSpPr>
          <p:nvPr>
            <p:ph type="sldNum" idx="12"/>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03E68C2-4101-4409-B272-3F6CF2AAB1C1}"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2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bject 2"/>
          <p:cNvSpPr/>
          <p:nvPr/>
        </p:nvSpPr>
        <p:spPr>
          <a:xfrm>
            <a:off x="1219320" y="1707840"/>
            <a:ext cx="6933960" cy="2433320"/>
          </a:xfrm>
          <a:prstGeom prst="rect">
            <a:avLst/>
          </a:prstGeom>
          <a:noFill/>
          <a:ln w="0">
            <a:noFill/>
          </a:ln>
        </p:spPr>
        <p:style>
          <a:lnRef idx="0">
            <a:srgbClr val="FFFFFF"/>
          </a:lnRef>
          <a:fillRef idx="0">
            <a:srgbClr val="FFFFFF"/>
          </a:fillRef>
          <a:effectRef idx="0">
            <a:srgbClr val="FFFFFF"/>
          </a:effectRef>
          <a:fontRef idx="minor"/>
        </p:style>
        <p:txBody>
          <a:bodyPr lIns="0" tIns="9000" rIns="0" bIns="0" anchor="t">
            <a:spAutoFit/>
          </a:bodyPr>
          <a:p>
            <a:pPr marL="12065" algn="ctr">
              <a:lnSpc>
                <a:spcPct val="102000"/>
              </a:lnSpc>
              <a:spcBef>
                <a:spcPts val="70"/>
              </a:spcBef>
              <a:buNone/>
            </a:pPr>
            <a:r>
              <a:rPr lang="en-US" sz="1600" b="1" strike="noStrike" spc="-26">
                <a:solidFill>
                  <a:srgbClr val="000000"/>
                </a:solidFill>
                <a:latin typeface="Times New Roman" panose="02020603050405020304"/>
              </a:rPr>
              <a:t>DEPARTMENT </a:t>
            </a:r>
            <a:r>
              <a:rPr lang="en-US" sz="1600" b="1" strike="noStrike" spc="-7">
                <a:solidFill>
                  <a:srgbClr val="000000"/>
                </a:solidFill>
                <a:latin typeface="Times New Roman" panose="02020603050405020304"/>
              </a:rPr>
              <a:t>OF COMPUTER SCIENCE</a:t>
            </a:r>
            <a:r>
              <a:rPr lang="en-US" sz="1600" b="1" strike="noStrike" spc="-126">
                <a:solidFill>
                  <a:srgbClr val="000000"/>
                </a:solidFill>
                <a:latin typeface="Times New Roman" panose="02020603050405020304"/>
              </a:rPr>
              <a:t> </a:t>
            </a:r>
            <a:r>
              <a:rPr lang="en-US" sz="1600" b="1" strike="noStrike" spc="-1">
                <a:solidFill>
                  <a:srgbClr val="000000"/>
                </a:solidFill>
                <a:latin typeface="Times New Roman" panose="02020603050405020304"/>
              </a:rPr>
              <a:t>&amp;  </a:t>
            </a:r>
            <a:r>
              <a:rPr lang="en-US" sz="1600" b="1" strike="noStrike" spc="-7">
                <a:solidFill>
                  <a:srgbClr val="000000"/>
                </a:solidFill>
                <a:latin typeface="Times New Roman" panose="02020603050405020304"/>
              </a:rPr>
              <a:t>ENGINEERING </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rPr>
              <a:t>SCHOOL OF COMPUTING  </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rPr>
              <a:t>1156CS701-MAJOR PROJECT </a:t>
            </a:r>
            <a:endParaRPr lang="en-US" sz="1600" b="0" strike="noStrike" spc="-1">
              <a:latin typeface="Arial" panose="020B0604020202020204"/>
            </a:endParaRPr>
          </a:p>
          <a:p>
            <a:pPr algn="ctr">
              <a:lnSpc>
                <a:spcPct val="100000"/>
              </a:lnSpc>
              <a:buNone/>
            </a:pPr>
            <a:r>
              <a:rPr lang="en-US" sz="1600" b="1" strike="noStrike" spc="-1">
                <a:solidFill>
                  <a:srgbClr val="000000"/>
                </a:solidFill>
                <a:latin typeface="Times New Roman" panose="02020603050405020304"/>
                <a:ea typeface="Verdana" panose="020B0604030504040204"/>
              </a:rPr>
              <a:t>INTERNSHIP THROUGH DIND</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ea typeface="Verdana" panose="020B0604030504040204"/>
              </a:rPr>
              <a:t>WINTER </a:t>
            </a:r>
            <a:r>
              <a:rPr lang="en-US" sz="1600" b="1" strike="noStrike" spc="-7">
                <a:solidFill>
                  <a:srgbClr val="000000"/>
                </a:solidFill>
                <a:latin typeface="Times New Roman" panose="02020603050405020304"/>
                <a:ea typeface="Verdana" panose="020B0604030504040204"/>
              </a:rPr>
              <a:t>SEMESTER(</a:t>
            </a:r>
            <a:r>
              <a:rPr lang="en-IN" sz="1600" b="1" strike="noStrike" spc="-7">
                <a:solidFill>
                  <a:srgbClr val="000000"/>
                </a:solidFill>
                <a:latin typeface="Times New Roman" panose="02020603050405020304"/>
                <a:ea typeface="Verdana" panose="020B0604030504040204"/>
              </a:rPr>
              <a:t>2022</a:t>
            </a:r>
            <a:r>
              <a:rPr lang="en-US" sz="1600" b="1" strike="noStrike" spc="-7">
                <a:solidFill>
                  <a:srgbClr val="000000"/>
                </a:solidFill>
                <a:latin typeface="Times New Roman" panose="02020603050405020304"/>
                <a:ea typeface="Verdana" panose="020B0604030504040204"/>
              </a:rPr>
              <a:t>-202</a:t>
            </a:r>
            <a:r>
              <a:rPr lang="en-IN" sz="1600" b="1" strike="noStrike" spc="-7">
                <a:solidFill>
                  <a:srgbClr val="000000"/>
                </a:solidFill>
                <a:latin typeface="Times New Roman" panose="02020603050405020304"/>
                <a:ea typeface="Verdana" panose="020B0604030504040204"/>
              </a:rPr>
              <a:t>3</a:t>
            </a:r>
            <a:r>
              <a:rPr lang="en-US" sz="1600" b="1" strike="noStrike" spc="-7">
                <a:solidFill>
                  <a:srgbClr val="000000"/>
                </a:solidFill>
                <a:latin typeface="Times New Roman" panose="02020603050405020304"/>
                <a:ea typeface="Verdana" panose="020B0604030504040204"/>
              </a:rPr>
              <a:t>)</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ea typeface="Verdana" panose="020B0604030504040204"/>
              </a:rPr>
              <a:t>  </a:t>
            </a:r>
            <a:r>
              <a:rPr lang="en-US" sz="1600" b="1" strike="noStrike" spc="-7">
                <a:solidFill>
                  <a:srgbClr val="000000"/>
                </a:solidFill>
                <a:latin typeface="Times New Roman" panose="02020603050405020304"/>
                <a:ea typeface="Verdana" panose="020B0604030504040204"/>
              </a:rPr>
              <a:t>INITIAL REVIEW</a:t>
            </a:r>
            <a:endParaRPr lang="en-US" sz="1600" b="0" strike="noStrike" spc="-1">
              <a:latin typeface="Arial" panose="020B0604020202020204"/>
            </a:endParaRPr>
          </a:p>
          <a:p>
            <a:pPr>
              <a:lnSpc>
                <a:spcPct val="100000"/>
              </a:lnSpc>
              <a:buNone/>
            </a:pPr>
            <a:endParaRPr lang="en-US" sz="17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a:t>
            </a:r>
            <a:endParaRPr lang="en-US" sz="20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DarkWeb Monitoring for Cyber Security Information</a:t>
            </a:r>
            <a:endParaRPr lang="en-US" sz="2000" b="1" strike="noStrike" spc="-1">
              <a:solidFill>
                <a:srgbClr val="000000"/>
              </a:solidFill>
              <a:latin typeface="Times New Roman" panose="02020603050405020304"/>
              <a:ea typeface="Verdana" panose="020B0604030504040204"/>
            </a:endParaRPr>
          </a:p>
        </p:txBody>
      </p:sp>
      <p:sp>
        <p:nvSpPr>
          <p:cNvPr id="166" name="PlaceHolder 1"/>
          <p:cNvSpPr>
            <a:spLocks noGrp="1"/>
          </p:cNvSpPr>
          <p:nvPr>
            <p:ph type="ftr" idx="13"/>
          </p:nvPr>
        </p:nvSpPr>
        <p:spPr>
          <a:xfrm>
            <a:off x="4191000" y="6475730"/>
            <a:ext cx="1863090" cy="2222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 144</a:t>
            </a:r>
            <a:endParaRPr lang="en-US" sz="1200" b="0" strike="noStrike" spc="-1">
              <a:latin typeface="Times New Roman" panose="02020603050405020304"/>
            </a:endParaRPr>
          </a:p>
        </p:txBody>
      </p:sp>
      <p:sp>
        <p:nvSpPr>
          <p:cNvPr id="167" name="PlaceHolder 2"/>
          <p:cNvSpPr>
            <a:spLocks noGrp="1"/>
          </p:cNvSpPr>
          <p:nvPr>
            <p:ph type="sldNum" idx="1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5B24532-0DBB-42A8-B25A-BB21B8B758E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68" name="object 3"/>
          <p:cNvSpPr/>
          <p:nvPr/>
        </p:nvSpPr>
        <p:spPr>
          <a:xfrm>
            <a:off x="4254120" y="4883040"/>
            <a:ext cx="138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7">
                <a:solidFill>
                  <a:srgbClr val="000000"/>
                </a:solidFill>
                <a:latin typeface="Times New Roman" panose="02020603050405020304"/>
              </a:rPr>
              <a:t>PRESENTED</a:t>
            </a:r>
            <a:r>
              <a:rPr lang="en-US" sz="1400" b="1" strike="noStrike" spc="-75">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69" name="object 4"/>
          <p:cNvSpPr/>
          <p:nvPr/>
        </p:nvSpPr>
        <p:spPr>
          <a:xfrm>
            <a:off x="4191120" y="5285880"/>
            <a:ext cx="3720600" cy="755280"/>
          </a:xfrm>
          <a:prstGeom prst="rect">
            <a:avLst/>
          </a:prstGeom>
          <a:noFill/>
          <a:ln w="0">
            <a:noFill/>
          </a:ln>
        </p:spPr>
        <p:style>
          <a:lnRef idx="0">
            <a:srgbClr val="FFFFFF"/>
          </a:lnRef>
          <a:fillRef idx="0">
            <a:srgbClr val="FFFFFF"/>
          </a:fillRef>
          <a:effectRef idx="0">
            <a:srgbClr val="FFFFFF"/>
          </a:effectRef>
          <a:fontRef idx="minor"/>
        </p:style>
        <p:txBody>
          <a:bodyPr lIns="0" tIns="47160" rIns="0" bIns="0" anchor="t">
            <a:spAutoFit/>
          </a:bodyPr>
          <a:p>
            <a:pPr marL="190500" indent="-177800">
              <a:lnSpc>
                <a:spcPct val="100000"/>
              </a:lnSpc>
              <a:spcBef>
                <a:spcPts val="3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ABHISHEK KUMAR</a:t>
            </a:r>
            <a:r>
              <a:rPr lang="en-US" sz="1400" b="1" strike="noStrike" spc="-1">
                <a:solidFill>
                  <a:srgbClr val="000000"/>
                </a:solidFill>
                <a:latin typeface="Times New Roman" panose="02020603050405020304"/>
              </a:rPr>
              <a:t>(16139</a:t>
            </a:r>
            <a:r>
              <a:rPr lang="en-US" sz="1400" b="1" strike="noStrike" spc="-7">
                <a:solidFill>
                  <a:srgbClr val="000000"/>
                </a:solidFill>
                <a:latin typeface="Times New Roman" panose="02020603050405020304"/>
              </a:rPr>
              <a:t>)(19UECS0013)</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SUSHIL KUMAR </a:t>
            </a:r>
            <a:r>
              <a:rPr lang="en-US" sz="1400" b="1" strike="noStrike" spc="-1">
                <a:solidFill>
                  <a:srgbClr val="000000"/>
                </a:solidFill>
                <a:latin typeface="Times New Roman" panose="02020603050405020304"/>
              </a:rPr>
              <a:t>(11942</a:t>
            </a:r>
            <a:r>
              <a:rPr lang="en-US" sz="1400" b="1" strike="noStrike" spc="-7">
                <a:solidFill>
                  <a:srgbClr val="000000"/>
                </a:solidFill>
                <a:latin typeface="Times New Roman" panose="02020603050405020304"/>
              </a:rPr>
              <a:t>)(19UECS0948)</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NIRAJ KUMAR </a:t>
            </a:r>
            <a:r>
              <a:rPr lang="en-US" sz="1400" b="1" strike="noStrike" spc="-1">
                <a:solidFill>
                  <a:srgbClr val="000000"/>
                </a:solidFill>
                <a:latin typeface="Times New Roman" panose="02020603050405020304"/>
              </a:rPr>
              <a:t>(11813</a:t>
            </a:r>
            <a:r>
              <a:rPr lang="en-US" sz="1400" b="1" strike="noStrike" spc="-7">
                <a:solidFill>
                  <a:srgbClr val="000000"/>
                </a:solidFill>
                <a:latin typeface="Times New Roman" panose="02020603050405020304"/>
              </a:rPr>
              <a:t>)(19UECS0694)</a:t>
            </a:r>
            <a:endParaRPr lang="en-US" sz="1400" b="0" strike="noStrike" spc="-1">
              <a:latin typeface="Arial" panose="020B0604020202020204"/>
            </a:endParaRPr>
          </a:p>
        </p:txBody>
      </p:sp>
      <p:sp>
        <p:nvSpPr>
          <p:cNvPr id="170" name="object 5"/>
          <p:cNvSpPr/>
          <p:nvPr/>
        </p:nvSpPr>
        <p:spPr>
          <a:xfrm>
            <a:off x="636120" y="4845240"/>
            <a:ext cx="143604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12">
                <a:solidFill>
                  <a:srgbClr val="000000"/>
                </a:solidFill>
                <a:latin typeface="Times New Roman" panose="02020603050405020304"/>
              </a:rPr>
              <a:t>SUPERVISED</a:t>
            </a:r>
            <a:r>
              <a:rPr lang="en-US" sz="1400" b="1" strike="noStrike" spc="-72">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71" name="object 6"/>
          <p:cNvSpPr/>
          <p:nvPr/>
        </p:nvSpPr>
        <p:spPr>
          <a:xfrm>
            <a:off x="636120" y="5285880"/>
            <a:ext cx="237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26">
                <a:solidFill>
                  <a:srgbClr val="000000"/>
                </a:solidFill>
                <a:latin typeface="Times New Roman" panose="02020603050405020304"/>
              </a:rPr>
              <a:t>Ms. M DIVYA </a:t>
            </a:r>
            <a:endParaRPr lang="en-US" sz="1400" b="0" strike="noStrike" spc="-1">
              <a:latin typeface="Arial" panose="020B0604020202020204"/>
            </a:endParaRPr>
          </a:p>
        </p:txBody>
      </p:sp>
      <p:sp>
        <p:nvSpPr>
          <p:cNvPr id="172" name="PlaceHolder 3"/>
          <p:cNvSpPr>
            <a:spLocks noGrp="1"/>
          </p:cNvSpPr>
          <p:nvPr>
            <p:ph type="dt" idx="15"/>
          </p:nvPr>
        </p:nvSpPr>
        <p:spPr>
          <a:xfrm>
            <a:off x="457200" y="6475730"/>
            <a:ext cx="923925" cy="3098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 name="PlaceHolder 1"/>
          <p:cNvSpPr>
            <a:spLocks noGrp="1"/>
          </p:cNvSpPr>
          <p:nvPr>
            <p:ph type="dt" idx="16"/>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4" name="PlaceHolder 2"/>
          <p:cNvSpPr>
            <a:spLocks noGrp="1"/>
          </p:cNvSpPr>
          <p:nvPr>
            <p:ph type="ftr" idx="17"/>
          </p:nvPr>
        </p:nvSpPr>
        <p:spPr>
          <a:xfrm>
            <a:off x="4128770" y="6475730"/>
            <a:ext cx="1452245" cy="18605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NO:144</a:t>
            </a:r>
            <a:endParaRPr lang="en-US" sz="1200" b="0" strike="noStrike" spc="-1">
              <a:latin typeface="Times New Roman" panose="02020603050405020304"/>
            </a:endParaRPr>
          </a:p>
        </p:txBody>
      </p:sp>
      <p:sp>
        <p:nvSpPr>
          <p:cNvPr id="175" name="PlaceHolder 3"/>
          <p:cNvSpPr>
            <a:spLocks noGrp="1"/>
          </p:cNvSpPr>
          <p:nvPr>
            <p:ph type="sldNum" idx="18"/>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4A2984A9-D9BD-4A86-912B-0BE882FB079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76" name="PlaceHolder 4"/>
          <p:cNvSpPr>
            <a:spLocks noGrp="1"/>
          </p:cNvSpPr>
          <p:nvPr>
            <p:ph type="title"/>
          </p:nvPr>
        </p:nvSpPr>
        <p:spPr>
          <a:xfrm>
            <a:off x="535680" y="616320"/>
            <a:ext cx="48808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PROJECT TITLE</a:t>
            </a:r>
            <a:r>
              <a:rPr lang="en-US" sz="2400" b="1" strike="noStrike" spc="-120">
                <a:solidFill>
                  <a:srgbClr val="000000"/>
                </a:solidFill>
                <a:latin typeface="Times New Roman" panose="02020603050405020304"/>
              </a:rPr>
              <a:t> </a:t>
            </a:r>
            <a:r>
              <a:rPr lang="en-US" sz="2400" b="1" strike="noStrike" spc="-21">
                <a:solidFill>
                  <a:srgbClr val="000000"/>
                </a:solidFill>
                <a:latin typeface="Times New Roman" panose="02020603050405020304"/>
              </a:rPr>
              <a:t>JUSTIFICATION</a:t>
            </a:r>
            <a:endParaRPr lang="en-US" sz="2400" b="0" strike="noStrike" spc="-1">
              <a:solidFill>
                <a:srgbClr val="000000"/>
              </a:solidFill>
              <a:latin typeface="Calibri"/>
            </a:endParaRPr>
          </a:p>
        </p:txBody>
      </p:sp>
      <p:sp>
        <p:nvSpPr>
          <p:cNvPr id="177" name="Text Box 5"/>
          <p:cNvSpPr/>
          <p:nvPr/>
        </p:nvSpPr>
        <p:spPr>
          <a:xfrm>
            <a:off x="535680" y="1219320"/>
            <a:ext cx="7960680" cy="396684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285750" indent="-285750" algn="just">
              <a:lnSpc>
                <a:spcPct val="100000"/>
              </a:lnSpc>
              <a:buFont typeface="Arial" panose="020B0604020202020204" pitchFamily="34" charset="0"/>
              <a:buChar char="•"/>
            </a:pPr>
            <a:r>
              <a:rPr lang="en-US" b="0" strike="noStrike" spc="-1">
                <a:latin typeface="Arial" panose="020B0604020202020204"/>
              </a:rPr>
              <a:t>The DarkWeb is a notorious haven for cybercriminals to buy and sell illegal goods, services, and information. </a:t>
            </a:r>
            <a:endParaRPr lang="en-US" b="0" strike="noStrike" spc="-1">
              <a:latin typeface="Arial" panose="020B0604020202020204"/>
            </a:endParaRPr>
          </a:p>
          <a:p>
            <a:pPr marL="285750" indent="-285750" algn="just">
              <a:lnSpc>
                <a:spcPct val="100000"/>
              </a:lnSpc>
              <a:buFont typeface="Arial" panose="020B0604020202020204" pitchFamily="34" charset="0"/>
              <a:buChar char="•"/>
            </a:pPr>
            <a:r>
              <a:rPr lang="en-US" b="0" strike="noStrike" spc="-1">
                <a:latin typeface="Arial" panose="020B0604020202020204"/>
              </a:rPr>
              <a:t>Monitoring the DarkWeb for information related to cyber security can help organizations and individuals stay informed about potential threats and vulnerabilities. </a:t>
            </a:r>
            <a:endParaRPr lang="en-US" b="0" strike="noStrike" spc="-1">
              <a:latin typeface="Arial" panose="020B0604020202020204"/>
            </a:endParaRPr>
          </a:p>
          <a:p>
            <a:pPr marL="285750" indent="-285750" algn="just">
              <a:lnSpc>
                <a:spcPct val="100000"/>
              </a:lnSpc>
              <a:buFont typeface="Arial" panose="020B0604020202020204" pitchFamily="34" charset="0"/>
              <a:buChar char="•"/>
            </a:pPr>
            <a:r>
              <a:rPr lang="en-US" b="0" strike="noStrike" spc="-1">
                <a:latin typeface="Arial" panose="020B0604020202020204"/>
              </a:rPr>
              <a:t>By proactively seeking out and analyzing information from the DarkWeb, organizations can improve their ability to identify and respond to cyber attacks before they occur. </a:t>
            </a:r>
            <a:endParaRPr lang="en-US" b="0" strike="noStrike" spc="-1">
              <a:latin typeface="Arial" panose="020B0604020202020204"/>
            </a:endParaRPr>
          </a:p>
          <a:p>
            <a:pPr marL="285750" indent="-285750" algn="just">
              <a:lnSpc>
                <a:spcPct val="100000"/>
              </a:lnSpc>
              <a:buFont typeface="Arial" panose="020B0604020202020204" pitchFamily="34" charset="0"/>
              <a:buChar char="•"/>
            </a:pPr>
            <a:r>
              <a:rPr lang="en-US" b="0" strike="noStrike" spc="-1">
                <a:latin typeface="Arial" panose="020B0604020202020204"/>
              </a:rPr>
              <a:t>Additionally, monitoring the DarkWeb can provide valuable insight into the tactics, techniques, and procedures used by cybercriminals, which can be used to develop more effective security measures. </a:t>
            </a:r>
            <a:endParaRPr lang="en-US" b="0" strike="noStrike" spc="-1">
              <a:latin typeface="Arial" panose="020B0604020202020204"/>
            </a:endParaRPr>
          </a:p>
          <a:p>
            <a:pPr marL="285750" indent="-285750" algn="just">
              <a:lnSpc>
                <a:spcPct val="100000"/>
              </a:lnSpc>
              <a:buFont typeface="Arial" panose="020B0604020202020204" pitchFamily="34" charset="0"/>
              <a:buChar char="•"/>
            </a:pPr>
            <a:r>
              <a:rPr lang="en-US" b="0" strike="noStrike" spc="-1">
                <a:latin typeface="Arial" panose="020B0604020202020204"/>
              </a:rPr>
              <a:t>Overall, a project focused on DarkWeb monitoring for cyber security information would be a valuable tool for any organization looking to improve its cyber security posture.</a:t>
            </a:r>
            <a:endParaRPr lang="en-US"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 name="PlaceHolder 1"/>
          <p:cNvSpPr>
            <a:spLocks noGrp="1"/>
          </p:cNvSpPr>
          <p:nvPr>
            <p:ph type="dt" idx="19"/>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9" name="PlaceHolder 2"/>
          <p:cNvSpPr>
            <a:spLocks noGrp="1"/>
          </p:cNvSpPr>
          <p:nvPr>
            <p:ph type="ftr" idx="20"/>
          </p:nvPr>
        </p:nvSpPr>
        <p:spPr>
          <a:xfrm>
            <a:off x="4128770" y="6475730"/>
            <a:ext cx="1692910" cy="24574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80" name="PlaceHolder 3"/>
          <p:cNvSpPr>
            <a:spLocks noGrp="1"/>
          </p:cNvSpPr>
          <p:nvPr>
            <p:ph type="sldNum" idx="21"/>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CA5DC822-2409-4E13-9514-B4BD68C26805}"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1" name="PlaceHolder 4"/>
          <p:cNvSpPr>
            <a:spLocks noGrp="1"/>
          </p:cNvSpPr>
          <p:nvPr>
            <p:ph type="title"/>
          </p:nvPr>
        </p:nvSpPr>
        <p:spPr>
          <a:xfrm>
            <a:off x="535680" y="616320"/>
            <a:ext cx="59014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OBJECTIVE </a:t>
            </a:r>
            <a:r>
              <a:rPr lang="en-US" sz="2400" b="1" strike="noStrike" spc="-1">
                <a:solidFill>
                  <a:srgbClr val="000000"/>
                </a:solidFill>
                <a:latin typeface="Times New Roman" panose="02020603050405020304"/>
              </a:rPr>
              <a:t>&amp; </a:t>
            </a:r>
            <a:r>
              <a:rPr lang="en-US" sz="2400" b="1" strike="noStrike" spc="-7">
                <a:solidFill>
                  <a:srgbClr val="000000"/>
                </a:solidFill>
                <a:latin typeface="Times New Roman" panose="02020603050405020304"/>
              </a:rPr>
              <a:t>SCOPE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sp>
        <p:nvSpPr>
          <p:cNvPr id="182" name="Text Box 5"/>
          <p:cNvSpPr/>
          <p:nvPr/>
        </p:nvSpPr>
        <p:spPr>
          <a:xfrm>
            <a:off x="535680" y="1295280"/>
            <a:ext cx="7960680" cy="452056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b="1" strike="noStrike" spc="-1">
                <a:latin typeface="Arial Bold" panose="020B0604020202020204" charset="0"/>
                <a:cs typeface="Arial Bold" panose="020B0604020202020204" charset="0"/>
              </a:rPr>
              <a:t>Objectives:</a:t>
            </a:r>
            <a:r>
              <a:rPr lang="en-US" b="0" strike="noStrike" spc="-1">
                <a:latin typeface="Arial" panose="020B0604020202020204"/>
              </a:rPr>
              <a:t>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To monitor and gather information from the DarkWeb related to cyber security threats and vulnerabilities.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To analyze and interpret the gathered information to identify potential risks and attacks.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To provide actionable intelligence and recommendations to improve the organization's security posture. </a:t>
            </a:r>
            <a:endParaRPr lang="en-US" b="0" strike="noStrike" spc="-1">
              <a:latin typeface="Arial" panose="020B0604020202020204"/>
            </a:endParaRPr>
          </a:p>
          <a:p>
            <a:pPr indent="0" algn="just">
              <a:lnSpc>
                <a:spcPct val="100000"/>
              </a:lnSpc>
              <a:buFont typeface="Arial" panose="020B0604020202020204" pitchFamily="34" charset="0"/>
              <a:buNone/>
            </a:pPr>
            <a:r>
              <a:rPr lang="en-US" b="1" strike="noStrike" spc="-1">
                <a:latin typeface="Arial Bold" panose="020B0604020202020204" charset="0"/>
                <a:cs typeface="Arial Bold" panose="020B0604020202020204" charset="0"/>
              </a:rPr>
              <a:t>Scope of the project: </a:t>
            </a:r>
            <a:endParaRPr lang="en-US" b="1" strike="noStrike" spc="-1">
              <a:latin typeface="Arial Bold" panose="020B0604020202020204" charset="0"/>
              <a:cs typeface="Arial Bold" panose="020B0604020202020204" charset="0"/>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will focus on monitoring specific areas of the DarkWeb known for hosting criminal activities and cyber security-related information.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will cover various types of information, including but not limited to, stolen data, hacking tools, malware, and exploit kits.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will provide information to help organizations detect and prevent cyber attacks, protect sensitive data and assets, and improve incident response capabilities.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will not include any illegal activities or actions.</a:t>
            </a:r>
            <a:endParaRPr lang="en-US"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 name="PlaceHolder 1"/>
          <p:cNvSpPr>
            <a:spLocks noGrp="1"/>
          </p:cNvSpPr>
          <p:nvPr>
            <p:ph type="dt" idx="22"/>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4" name="PlaceHolder 2"/>
          <p:cNvSpPr>
            <a:spLocks noGrp="1"/>
          </p:cNvSpPr>
          <p:nvPr>
            <p:ph type="ftr" idx="23"/>
          </p:nvPr>
        </p:nvSpPr>
        <p:spPr>
          <a:xfrm>
            <a:off x="4128770" y="6475730"/>
            <a:ext cx="2346325" cy="2984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NO:144</a:t>
            </a:r>
            <a:endParaRPr lang="en-US" sz="1200" b="0" strike="noStrike" spc="-1">
              <a:latin typeface="Times New Roman" panose="02020603050405020304"/>
            </a:endParaRPr>
          </a:p>
        </p:txBody>
      </p:sp>
      <p:sp>
        <p:nvSpPr>
          <p:cNvPr id="185" name="PlaceHolder 3"/>
          <p:cNvSpPr>
            <a:spLocks noGrp="1"/>
          </p:cNvSpPr>
          <p:nvPr>
            <p:ph type="sldNum" idx="2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432BBE3-37A6-46B9-A57D-632C2FC3299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6" name="PlaceHolder 4"/>
          <p:cNvSpPr>
            <a:spLocks noGrp="1"/>
          </p:cNvSpPr>
          <p:nvPr>
            <p:ph type="title"/>
          </p:nvPr>
        </p:nvSpPr>
        <p:spPr>
          <a:xfrm>
            <a:off x="535680" y="616320"/>
            <a:ext cx="443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TIME PLAN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graphicFrame>
        <p:nvGraphicFramePr>
          <p:cNvPr id="187" name="object 3"/>
          <p:cNvGraphicFramePr/>
          <p:nvPr/>
        </p:nvGraphicFramePr>
        <p:xfrm>
          <a:off x="535680" y="1664640"/>
          <a:ext cx="8088840" cy="2317680"/>
        </p:xfrm>
        <a:graphic>
          <a:graphicData uri="http://schemas.openxmlformats.org/drawingml/2006/table">
            <a:tbl>
              <a:tblPr/>
              <a:tblGrid>
                <a:gridCol w="1647000"/>
                <a:gridCol w="1647000"/>
                <a:gridCol w="1793520"/>
                <a:gridCol w="1500480"/>
                <a:gridCol w="1500840"/>
              </a:tblGrid>
              <a:tr h="487440">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January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7">
                          <a:solidFill>
                            <a:srgbClr val="000000"/>
                          </a:solidFill>
                          <a:latin typeface="Times New Roman" panose="02020603050405020304"/>
                        </a:rPr>
                        <a:t>February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12">
                          <a:solidFill>
                            <a:srgbClr val="000000"/>
                          </a:solidFill>
                          <a:latin typeface="Times New Roman" panose="02020603050405020304"/>
                        </a:rPr>
                        <a:t>March</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April</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1">
                          <a:solidFill>
                            <a:srgbClr val="000000"/>
                          </a:solidFill>
                          <a:latin typeface="Times New Roman" panose="02020603050405020304"/>
                        </a:rPr>
                        <a:t>May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r>
              <a:tr h="1830240">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Research and</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Design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Development   </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Testing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and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evaluation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Deployment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Final Output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PlaceHolder 1"/>
          <p:cNvSpPr>
            <a:spLocks noGrp="1"/>
          </p:cNvSpPr>
          <p:nvPr>
            <p:ph type="dt" idx="25"/>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9" name="PlaceHolder 2"/>
          <p:cNvSpPr>
            <a:spLocks noGrp="1"/>
          </p:cNvSpPr>
          <p:nvPr>
            <p:ph type="ftr" idx="26"/>
          </p:nvPr>
        </p:nvSpPr>
        <p:spPr>
          <a:xfrm>
            <a:off x="4140200" y="6475730"/>
            <a:ext cx="1908175"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NO:144</a:t>
            </a:r>
            <a:endParaRPr lang="en-US" sz="1200" b="0" strike="noStrike" spc="-1">
              <a:latin typeface="Times New Roman" panose="02020603050405020304"/>
            </a:endParaRPr>
          </a:p>
        </p:txBody>
      </p:sp>
      <p:sp>
        <p:nvSpPr>
          <p:cNvPr id="190" name="PlaceHolder 3"/>
          <p:cNvSpPr>
            <a:spLocks noGrp="1"/>
          </p:cNvSpPr>
          <p:nvPr>
            <p:ph type="sldNum" idx="27"/>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959EF67-B104-4465-A04C-6CD90283FA5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1" name="object 2"/>
          <p:cNvSpPr/>
          <p:nvPr/>
        </p:nvSpPr>
        <p:spPr>
          <a:xfrm>
            <a:off x="535680" y="620765"/>
            <a:ext cx="5567400" cy="37872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400" b="1" strike="noStrike" spc="-15">
                <a:solidFill>
                  <a:srgbClr val="000000"/>
                </a:solidFill>
                <a:latin typeface="Times New Roman" panose="02020603050405020304"/>
              </a:rPr>
              <a:t>TOOLS </a:t>
            </a:r>
            <a:r>
              <a:rPr lang="en-US" sz="2400" b="1" strike="noStrike" spc="-26">
                <a:solidFill>
                  <a:srgbClr val="000000"/>
                </a:solidFill>
                <a:latin typeface="Times New Roman" panose="02020603050405020304"/>
              </a:rPr>
              <a:t>TO </a:t>
            </a:r>
            <a:r>
              <a:rPr lang="en-US" sz="2400" b="1" strike="noStrike" spc="-7">
                <a:solidFill>
                  <a:srgbClr val="000000"/>
                </a:solidFill>
                <a:latin typeface="Times New Roman" panose="02020603050405020304"/>
              </a:rPr>
              <a:t>BE USED IN THE</a:t>
            </a:r>
            <a:r>
              <a:rPr lang="en-US" sz="2400" b="1" strike="noStrike" spc="-131">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latin typeface="Arial" panose="020B0604020202020204"/>
            </a:endParaRPr>
          </a:p>
        </p:txBody>
      </p:sp>
      <p:sp>
        <p:nvSpPr>
          <p:cNvPr id="192" name="object 3"/>
          <p:cNvSpPr/>
          <p:nvPr/>
        </p:nvSpPr>
        <p:spPr>
          <a:xfrm>
            <a:off x="669960" y="1834560"/>
            <a:ext cx="88560" cy="3178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000" b="0" strike="noStrike" spc="-1">
                <a:solidFill>
                  <a:srgbClr val="000000"/>
                </a:solidFill>
                <a:latin typeface="Times New Roman" panose="02020603050405020304"/>
              </a:rPr>
              <a:t>.</a:t>
            </a:r>
            <a:endParaRPr lang="en-US" sz="2000" b="0" strike="noStrike" spc="-1">
              <a:latin typeface="Arial" panose="020B0604020202020204"/>
            </a:endParaRPr>
          </a:p>
        </p:txBody>
      </p:sp>
      <p:sp>
        <p:nvSpPr>
          <p:cNvPr id="193" name="Text Box 6"/>
          <p:cNvSpPr/>
          <p:nvPr/>
        </p:nvSpPr>
        <p:spPr>
          <a:xfrm>
            <a:off x="535680" y="1371600"/>
            <a:ext cx="8088840" cy="368998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DarkWeb crawling and scraping tools, such as Tor and the Python library Scrapy, to gather information from the DarkWeb. </a:t>
            </a:r>
            <a:endParaRPr lang="en-US" b="0" strike="noStrike" spc="-1">
              <a:solidFill>
                <a:srgbClr val="000000"/>
              </a:solidFill>
              <a:latin typeface="Times New Roman" panose="02020603050405020304"/>
            </a:endParaRPr>
          </a:p>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Intelligence gathering and analysis tools, such as Maltego and the Python library Pandas, to organize and analyze the collected information. </a:t>
            </a:r>
            <a:endParaRPr lang="en-US" b="0" strike="noStrike" spc="-1">
              <a:solidFill>
                <a:srgbClr val="000000"/>
              </a:solidFill>
              <a:latin typeface="Times New Roman" panose="02020603050405020304"/>
            </a:endParaRPr>
          </a:p>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Threat intelligence platforms, such as ThreatConnect and Anomali, to store and manage the collected information and to identify potential threats. </a:t>
            </a:r>
            <a:endParaRPr lang="en-US" b="0" strike="noStrike" spc="-1">
              <a:solidFill>
                <a:srgbClr val="000000"/>
              </a:solidFill>
              <a:latin typeface="Times New Roman" panose="02020603050405020304"/>
            </a:endParaRPr>
          </a:p>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Visualization tools, such as Kibana and Tableau, to present the collected information in an easy-to-understand format. </a:t>
            </a:r>
            <a:endParaRPr lang="en-US" b="0" strike="noStrike" spc="-1">
              <a:solidFill>
                <a:srgbClr val="000000"/>
              </a:solidFill>
              <a:latin typeface="Times New Roman" panose="02020603050405020304"/>
            </a:endParaRPr>
          </a:p>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SIEM (Security Information and Event Management) tools like Splunk, ArcSight, LogRhythm to correlate, analyze and alert on the gathered data. </a:t>
            </a:r>
            <a:endParaRPr lang="en-US" b="0" strike="noStrike" spc="-1">
              <a:solidFill>
                <a:srgbClr val="000000"/>
              </a:solidFill>
              <a:latin typeface="Times New Roman" panose="02020603050405020304"/>
            </a:endParaRPr>
          </a:p>
          <a:p>
            <a:pPr marL="342900" indent="-342900" algn="just">
              <a:lnSpc>
                <a:spcPct val="100000"/>
              </a:lnSpc>
              <a:buFont typeface="Arial" panose="020B0604020202020204" pitchFamily="34" charset="0"/>
              <a:buChar char="•"/>
            </a:pPr>
            <a:r>
              <a:rPr lang="en-US" b="0" strike="noStrike" spc="-1">
                <a:solidFill>
                  <a:srgbClr val="000000"/>
                </a:solidFill>
                <a:latin typeface="Times New Roman" panose="02020603050405020304"/>
              </a:rPr>
              <a:t>Other tools such as Open-source Intelligence (OSINT) toolkits like Maltego, Recon-ng etc can also be used to gather information from publicly available sources.</a:t>
            </a:r>
            <a:endParaRPr lang="en-US" b="0" strike="noStrike" spc="-1">
              <a:solidFill>
                <a:srgbClr val="000000"/>
              </a:solidFill>
              <a:latin typeface="Times New Roman" panose="02020603050405020304"/>
            </a:endParaRPr>
          </a:p>
        </p:txBody>
      </p:sp>
      <p:sp>
        <p:nvSpPr>
          <p:cNvPr id="194" name="Text Box 10"/>
          <p:cNvSpPr/>
          <p:nvPr/>
        </p:nvSpPr>
        <p:spPr>
          <a:xfrm>
            <a:off x="2348245" y="2514600"/>
            <a:ext cx="306070" cy="4114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just">
              <a:lnSpc>
                <a:spcPct val="100000"/>
              </a:lnSpc>
              <a:buNone/>
            </a:pP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 name="PlaceHolder 1"/>
          <p:cNvSpPr>
            <a:spLocks noGrp="1"/>
          </p:cNvSpPr>
          <p:nvPr>
            <p:ph type="dt" idx="28"/>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96" name="PlaceHolder 2"/>
          <p:cNvSpPr>
            <a:spLocks noGrp="1"/>
          </p:cNvSpPr>
          <p:nvPr>
            <p:ph type="ftr" idx="29"/>
          </p:nvPr>
        </p:nvSpPr>
        <p:spPr>
          <a:xfrm>
            <a:off x="4128770" y="6475730"/>
            <a:ext cx="2552065" cy="13462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NO:144</a:t>
            </a:r>
            <a:endParaRPr lang="en-US" sz="1200" b="0" strike="noStrike" spc="-1">
              <a:latin typeface="Times New Roman" panose="02020603050405020304"/>
            </a:endParaRPr>
          </a:p>
        </p:txBody>
      </p:sp>
      <p:sp>
        <p:nvSpPr>
          <p:cNvPr id="197" name="PlaceHolder 3"/>
          <p:cNvSpPr>
            <a:spLocks noGrp="1"/>
          </p:cNvSpPr>
          <p:nvPr>
            <p:ph type="sldNum" idx="30"/>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23DAC1E9-D739-4D25-BC4D-0DDF1F23E31E}"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8" name="PlaceHolder 4"/>
          <p:cNvSpPr>
            <a:spLocks noGrp="1"/>
          </p:cNvSpPr>
          <p:nvPr>
            <p:ph type="title"/>
          </p:nvPr>
        </p:nvSpPr>
        <p:spPr>
          <a:xfrm>
            <a:off x="535680" y="616320"/>
            <a:ext cx="641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32">
                <a:solidFill>
                  <a:srgbClr val="000000"/>
                </a:solidFill>
                <a:latin typeface="Times New Roman" panose="02020603050405020304"/>
              </a:rPr>
              <a:t>SOCIETAL IMPORTANCE </a:t>
            </a:r>
            <a:r>
              <a:rPr lang="en-US" sz="2400" b="1" strike="noStrike" spc="-7">
                <a:solidFill>
                  <a:srgbClr val="000000"/>
                </a:solidFill>
                <a:latin typeface="Times New Roman" panose="02020603050405020304"/>
              </a:rPr>
              <a:t>OF THE</a:t>
            </a:r>
            <a:r>
              <a:rPr lang="en-US" sz="2400" b="1" strike="noStrike" spc="-270">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r>
              <a:rPr lang="en-US" sz="2400" b="1" strike="noStrike" spc="-7">
                <a:solidFill>
                  <a:srgbClr val="000000"/>
                </a:solidFill>
                <a:latin typeface="Times New Roman" panose="02020603050405020304"/>
              </a:rPr>
              <a:t>  </a:t>
            </a:r>
            <a:endParaRPr lang="en-US" sz="2400" b="0" strike="noStrike" spc="-1">
              <a:solidFill>
                <a:srgbClr val="000000"/>
              </a:solidFill>
              <a:latin typeface="Calibri"/>
            </a:endParaRPr>
          </a:p>
        </p:txBody>
      </p:sp>
      <p:sp>
        <p:nvSpPr>
          <p:cNvPr id="199" name="Text Box 5"/>
          <p:cNvSpPr/>
          <p:nvPr/>
        </p:nvSpPr>
        <p:spPr>
          <a:xfrm>
            <a:off x="535680" y="1219320"/>
            <a:ext cx="8088840" cy="368998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342900" indent="-342900" algn="just">
              <a:lnSpc>
                <a:spcPct val="100000"/>
              </a:lnSpc>
              <a:buFont typeface="Arial" panose="020B0604020202020204" pitchFamily="34" charset="0"/>
              <a:buChar char="•"/>
            </a:pPr>
            <a:r>
              <a:rPr lang="en-US" b="0" strike="noStrike" spc="-1">
                <a:latin typeface="Arial" panose="020B0604020202020204"/>
              </a:rPr>
              <a:t>The DarkWeb is a major source of cybercrime, and monitoring it can help to identify and prevent a wide range of cyber attacks, including identity theft, financial fraud, and data breaches.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can provide critical information for law enforcement agencies and government organizations in their fight against cybercrime, potentially leading to the identification and prosecution of criminals.</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The project can also provide valuable insight into the methods used by cybercriminals, which can be used to develop new security technologies and techniques. </a:t>
            </a:r>
            <a:endParaRPr lang="en-US" b="0" strike="noStrike" spc="-1">
              <a:latin typeface="Arial" panose="020B0604020202020204"/>
            </a:endParaRPr>
          </a:p>
          <a:p>
            <a:pPr marL="342900" indent="-342900" algn="just">
              <a:lnSpc>
                <a:spcPct val="100000"/>
              </a:lnSpc>
              <a:buFont typeface="Arial" panose="020B0604020202020204" pitchFamily="34" charset="0"/>
              <a:buChar char="•"/>
            </a:pPr>
            <a:r>
              <a:rPr lang="en-US" b="0" strike="noStrike" spc="-1">
                <a:latin typeface="Arial" panose="020B0604020202020204"/>
              </a:rPr>
              <a:t>Overall, a project focused on DarkWeb monitoring for cyber security information is of great societal importance, as it can help to protect individuals, organizations, and the wider community from the harmful effects of cybercrime.</a:t>
            </a:r>
            <a:endParaRPr lang="en-US"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 name="PlaceHolder 1"/>
          <p:cNvSpPr>
            <a:spLocks noGrp="1"/>
          </p:cNvSpPr>
          <p:nvPr>
            <p:ph type="dt" idx="31"/>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201" name="PlaceHolder 2"/>
          <p:cNvSpPr>
            <a:spLocks noGrp="1"/>
          </p:cNvSpPr>
          <p:nvPr>
            <p:ph type="ftr" idx="32"/>
          </p:nvPr>
        </p:nvSpPr>
        <p:spPr>
          <a:xfrm>
            <a:off x="4128770" y="6475730"/>
            <a:ext cx="2654300" cy="17589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NO:144</a:t>
            </a:r>
            <a:endParaRPr lang="en-US" sz="1200" b="0" strike="noStrike" spc="-1">
              <a:latin typeface="Times New Roman" panose="02020603050405020304"/>
            </a:endParaRPr>
          </a:p>
        </p:txBody>
      </p:sp>
      <p:sp>
        <p:nvSpPr>
          <p:cNvPr id="202" name="PlaceHolder 3"/>
          <p:cNvSpPr>
            <a:spLocks noGrp="1"/>
          </p:cNvSpPr>
          <p:nvPr>
            <p:ph type="sldNum" idx="33"/>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6F4DE238-0063-4339-8184-994A3D30DBB4}"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203" name="PlaceHolder 4"/>
          <p:cNvSpPr>
            <a:spLocks noGrp="1"/>
          </p:cNvSpPr>
          <p:nvPr>
            <p:ph type="title"/>
          </p:nvPr>
        </p:nvSpPr>
        <p:spPr>
          <a:xfrm>
            <a:off x="1860480" y="2529000"/>
            <a:ext cx="5131800" cy="2023920"/>
          </a:xfrm>
          <a:prstGeom prst="rect">
            <a:avLst/>
          </a:prstGeom>
          <a:noFill/>
          <a:ln w="0">
            <a:noFill/>
          </a:ln>
        </p:spPr>
        <p:txBody>
          <a:bodyPr lIns="0" tIns="12600" rIns="0" bIns="0" anchor="t">
            <a:noAutofit/>
          </a:bodyPr>
          <a:p>
            <a:pPr marL="12700">
              <a:lnSpc>
                <a:spcPct val="100000"/>
              </a:lnSpc>
              <a:spcBef>
                <a:spcPts val="100"/>
              </a:spcBef>
              <a:buNone/>
            </a:pPr>
            <a:r>
              <a:rPr lang="en-US" sz="6600" b="1" strike="noStrike" spc="-15">
                <a:solidFill>
                  <a:srgbClr val="000000"/>
                </a:solidFill>
                <a:latin typeface="Times New Roman" panose="02020603050405020304"/>
              </a:rPr>
              <a:t>THANK</a:t>
            </a:r>
            <a:r>
              <a:rPr lang="en-US" sz="6600" b="1" strike="noStrike" spc="-341">
                <a:solidFill>
                  <a:srgbClr val="000000"/>
                </a:solidFill>
                <a:latin typeface="Times New Roman" panose="02020603050405020304"/>
              </a:rPr>
              <a:t> </a:t>
            </a:r>
            <a:r>
              <a:rPr lang="en-US" sz="6600" b="1" strike="noStrike" spc="-7">
                <a:solidFill>
                  <a:srgbClr val="000000"/>
                </a:solidFill>
                <a:latin typeface="Times New Roman" panose="02020603050405020304"/>
              </a:rPr>
              <a:t>YOU</a:t>
            </a:r>
            <a:endParaRPr lang="en-US" sz="6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4078</Words>
  <Application>WPS Presentation</Application>
  <PresentationFormat/>
  <Paragraphs>127</Paragraphs>
  <Slides>7</Slides>
  <Notes>0</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7</vt:i4>
      </vt:variant>
    </vt:vector>
  </HeadingPairs>
  <TitlesOfParts>
    <vt:vector size="30" baseType="lpstr">
      <vt:lpstr>Arial</vt:lpstr>
      <vt:lpstr>SimSun</vt:lpstr>
      <vt:lpstr>Wingdings</vt:lpstr>
      <vt:lpstr>Calibri</vt:lpstr>
      <vt:lpstr>Helvetica Neue</vt:lpstr>
      <vt:lpstr>Times New Roman</vt:lpstr>
      <vt:lpstr>Symbol</vt:lpstr>
      <vt:lpstr>Arial</vt:lpstr>
      <vt:lpstr>Verdana</vt:lpstr>
      <vt:lpstr>StarSymbol</vt:lpstr>
      <vt:lpstr>Arial Bold</vt:lpstr>
      <vt:lpstr>Microsoft YaHei</vt:lpstr>
      <vt:lpstr>汉仪旗黑</vt:lpstr>
      <vt:lpstr>Arial Unicode MS</vt:lpstr>
      <vt:lpstr>Kingsoft Sign</vt:lpstr>
      <vt:lpstr>DejaVu Sans</vt:lpstr>
      <vt:lpstr>苹方-简</vt:lpstr>
      <vt:lpstr>Thonburi</vt:lpstr>
      <vt:lpstr>宋体-简</vt:lpstr>
      <vt:lpstr>Office Theme</vt:lpstr>
      <vt:lpstr>Office Theme</vt:lpstr>
      <vt:lpstr>Office Theme</vt:lpstr>
      <vt:lpstr>Office Theme</vt:lpstr>
      <vt:lpstr>PowerPoint 演示文稿</vt:lpstr>
      <vt:lpstr>PROJECT TITLE JUSTIFICATION</vt:lpstr>
      <vt:lpstr>OBJECTIVE &amp; SCOPE OF THE PROJECT</vt:lpstr>
      <vt:lpstr>TIME PLAN OF THE PROJECT</vt:lpstr>
      <vt:lpstr>PowerPoint 演示文稿</vt:lpstr>
      <vt:lpstr>SOCIETAL IMPORTANCE OF THE PROJECT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abhishekkumar</cp:lastModifiedBy>
  <cp:revision>20</cp:revision>
  <dcterms:created xsi:type="dcterms:W3CDTF">2023-01-28T12:37:58Z</dcterms:created>
  <dcterms:modified xsi:type="dcterms:W3CDTF">2023-01-28T12:37:58Z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1033-4.9.0.7859</vt:lpwstr>
  </property>
  <property fmtid="{D5CDD505-2E9C-101B-9397-08002B2CF9AE}" pid="4" name="PresentationFormat">
    <vt:lpwstr>On-screen Show (4:3)</vt:lpwstr>
  </property>
  <property fmtid="{D5CDD505-2E9C-101B-9397-08002B2CF9AE}" pid="5" name="Slides">
    <vt:i4>7</vt:i4>
  </property>
</Properties>
</file>