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fld id="{5A525E08-269F-49F4-86AB-A57E8BD085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6D8C-A0B2-4ACC-9CBE-198DD0FD0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– IPL Performance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E93-4B56-4964-9528-851AF2094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-1 Project</a:t>
            </a:r>
          </a:p>
          <a:p>
            <a:r>
              <a:rPr lang="en-US" dirty="0"/>
              <a:t>Abhinav  Marwah</a:t>
            </a:r>
          </a:p>
        </p:txBody>
      </p:sp>
    </p:spTree>
    <p:extLst>
      <p:ext uri="{BB962C8B-B14F-4D97-AF65-F5344CB8AC3E}">
        <p14:creationId xmlns:p14="http://schemas.microsoft.com/office/powerpoint/2010/main" val="19192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7DA-C071-4502-AFFB-A748AEDA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B1BC32-561F-4EDB-B570-711B5DD5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perform exploratory data analysis for collective data set of IPL performance for 2008 – 2018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raw data needs to be structured to perform the accurate data analysis </a:t>
            </a:r>
          </a:p>
        </p:txBody>
      </p:sp>
      <p:pic>
        <p:nvPicPr>
          <p:cNvPr id="1028" name="Picture 4" descr="Image result for problem statement icon">
            <a:extLst>
              <a:ext uri="{FF2B5EF4-FFF2-40B4-BE49-F238E27FC236}">
                <a16:creationId xmlns:a16="http://schemas.microsoft.com/office/drawing/2014/main" id="{CEE3C72F-146C-484C-B61B-DCA1DDD0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6" y="1462548"/>
            <a:ext cx="4090219" cy="40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AD9E9-EC79-4A24-A6B3-4185B850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12AE3C-FE9B-45C5-AE8F-F54536F9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has been identified that there are total </a:t>
            </a:r>
            <a:r>
              <a:rPr lang="en-US" i="1" dirty="0"/>
              <a:t>696 entries</a:t>
            </a:r>
            <a:r>
              <a:rPr lang="en-US" dirty="0"/>
              <a:t> in the data. In addition, "city" field has 7 values missing, "winner" field has 3 values missing, "player of the match" has 3 values missing and "umpire 1" &amp; "umpire 2" has 1 each missing value</a:t>
            </a:r>
          </a:p>
          <a:p>
            <a:r>
              <a:rPr lang="en-US" dirty="0"/>
              <a:t>Replacing “City” and “Winner” field in data set to match the total count of rows for performance accuracy</a:t>
            </a:r>
          </a:p>
        </p:txBody>
      </p:sp>
    </p:spTree>
    <p:extLst>
      <p:ext uri="{BB962C8B-B14F-4D97-AF65-F5344CB8AC3E}">
        <p14:creationId xmlns:p14="http://schemas.microsoft.com/office/powerpoint/2010/main" val="414562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BC15-536F-4714-9CED-7B4540ED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2B863-B298-46E5-A96E-DE6FBCB9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8511" y="5280938"/>
            <a:ext cx="3050438" cy="576262"/>
          </a:xfrm>
        </p:spPr>
        <p:txBody>
          <a:bodyPr/>
          <a:lstStyle/>
          <a:p>
            <a:r>
              <a:rPr lang="en-US" sz="1600" dirty="0"/>
              <a:t>Winner against Bat vs. Field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A4505-DAE9-4D99-AA57-33676455BC6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573051" y="5884332"/>
            <a:ext cx="3050438" cy="917952"/>
          </a:xfrm>
        </p:spPr>
        <p:txBody>
          <a:bodyPr>
            <a:normAutofit/>
          </a:bodyPr>
          <a:lstStyle/>
          <a:p>
            <a:pPr algn="just"/>
            <a:r>
              <a:rPr lang="en-US" sz="900" dirty="0"/>
              <a:t>Kochi Tuskers has win all the 6 matches during chase followed by Rising Pune Supergiant with 87% win against chase Pune Warriors have maximum win i.e. 75% against Bat followed by Chennai Super Kings with 56%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856A50-847D-4C7E-A7E6-C2702360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2" y="2207682"/>
            <a:ext cx="3338985" cy="31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8E4ABD-D5B6-47DC-BB46-4F52E5BC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59" y="2207682"/>
            <a:ext cx="3967349" cy="31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9A52EE-3EFC-45BB-901F-6C24A4D76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31044"/>
              </p:ext>
            </p:extLst>
          </p:nvPr>
        </p:nvGraphicFramePr>
        <p:xfrm>
          <a:off x="4573051" y="2418334"/>
          <a:ext cx="3045898" cy="2984939"/>
        </p:xfrm>
        <a:graphic>
          <a:graphicData uri="http://schemas.openxmlformats.org/drawingml/2006/table">
            <a:tbl>
              <a:tblPr/>
              <a:tblGrid>
                <a:gridCol w="2087420">
                  <a:extLst>
                    <a:ext uri="{9D8B030D-6E8A-4147-A177-3AD203B41FA5}">
                      <a16:colId xmlns:a16="http://schemas.microsoft.com/office/drawing/2014/main" val="1712625798"/>
                    </a:ext>
                  </a:extLst>
                </a:gridCol>
                <a:gridCol w="286327">
                  <a:extLst>
                    <a:ext uri="{9D8B030D-6E8A-4147-A177-3AD203B41FA5}">
                      <a16:colId xmlns:a16="http://schemas.microsoft.com/office/drawing/2014/main" val="4132957823"/>
                    </a:ext>
                  </a:extLst>
                </a:gridCol>
                <a:gridCol w="378691">
                  <a:extLst>
                    <a:ext uri="{9D8B030D-6E8A-4147-A177-3AD203B41FA5}">
                      <a16:colId xmlns:a16="http://schemas.microsoft.com/office/drawing/2014/main" val="2020345799"/>
                    </a:ext>
                  </a:extLst>
                </a:gridCol>
                <a:gridCol w="293460">
                  <a:extLst>
                    <a:ext uri="{9D8B030D-6E8A-4147-A177-3AD203B41FA5}">
                      <a16:colId xmlns:a16="http://schemas.microsoft.com/office/drawing/2014/main" val="3349518736"/>
                    </a:ext>
                  </a:extLst>
                </a:gridCol>
              </a:tblGrid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Winner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bat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field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All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6579"/>
                  </a:ext>
                </a:extLst>
              </a:tr>
              <a:tr h="216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Chennai Super Kings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50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40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90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63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Deccan Chargers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14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15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52831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Delhi Daredevils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38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67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2358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Gujarat Lions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11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3395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Kings XI Punjab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21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55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76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27876"/>
                  </a:ext>
                </a:extLst>
              </a:tr>
              <a:tr h="216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Kochi Tuskers Kerala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54775"/>
                  </a:ext>
                </a:extLst>
              </a:tr>
              <a:tr h="216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Kolkata Knight Riders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35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51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86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199328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Mumbai Indians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59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101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32575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Pune Warriors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12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03313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Rajasthan Royals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34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70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98390"/>
                  </a:ext>
                </a:extLst>
              </a:tr>
              <a:tr h="216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Rising Pune Supergiants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15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14244"/>
                  </a:ext>
                </a:extLst>
              </a:tr>
              <a:tr h="3086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Royal Challengers Bangalore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79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25723"/>
                  </a:ext>
                </a:extLst>
              </a:tr>
              <a:tr h="2160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Sunrisers Hyderabad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19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33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52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36555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All</a:t>
                      </a:r>
                    </a:p>
                  </a:txBody>
                  <a:tcPr marL="40192" marR="40192" marT="20096" marB="2009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283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413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696</a:t>
                      </a:r>
                    </a:p>
                  </a:txBody>
                  <a:tcPr marL="40192" marR="40192" marT="20096" marB="200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19918"/>
                  </a:ext>
                </a:extLst>
              </a:tr>
            </a:tbl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4A788AA-9009-49FA-8398-CAB9CB108FF7}"/>
              </a:ext>
            </a:extLst>
          </p:cNvPr>
          <p:cNvSpPr txBox="1">
            <a:spLocks/>
          </p:cNvSpPr>
          <p:nvPr/>
        </p:nvSpPr>
        <p:spPr>
          <a:xfrm>
            <a:off x="795457" y="5280938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Team with Maximum Win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42E1862-72D5-49EC-8EEA-6E2B6C0754DA}"/>
              </a:ext>
            </a:extLst>
          </p:cNvPr>
          <p:cNvSpPr txBox="1">
            <a:spLocks/>
          </p:cNvSpPr>
          <p:nvPr/>
        </p:nvSpPr>
        <p:spPr>
          <a:xfrm>
            <a:off x="799997" y="5884332"/>
            <a:ext cx="3050438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dirty="0"/>
              <a:t>Mumbai Indians has the maximum number of wins = 98 in the overall series across years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67DC090-2DE9-4D9B-84F3-ECD6CBAB2931}"/>
              </a:ext>
            </a:extLst>
          </p:cNvPr>
          <p:cNvSpPr txBox="1">
            <a:spLocks/>
          </p:cNvSpPr>
          <p:nvPr/>
        </p:nvSpPr>
        <p:spPr>
          <a:xfrm>
            <a:off x="8466003" y="5280938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Maximum matches played in the city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1437ABB-05DA-4DFF-815C-D7CC7261411C}"/>
              </a:ext>
            </a:extLst>
          </p:cNvPr>
          <p:cNvSpPr txBox="1">
            <a:spLocks/>
          </p:cNvSpPr>
          <p:nvPr/>
        </p:nvSpPr>
        <p:spPr>
          <a:xfrm>
            <a:off x="8470543" y="5884332"/>
            <a:ext cx="3050438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dirty="0"/>
              <a:t>Mumbai  has the maximum number of matches played = 101 in the overall series across years</a:t>
            </a:r>
          </a:p>
        </p:txBody>
      </p:sp>
    </p:spTree>
    <p:extLst>
      <p:ext uri="{BB962C8B-B14F-4D97-AF65-F5344CB8AC3E}">
        <p14:creationId xmlns:p14="http://schemas.microsoft.com/office/powerpoint/2010/main" val="322967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contd.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8F9DFC1-F62A-47B0-AFEA-CD6EC3917A2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254428"/>
              </p:ext>
            </p:extLst>
          </p:nvPr>
        </p:nvGraphicFramePr>
        <p:xfrm>
          <a:off x="452581" y="2464955"/>
          <a:ext cx="3128789" cy="325813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58110">
                  <a:extLst>
                    <a:ext uri="{9D8B030D-6E8A-4147-A177-3AD203B41FA5}">
                      <a16:colId xmlns:a16="http://schemas.microsoft.com/office/drawing/2014/main" val="1415684052"/>
                    </a:ext>
                  </a:extLst>
                </a:gridCol>
                <a:gridCol w="1170679">
                  <a:extLst>
                    <a:ext uri="{9D8B030D-6E8A-4147-A177-3AD203B41FA5}">
                      <a16:colId xmlns:a16="http://schemas.microsoft.com/office/drawing/2014/main" val="2959308130"/>
                    </a:ext>
                  </a:extLst>
                </a:gridCol>
              </a:tblGrid>
              <a:tr h="367959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000" b="1" dirty="0">
                          <a:effectLst/>
                        </a:rPr>
                      </a:br>
                      <a:r>
                        <a:rPr lang="en-US" sz="1000" b="1" dirty="0">
                          <a:effectLst/>
                        </a:rPr>
                        <a:t>Toss Winner</a:t>
                      </a: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Total Toss Win</a:t>
                      </a:r>
                    </a:p>
                  </a:txBody>
                  <a:tcPr marL="42389" marR="42389" marT="21194" marB="21194" anchor="b"/>
                </a:tc>
                <a:extLst>
                  <a:ext uri="{0D108BD9-81ED-4DB2-BD59-A6C34878D82A}">
                    <a16:rowId xmlns:a16="http://schemas.microsoft.com/office/drawing/2014/main" val="3846336014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Chennai Super Kings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77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4198064471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Deccan Chargers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43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919288557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Delhi Daredevils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80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4071745362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Gujarat Lions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15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3993675646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Kings XI Punjab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75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2548417051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Kochi Tuskers Kerala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1251444077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Kolkata Knight Riders</a:t>
                      </a:r>
                      <a:endParaRPr lang="en-US" sz="1000" b="1" dirty="0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87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1302756699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Mumbai Indians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90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3246515542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Pune Warriors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20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1695545602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Rajasthan Royals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69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3621631562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Rising Pune Supergiant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4075785697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Rising Pune Supergiants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7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1532248015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Royal Challengers Bangalore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77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1197923917"/>
                  </a:ext>
                </a:extLst>
              </a:tr>
              <a:tr h="2064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Sunrisers Hyderabad</a:t>
                      </a:r>
                      <a:endParaRPr lang="en-US" sz="1000" b="1">
                        <a:effectLst/>
                      </a:endParaRPr>
                    </a:p>
                  </a:txBody>
                  <a:tcPr marL="42389" marR="42389" marT="21194" marB="2119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42</a:t>
                      </a:r>
                    </a:p>
                  </a:txBody>
                  <a:tcPr marL="42389" marR="42389" marT="21194" marB="21194" anchor="ctr"/>
                </a:tc>
                <a:extLst>
                  <a:ext uri="{0D108BD9-81ED-4DB2-BD59-A6C34878D82A}">
                    <a16:rowId xmlns:a16="http://schemas.microsoft.com/office/drawing/2014/main" val="8828404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35904C-C7B5-4AA7-BA55-174A8120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4452"/>
              </p:ext>
            </p:extLst>
          </p:nvPr>
        </p:nvGraphicFramePr>
        <p:xfrm>
          <a:off x="3685308" y="2464955"/>
          <a:ext cx="3962401" cy="325813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85819">
                  <a:extLst>
                    <a:ext uri="{9D8B030D-6E8A-4147-A177-3AD203B41FA5}">
                      <a16:colId xmlns:a16="http://schemas.microsoft.com/office/drawing/2014/main" val="1693974543"/>
                    </a:ext>
                  </a:extLst>
                </a:gridCol>
                <a:gridCol w="1976582">
                  <a:extLst>
                    <a:ext uri="{9D8B030D-6E8A-4147-A177-3AD203B41FA5}">
                      <a16:colId xmlns:a16="http://schemas.microsoft.com/office/drawing/2014/main" val="3257037137"/>
                    </a:ext>
                  </a:extLst>
                </a:gridCol>
              </a:tblGrid>
              <a:tr h="327403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Toss_winner</a:t>
                      </a:r>
                      <a:endParaRPr lang="en-US" sz="105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938" marR="56938" marT="28469" marB="28469" anchor="b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Match Win against Toss</a:t>
                      </a:r>
                    </a:p>
                  </a:txBody>
                  <a:tcPr marL="56938" marR="56938" marT="28469" marB="28469" anchor="b"/>
                </a:tc>
                <a:extLst>
                  <a:ext uri="{0D108BD9-81ED-4DB2-BD59-A6C34878D82A}">
                    <a16:rowId xmlns:a16="http://schemas.microsoft.com/office/drawing/2014/main" val="1725600392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Chennai Super Kings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1032283500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Deccan Chargers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3553636784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Delhi Daredevils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546639192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Gujarat Lions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3835700999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Kings XI Punjab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618493619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Kochi Tuskers Kerala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2760382395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 Knight Riders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2678682399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Mumbai Indians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1493018841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Pune Warriors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3161621094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Rajasthan Royals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1227121416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Rising Pune Supergiant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3154905704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Rising Pune 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Supergiants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2937914544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 Challengers Bangalore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3307202363"/>
                  </a:ext>
                </a:extLst>
              </a:tr>
              <a:tr h="200904"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Sunrisers Hyderabad</a:t>
                      </a:r>
                    </a:p>
                  </a:txBody>
                  <a:tcPr marL="56938" marR="56938" marT="28469" marB="28469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56938" marR="56938" marT="28469" marB="28469" anchor="ctr"/>
                </a:tc>
                <a:extLst>
                  <a:ext uri="{0D108BD9-81ED-4DB2-BD59-A6C34878D82A}">
                    <a16:rowId xmlns:a16="http://schemas.microsoft.com/office/drawing/2014/main" val="2419731182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AC62808-167E-48FC-949A-D6D39F19BCCA}"/>
              </a:ext>
            </a:extLst>
          </p:cNvPr>
          <p:cNvSpPr txBox="1">
            <a:spLocks/>
          </p:cNvSpPr>
          <p:nvPr/>
        </p:nvSpPr>
        <p:spPr>
          <a:xfrm>
            <a:off x="348643" y="5613447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% Win against </a:t>
            </a:r>
            <a:r>
              <a:rPr lang="en-US" sz="1600" dirty="0" err="1"/>
              <a:t>Toss_Win</a:t>
            </a:r>
            <a:endParaRPr lang="en-US" sz="1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045DAC-3680-4F16-8627-C351C2A579E5}"/>
              </a:ext>
            </a:extLst>
          </p:cNvPr>
          <p:cNvSpPr txBox="1">
            <a:spLocks/>
          </p:cNvSpPr>
          <p:nvPr/>
        </p:nvSpPr>
        <p:spPr>
          <a:xfrm>
            <a:off x="7971067" y="6189709"/>
            <a:ext cx="3872289" cy="78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dirty="0"/>
              <a:t>Field has seemingly shown an increase in performance over succeeding seasons. Players are becoming more consistent in terms of chasing the target against the opponent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3EA53-CC96-48AC-A179-4F8743EFD68E}"/>
              </a:ext>
            </a:extLst>
          </p:cNvPr>
          <p:cNvCxnSpPr/>
          <p:nvPr/>
        </p:nvCxnSpPr>
        <p:spPr>
          <a:xfrm>
            <a:off x="7971067" y="2329487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D0D89F-C265-426B-BCAF-A47DFFD20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36" y="2399336"/>
            <a:ext cx="42005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A8DED7-F8E9-42FA-AA1C-242EA59A6CF4}"/>
              </a:ext>
            </a:extLst>
          </p:cNvPr>
          <p:cNvSpPr txBox="1">
            <a:spLocks/>
          </p:cNvSpPr>
          <p:nvPr/>
        </p:nvSpPr>
        <p:spPr>
          <a:xfrm>
            <a:off x="7971067" y="5613447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Bat vs. Field Performance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129633E-3F29-4BE9-AC65-B741E8174FE9}"/>
              </a:ext>
            </a:extLst>
          </p:cNvPr>
          <p:cNvSpPr txBox="1">
            <a:spLocks/>
          </p:cNvSpPr>
          <p:nvPr/>
        </p:nvSpPr>
        <p:spPr>
          <a:xfrm>
            <a:off x="348642" y="6189709"/>
            <a:ext cx="4736053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dirty="0"/>
              <a:t>Rising Pune Supergiant have the maximum win i.e. 83% if they won the toss followed by Gujrat Lions with 67% Only 15% wins against toss win is factored for Pune Warriors</a:t>
            </a:r>
          </a:p>
        </p:txBody>
      </p:sp>
    </p:spTree>
    <p:extLst>
      <p:ext uri="{BB962C8B-B14F-4D97-AF65-F5344CB8AC3E}">
        <p14:creationId xmlns:p14="http://schemas.microsoft.com/office/powerpoint/2010/main" val="34519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contd.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045DAC-3680-4F16-8627-C351C2A579E5}"/>
              </a:ext>
            </a:extLst>
          </p:cNvPr>
          <p:cNvSpPr txBox="1">
            <a:spLocks/>
          </p:cNvSpPr>
          <p:nvPr/>
        </p:nvSpPr>
        <p:spPr>
          <a:xfrm>
            <a:off x="859067" y="2852737"/>
            <a:ext cx="3872289" cy="2079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dirty="0"/>
              <a:t>2010 predicts that the Target setter outreached the Target chaser</a:t>
            </a:r>
          </a:p>
          <a:p>
            <a:pPr algn="just"/>
            <a:r>
              <a:rPr lang="en-US" sz="1100" dirty="0"/>
              <a:t>As with the succeeding years, Field performance has seen tremendous change vs. Batting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3EA53-CC96-48AC-A179-4F8743EFD68E}"/>
              </a:ext>
            </a:extLst>
          </p:cNvPr>
          <p:cNvCxnSpPr/>
          <p:nvPr/>
        </p:nvCxnSpPr>
        <p:spPr>
          <a:xfrm>
            <a:off x="5320231" y="238331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A8DED7-F8E9-42FA-AA1C-242EA59A6CF4}"/>
              </a:ext>
            </a:extLst>
          </p:cNvPr>
          <p:cNvSpPr txBox="1">
            <a:spLocks/>
          </p:cNvSpPr>
          <p:nvPr/>
        </p:nvSpPr>
        <p:spPr>
          <a:xfrm>
            <a:off x="859067" y="2186756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Bat vs. Field Performance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D833C8-5930-4057-AC8C-7929FCE7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3317"/>
            <a:ext cx="5747356" cy="40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7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contd.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045DAC-3680-4F16-8627-C351C2A579E5}"/>
              </a:ext>
            </a:extLst>
          </p:cNvPr>
          <p:cNvSpPr txBox="1">
            <a:spLocks/>
          </p:cNvSpPr>
          <p:nvPr/>
        </p:nvSpPr>
        <p:spPr>
          <a:xfrm>
            <a:off x="9282632" y="2762173"/>
            <a:ext cx="2549150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More than 50% of the win for majority of the team have achieved at their </a:t>
            </a:r>
            <a:r>
              <a:rPr lang="en-US" dirty="0" err="1"/>
              <a:t>homeground</a:t>
            </a:r>
            <a:endParaRPr lang="en-US" sz="9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3EA53-CC96-48AC-A179-4F8743EFD68E}"/>
              </a:ext>
            </a:extLst>
          </p:cNvPr>
          <p:cNvCxnSpPr/>
          <p:nvPr/>
        </p:nvCxnSpPr>
        <p:spPr>
          <a:xfrm>
            <a:off x="9282631" y="2307479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A8DED7-F8E9-42FA-AA1C-242EA59A6CF4}"/>
              </a:ext>
            </a:extLst>
          </p:cNvPr>
          <p:cNvSpPr txBox="1">
            <a:spLocks/>
          </p:cNvSpPr>
          <p:nvPr/>
        </p:nvSpPr>
        <p:spPr>
          <a:xfrm>
            <a:off x="9282631" y="2077337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Home ground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C5D7D-59F3-44B8-B7E0-B88E9928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9" y="2362965"/>
            <a:ext cx="8897111" cy="44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6F03-A8C7-4062-B448-D7D651432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049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</TotalTime>
  <Words>474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Exploratory Data Analysis – IPL Performance </vt:lpstr>
      <vt:lpstr>Problem Statement</vt:lpstr>
      <vt:lpstr>Data Profiling</vt:lpstr>
      <vt:lpstr>Data Analysis</vt:lpstr>
      <vt:lpstr>Data Analysis – contd.</vt:lpstr>
      <vt:lpstr>Data Analysis – contd.</vt:lpstr>
      <vt:lpstr>Data Analysis – contd.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– IPL Performance</dc:title>
  <dc:creator>Abhinav Marwah</dc:creator>
  <cp:lastModifiedBy>Abhinav Marwah</cp:lastModifiedBy>
  <cp:revision>9</cp:revision>
  <dcterms:created xsi:type="dcterms:W3CDTF">2019-04-14T13:02:20Z</dcterms:created>
  <dcterms:modified xsi:type="dcterms:W3CDTF">2019-04-14T15:21:32Z</dcterms:modified>
</cp:coreProperties>
</file>