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94291" autoAdjust="0"/>
  </p:normalViewPr>
  <p:slideViewPr>
    <p:cSldViewPr snapToGrid="0">
      <p:cViewPr varScale="1">
        <p:scale>
          <a:sx n="68" d="100"/>
          <a:sy n="68" d="100"/>
        </p:scale>
        <p:origin x="696" y="72"/>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10" Type="http://schemas.openxmlformats.org/officeDocument/2006/relationships/slide" Target="slides/slide10.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D2C525-041E-45AB-8D7B-A66714494078}" type="datetimeFigureOut">
              <a:rPr lang="en-IN" smtClean="0"/>
              <a:t>03-12-2018</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BEFF615-05D2-4BA6-BF1A-580D2DDC7009}" type="slidenum">
              <a:rPr lang="en-IN" smtClean="0"/>
              <a:t>‹#›</a:t>
            </a:fld>
            <a:endParaRPr lang="en-IN"/>
          </a:p>
        </p:txBody>
      </p:sp>
    </p:spTree>
    <p:extLst>
      <p:ext uri="{BB962C8B-B14F-4D97-AF65-F5344CB8AC3E}">
        <p14:creationId xmlns:p14="http://schemas.microsoft.com/office/powerpoint/2010/main" val="2373264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D2C525-041E-45AB-8D7B-A66714494078}" type="datetimeFigureOut">
              <a:rPr lang="en-IN" smtClean="0"/>
              <a:t>03-12-2018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EFF615-05D2-4BA6-BF1A-580D2DDC7009}" type="slidenum">
              <a:rPr lang="en-IN" smtClean="0"/>
              <a:t>‹#›</a:t>
            </a:fld>
            <a:endParaRPr lang="en-IN"/>
          </a:p>
        </p:txBody>
      </p:sp>
    </p:spTree>
    <p:extLst>
      <p:ext uri="{BB962C8B-B14F-4D97-AF65-F5344CB8AC3E}">
        <p14:creationId xmlns:p14="http://schemas.microsoft.com/office/powerpoint/2010/main" val="81737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D2C525-041E-45AB-8D7B-A66714494078}" type="datetimeFigureOut">
              <a:rPr lang="en-IN" smtClean="0"/>
              <a:t>03-12-2018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EFF615-05D2-4BA6-BF1A-580D2DDC7009}" type="slidenum">
              <a:rPr lang="en-IN" smtClean="0"/>
              <a:t>‹#›</a:t>
            </a:fld>
            <a:endParaRPr lang="en-IN"/>
          </a:p>
        </p:txBody>
      </p:sp>
    </p:spTree>
    <p:extLst>
      <p:ext uri="{BB962C8B-B14F-4D97-AF65-F5344CB8AC3E}">
        <p14:creationId xmlns:p14="http://schemas.microsoft.com/office/powerpoint/2010/main" val="333483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D2C525-041E-45AB-8D7B-A66714494078}" type="datetimeFigureOut">
              <a:rPr lang="en-IN" smtClean="0"/>
              <a:t>03-12-2018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EFF615-05D2-4BA6-BF1A-580D2DDC7009}" type="slidenum">
              <a:rPr lang="en-IN" smtClean="0"/>
              <a:t>‹#›</a:t>
            </a:fld>
            <a:endParaRPr lang="en-IN"/>
          </a:p>
        </p:txBody>
      </p:sp>
    </p:spTree>
    <p:extLst>
      <p:ext uri="{BB962C8B-B14F-4D97-AF65-F5344CB8AC3E}">
        <p14:creationId xmlns:p14="http://schemas.microsoft.com/office/powerpoint/2010/main" val="3994633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D2C525-041E-45AB-8D7B-A66714494078}" type="datetimeFigureOut">
              <a:rPr lang="en-IN" smtClean="0"/>
              <a:t>03-12-2018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EFF615-05D2-4BA6-BF1A-580D2DDC7009}" type="slidenum">
              <a:rPr lang="en-IN" smtClean="0"/>
              <a:t>‹#›</a:t>
            </a:fld>
            <a:endParaRPr lang="en-IN"/>
          </a:p>
        </p:txBody>
      </p:sp>
    </p:spTree>
    <p:extLst>
      <p:ext uri="{BB962C8B-B14F-4D97-AF65-F5344CB8AC3E}">
        <p14:creationId xmlns:p14="http://schemas.microsoft.com/office/powerpoint/2010/main" val="2593957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D2C525-041E-45AB-8D7B-A66714494078}" type="datetimeFigureOut">
              <a:rPr lang="en-IN" smtClean="0"/>
              <a:t>03-12-2018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EFF615-05D2-4BA6-BF1A-580D2DDC7009}" type="slidenum">
              <a:rPr lang="en-IN" smtClean="0"/>
              <a:t>‹#›</a:t>
            </a:fld>
            <a:endParaRPr lang="en-IN"/>
          </a:p>
        </p:txBody>
      </p:sp>
    </p:spTree>
    <p:extLst>
      <p:ext uri="{BB962C8B-B14F-4D97-AF65-F5344CB8AC3E}">
        <p14:creationId xmlns:p14="http://schemas.microsoft.com/office/powerpoint/2010/main" val="969337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D2C525-041E-45AB-8D7B-A66714494078}" type="datetimeFigureOut">
              <a:rPr lang="en-IN" smtClean="0"/>
              <a:t>03-12-2018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EFF615-05D2-4BA6-BF1A-580D2DDC7009}" type="slidenum">
              <a:rPr lang="en-IN" smtClean="0"/>
              <a:t>‹#›</a:t>
            </a:fld>
            <a:endParaRPr lang="en-IN"/>
          </a:p>
        </p:txBody>
      </p:sp>
    </p:spTree>
    <p:extLst>
      <p:ext uri="{BB962C8B-B14F-4D97-AF65-F5344CB8AC3E}">
        <p14:creationId xmlns:p14="http://schemas.microsoft.com/office/powerpoint/2010/main" val="2463263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D2C525-041E-45AB-8D7B-A66714494078}" type="datetimeFigureOut">
              <a:rPr lang="en-IN" smtClean="0"/>
              <a:t>03-12-2018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EFF615-05D2-4BA6-BF1A-580D2DDC7009}" type="slidenum">
              <a:rPr lang="en-IN" smtClean="0"/>
              <a:t>‹#›</a:t>
            </a:fld>
            <a:endParaRPr lang="en-IN"/>
          </a:p>
        </p:txBody>
      </p:sp>
    </p:spTree>
    <p:extLst>
      <p:ext uri="{BB962C8B-B14F-4D97-AF65-F5344CB8AC3E}">
        <p14:creationId xmlns:p14="http://schemas.microsoft.com/office/powerpoint/2010/main" val="3172343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D2C525-041E-45AB-8D7B-A66714494078}" type="datetimeFigureOut">
              <a:rPr lang="en-IN" smtClean="0"/>
              <a:t>03-12-2018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EFF615-05D2-4BA6-BF1A-580D2DDC7009}" type="slidenum">
              <a:rPr lang="en-IN" smtClean="0"/>
              <a:t>‹#›</a:t>
            </a:fld>
            <a:endParaRPr lang="en-IN"/>
          </a:p>
        </p:txBody>
      </p:sp>
    </p:spTree>
    <p:extLst>
      <p:ext uri="{BB962C8B-B14F-4D97-AF65-F5344CB8AC3E}">
        <p14:creationId xmlns:p14="http://schemas.microsoft.com/office/powerpoint/2010/main" val="246439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D2C525-041E-45AB-8D7B-A66714494078}" type="datetimeFigureOut">
              <a:rPr lang="en-IN" smtClean="0"/>
              <a:t>03-12-2018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BEFF615-05D2-4BA6-BF1A-580D2DDC7009}" type="slidenum">
              <a:rPr lang="en-IN" smtClean="0"/>
              <a:t>‹#›</a:t>
            </a:fld>
            <a:endParaRPr lang="en-IN"/>
          </a:p>
        </p:txBody>
      </p:sp>
    </p:spTree>
    <p:extLst>
      <p:ext uri="{BB962C8B-B14F-4D97-AF65-F5344CB8AC3E}">
        <p14:creationId xmlns:p14="http://schemas.microsoft.com/office/powerpoint/2010/main" val="3327570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D2C525-041E-45AB-8D7B-A66714494078}" type="datetimeFigureOut">
              <a:rPr lang="en-IN" smtClean="0"/>
              <a:t>03-12-2018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EFF615-05D2-4BA6-BF1A-580D2DDC7009}" type="slidenum">
              <a:rPr lang="en-IN" smtClean="0"/>
              <a:t>‹#›</a:t>
            </a:fld>
            <a:endParaRPr lang="en-IN"/>
          </a:p>
        </p:txBody>
      </p:sp>
    </p:spTree>
    <p:extLst>
      <p:ext uri="{BB962C8B-B14F-4D97-AF65-F5344CB8AC3E}">
        <p14:creationId xmlns:p14="http://schemas.microsoft.com/office/powerpoint/2010/main" val="1654085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D2C525-041E-45AB-8D7B-A66714494078}" type="datetimeFigureOut">
              <a:rPr lang="en-IN" smtClean="0"/>
              <a:t>03-12-2018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EFF615-05D2-4BA6-BF1A-580D2DDC7009}" type="slidenum">
              <a:rPr lang="en-IN" smtClean="0"/>
              <a:t>‹#›</a:t>
            </a:fld>
            <a:endParaRPr lang="en-IN"/>
          </a:p>
        </p:txBody>
      </p:sp>
    </p:spTree>
    <p:extLst>
      <p:ext uri="{BB962C8B-B14F-4D97-AF65-F5344CB8AC3E}">
        <p14:creationId xmlns:p14="http://schemas.microsoft.com/office/powerpoint/2010/main" val="329785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D2C525-041E-45AB-8D7B-A66714494078}" type="datetimeFigureOut">
              <a:rPr lang="en-IN" smtClean="0"/>
              <a:t>03-12-2018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EFF615-05D2-4BA6-BF1A-580D2DDC7009}" type="slidenum">
              <a:rPr lang="en-IN" smtClean="0"/>
              <a:t>‹#›</a:t>
            </a:fld>
            <a:endParaRPr lang="en-IN"/>
          </a:p>
        </p:txBody>
      </p:sp>
    </p:spTree>
    <p:extLst>
      <p:ext uri="{BB962C8B-B14F-4D97-AF65-F5344CB8AC3E}">
        <p14:creationId xmlns:p14="http://schemas.microsoft.com/office/powerpoint/2010/main" val="709879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D2C525-041E-45AB-8D7B-A66714494078}" type="datetimeFigureOut">
              <a:rPr lang="en-IN" smtClean="0"/>
              <a:t>03-12-2018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EFF615-05D2-4BA6-BF1A-580D2DDC7009}" type="slidenum">
              <a:rPr lang="en-IN" smtClean="0"/>
              <a:t>‹#›</a:t>
            </a:fld>
            <a:endParaRPr lang="en-IN"/>
          </a:p>
        </p:txBody>
      </p:sp>
    </p:spTree>
    <p:extLst>
      <p:ext uri="{BB962C8B-B14F-4D97-AF65-F5344CB8AC3E}">
        <p14:creationId xmlns:p14="http://schemas.microsoft.com/office/powerpoint/2010/main" val="3358020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2C525-041E-45AB-8D7B-A66714494078}" type="datetimeFigureOut">
              <a:rPr lang="en-IN" smtClean="0"/>
              <a:t>03-12-2018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EFF615-05D2-4BA6-BF1A-580D2DDC7009}" type="slidenum">
              <a:rPr lang="en-IN" smtClean="0"/>
              <a:t>‹#›</a:t>
            </a:fld>
            <a:endParaRPr lang="en-IN"/>
          </a:p>
        </p:txBody>
      </p:sp>
    </p:spTree>
    <p:extLst>
      <p:ext uri="{BB962C8B-B14F-4D97-AF65-F5344CB8AC3E}">
        <p14:creationId xmlns:p14="http://schemas.microsoft.com/office/powerpoint/2010/main" val="1888553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D2C525-041E-45AB-8D7B-A66714494078}" type="datetimeFigureOut">
              <a:rPr lang="en-IN" smtClean="0"/>
              <a:t>03-12-2018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EFF615-05D2-4BA6-BF1A-580D2DDC7009}" type="slidenum">
              <a:rPr lang="en-IN" smtClean="0"/>
              <a:t>‹#›</a:t>
            </a:fld>
            <a:endParaRPr lang="en-IN"/>
          </a:p>
        </p:txBody>
      </p:sp>
    </p:spTree>
    <p:extLst>
      <p:ext uri="{BB962C8B-B14F-4D97-AF65-F5344CB8AC3E}">
        <p14:creationId xmlns:p14="http://schemas.microsoft.com/office/powerpoint/2010/main" val="3419452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D2C525-041E-45AB-8D7B-A66714494078}" type="datetimeFigureOut">
              <a:rPr lang="en-IN" smtClean="0"/>
              <a:t>03-12-2018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EFF615-05D2-4BA6-BF1A-580D2DDC7009}" type="slidenum">
              <a:rPr lang="en-IN" smtClean="0"/>
              <a:t>‹#›</a:t>
            </a:fld>
            <a:endParaRPr lang="en-IN"/>
          </a:p>
        </p:txBody>
      </p:sp>
    </p:spTree>
    <p:extLst>
      <p:ext uri="{BB962C8B-B14F-4D97-AF65-F5344CB8AC3E}">
        <p14:creationId xmlns:p14="http://schemas.microsoft.com/office/powerpoint/2010/main" val="318185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D2C525-041E-45AB-8D7B-A66714494078}" type="datetimeFigureOut">
              <a:rPr lang="en-IN" smtClean="0"/>
              <a:t>03-12-2018</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EFF615-05D2-4BA6-BF1A-580D2DDC7009}" type="slidenum">
              <a:rPr lang="en-IN" smtClean="0"/>
              <a:t>‹#›</a:t>
            </a:fld>
            <a:endParaRPr lang="en-IN"/>
          </a:p>
        </p:txBody>
      </p:sp>
    </p:spTree>
    <p:extLst>
      <p:ext uri="{BB962C8B-B14F-4D97-AF65-F5344CB8AC3E}">
        <p14:creationId xmlns:p14="http://schemas.microsoft.com/office/powerpoint/2010/main" val="26976528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suhrid01/ResearchIN"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F977074-E776-458F-9C4A-CEF7038F65D8}"/>
              </a:ext>
            </a:extLst>
          </p:cNvPr>
          <p:cNvSpPr txBox="1">
            <a:spLocks/>
          </p:cNvSpPr>
          <p:nvPr/>
        </p:nvSpPr>
        <p:spPr>
          <a:xfrm>
            <a:off x="372862" y="101254"/>
            <a:ext cx="11576050" cy="720381"/>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000" b="1" dirty="0" err="1">
                <a:latin typeface="Algerian" panose="04020705040A02060702" pitchFamily="82" charset="0"/>
              </a:rPr>
              <a:t>Researchin</a:t>
            </a:r>
            <a:r>
              <a:rPr lang="en-IN" sz="4000" b="1" dirty="0">
                <a:latin typeface="Algerian" panose="04020705040A02060702" pitchFamily="82" charset="0"/>
              </a:rPr>
              <a:t> android application</a:t>
            </a:r>
            <a:endParaRPr lang="en-IN" sz="4000" dirty="0">
              <a:latin typeface="Algerian" panose="04020705040A02060702" pitchFamily="82" charset="0"/>
            </a:endParaRPr>
          </a:p>
        </p:txBody>
      </p:sp>
      <p:pic>
        <p:nvPicPr>
          <p:cNvPr id="6" name="Picture 1">
            <a:extLst>
              <a:ext uri="{FF2B5EF4-FFF2-40B4-BE49-F238E27FC236}">
                <a16:creationId xmlns:a16="http://schemas.microsoft.com/office/drawing/2014/main" id="{0CEB886B-07E7-4DAE-9C87-ABA14053E2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0992" y="821635"/>
            <a:ext cx="1856643" cy="185664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7939480-1225-4585-AAA2-3F33A713A86C}"/>
              </a:ext>
            </a:extLst>
          </p:cNvPr>
          <p:cNvSpPr>
            <a:spLocks noChangeArrowheads="1"/>
          </p:cNvSpPr>
          <p:nvPr/>
        </p:nvSpPr>
        <p:spPr bwMode="auto">
          <a:xfrm>
            <a:off x="1621499" y="2906216"/>
            <a:ext cx="8735627"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Kalyani Government Engineering College</a:t>
            </a:r>
            <a:r>
              <a:rPr lang="en-US" altLang="en-US" sz="800" dirty="0"/>
              <a:t> </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Kalyani, Nadia </a:t>
            </a: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Department of Master of Computer Application</a:t>
            </a: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4E42038E-1332-4E4A-8706-B75107D6F5E6}"/>
              </a:ext>
            </a:extLst>
          </p:cNvPr>
          <p:cNvSpPr/>
          <p:nvPr/>
        </p:nvSpPr>
        <p:spPr>
          <a:xfrm>
            <a:off x="3319567" y="3558231"/>
            <a:ext cx="6398129" cy="3085973"/>
          </a:xfrm>
          <a:prstGeom prst="rect">
            <a:avLst/>
          </a:prstGeom>
        </p:spPr>
        <p:txBody>
          <a:bodyPr wrap="square">
            <a:spAutoFit/>
          </a:bodyPr>
          <a:lstStyle/>
          <a:p>
            <a:pPr>
              <a:lnSpc>
                <a:spcPct val="120000"/>
              </a:lnSpc>
              <a:spcAft>
                <a:spcPts val="400"/>
              </a:spcAft>
            </a:pPr>
            <a:r>
              <a:rPr lang="en-IN" sz="2800" dirty="0">
                <a:latin typeface="Calibri" panose="020F0502020204030204" pitchFamily="34" charset="0"/>
                <a:ea typeface="Times New Roman" panose="02020603050405020304" pitchFamily="18" charset="0"/>
                <a:cs typeface="Times New Roman" panose="02020603050405020304" pitchFamily="18" charset="0"/>
              </a:rPr>
              <a:t>                        Presented By: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20000"/>
              </a:lnSpc>
              <a:spcAft>
                <a:spcPts val="400"/>
              </a:spcAft>
            </a:pPr>
            <a:r>
              <a:rPr lang="en-IN" sz="1600" b="1" dirty="0">
                <a:latin typeface="Calibri" panose="020F0502020204030204" pitchFamily="34" charset="0"/>
                <a:ea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ea typeface="Times New Roman" panose="02020603050405020304" pitchFamily="18" charset="0"/>
                <a:cs typeface="Times New Roman" panose="02020603050405020304" pitchFamily="18" charset="0"/>
              </a:rPr>
              <a:t>      Suhrid Ranjan Das</a:t>
            </a:r>
          </a:p>
          <a:p>
            <a:pPr indent="457200">
              <a:lnSpc>
                <a:spcPct val="120000"/>
              </a:lnSpc>
              <a:spcAft>
                <a:spcPts val="400"/>
              </a:spcAft>
            </a:pPr>
            <a:r>
              <a:rPr lang="en-IN" sz="1600" b="1" dirty="0">
                <a:latin typeface="Times New Roman" panose="02020603050405020304" pitchFamily="18" charset="0"/>
                <a:ea typeface="Times New Roman" panose="02020603050405020304" pitchFamily="18" charset="0"/>
                <a:cs typeface="Times New Roman" panose="02020603050405020304" pitchFamily="18" charset="0"/>
              </a:rPr>
              <a:t>			 (Roll No: 10201016007)</a:t>
            </a:r>
          </a:p>
          <a:p>
            <a:pPr indent="457200">
              <a:lnSpc>
                <a:spcPct val="120000"/>
              </a:lnSpc>
              <a:spcAft>
                <a:spcPts val="400"/>
              </a:spcAft>
            </a:pPr>
            <a:r>
              <a:rPr lang="en-IN" sz="1600" b="1" dirty="0">
                <a:latin typeface="Times New Roman" panose="02020603050405020304" pitchFamily="18" charset="0"/>
                <a:ea typeface="Times New Roman" panose="02020603050405020304" pitchFamily="18" charset="0"/>
                <a:cs typeface="Times New Roman" panose="02020603050405020304" pitchFamily="18" charset="0"/>
              </a:rPr>
              <a:t>			    </a:t>
            </a:r>
            <a:r>
              <a:rPr lang="en-IN" sz="1600" b="1" dirty="0" err="1">
                <a:latin typeface="Times New Roman" panose="02020603050405020304" pitchFamily="18" charset="0"/>
                <a:ea typeface="Times New Roman" panose="02020603050405020304" pitchFamily="18" charset="0"/>
                <a:cs typeface="Times New Roman" panose="02020603050405020304" pitchFamily="18" charset="0"/>
              </a:rPr>
              <a:t>Abhro</a:t>
            </a:r>
            <a:r>
              <a:rPr lang="en-IN" sz="1600" b="1" dirty="0">
                <a:latin typeface="Times New Roman" panose="02020603050405020304" pitchFamily="18" charset="0"/>
                <a:ea typeface="Times New Roman" panose="02020603050405020304" pitchFamily="18" charset="0"/>
                <a:cs typeface="Times New Roman" panose="02020603050405020304" pitchFamily="18" charset="0"/>
              </a:rPr>
              <a:t> Bhattacharjee</a:t>
            </a:r>
          </a:p>
          <a:p>
            <a:pPr indent="457200">
              <a:lnSpc>
                <a:spcPct val="120000"/>
              </a:lnSpc>
              <a:spcAft>
                <a:spcPts val="400"/>
              </a:spcAft>
            </a:pPr>
            <a:r>
              <a:rPr lang="en-IN" sz="1600" b="1" dirty="0">
                <a:latin typeface="Times New Roman" panose="02020603050405020304" pitchFamily="18" charset="0"/>
                <a:ea typeface="Times New Roman" panose="02020603050405020304" pitchFamily="18" charset="0"/>
                <a:cs typeface="Times New Roman" panose="02020603050405020304" pitchFamily="18" charset="0"/>
              </a:rPr>
              <a:t>		           (Roll No: 10201016031)      </a:t>
            </a:r>
          </a:p>
          <a:p>
            <a:pPr indent="457200">
              <a:lnSpc>
                <a:spcPct val="120000"/>
              </a:lnSpc>
              <a:spcAft>
                <a:spcPts val="400"/>
              </a:spcAft>
            </a:pPr>
            <a:r>
              <a:rPr lang="en-IN" sz="1600" b="1" dirty="0">
                <a:latin typeface="Calibri" panose="020F0502020204030204" pitchFamily="34" charset="0"/>
                <a:ea typeface="Times New Roman" panose="02020603050405020304" pitchFamily="18" charset="0"/>
                <a:cs typeface="Times New Roman" panose="02020603050405020304" pitchFamily="18" charset="0"/>
              </a:rPr>
              <a:t>			   Year: 3</a:t>
            </a:r>
            <a:r>
              <a:rPr lang="en-IN" sz="1600" b="1" baseline="30000" dirty="0">
                <a:latin typeface="Calibri" panose="020F0502020204030204" pitchFamily="34" charset="0"/>
                <a:ea typeface="Times New Roman" panose="02020603050405020304" pitchFamily="18" charset="0"/>
                <a:cs typeface="Times New Roman" panose="02020603050405020304" pitchFamily="18" charset="0"/>
              </a:rPr>
              <a:t>rd</a:t>
            </a:r>
            <a:r>
              <a:rPr lang="en-IN" sz="1600" b="1" dirty="0">
                <a:latin typeface="Calibri" panose="020F0502020204030204" pitchFamily="34" charset="0"/>
                <a:ea typeface="Times New Roman" panose="02020603050405020304" pitchFamily="18" charset="0"/>
                <a:cs typeface="Times New Roman" panose="02020603050405020304" pitchFamily="18" charset="0"/>
              </a:rPr>
              <a:t> (5</a:t>
            </a:r>
            <a:r>
              <a:rPr lang="en-IN" sz="1600" b="1" baseline="30000" dirty="0">
                <a:latin typeface="Calibri" panose="020F0502020204030204" pitchFamily="34" charset="0"/>
                <a:ea typeface="Times New Roman" panose="02020603050405020304" pitchFamily="18" charset="0"/>
                <a:cs typeface="Times New Roman" panose="02020603050405020304" pitchFamily="18" charset="0"/>
              </a:rPr>
              <a:t>th</a:t>
            </a:r>
            <a:r>
              <a:rPr lang="en-IN" sz="1600" b="1" dirty="0">
                <a:latin typeface="Calibri" panose="020F0502020204030204" pitchFamily="34" charset="0"/>
                <a:ea typeface="Times New Roman" panose="02020603050405020304" pitchFamily="18" charset="0"/>
                <a:cs typeface="Times New Roman" panose="02020603050405020304" pitchFamily="18" charset="0"/>
              </a:rPr>
              <a:t> Semester) </a:t>
            </a:r>
          </a:p>
          <a:p>
            <a:pPr indent="457200">
              <a:lnSpc>
                <a:spcPct val="120000"/>
              </a:lnSpc>
              <a:spcAft>
                <a:spcPts val="400"/>
              </a:spcAft>
            </a:pPr>
            <a:endParaRPr lang="en-IN" sz="1600" b="1"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20000"/>
              </a:lnSpc>
              <a:spcAft>
                <a:spcPts val="400"/>
              </a:spcAft>
            </a:pPr>
            <a:r>
              <a:rPr lang="en-IN" sz="2000" b="1" dirty="0">
                <a:latin typeface="Calibri" panose="020F0502020204030204" pitchFamily="34" charset="0"/>
                <a:ea typeface="Times New Roman" panose="02020603050405020304" pitchFamily="18" charset="0"/>
                <a:cs typeface="Times New Roman" panose="02020603050405020304" pitchFamily="18" charset="0"/>
              </a:rPr>
              <a:t>Under The Guidance Of </a:t>
            </a:r>
            <a:r>
              <a:rPr lang="en-IN" b="1" dirty="0" err="1">
                <a:latin typeface="Calibri" panose="020F0502020204030204" pitchFamily="34" charset="0"/>
                <a:cs typeface="Calibri" panose="020F0502020204030204" pitchFamily="34" charset="0"/>
              </a:rPr>
              <a:t>Dr.</a:t>
            </a:r>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Indrajit</a:t>
            </a:r>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Bhattacharaya</a:t>
            </a:r>
            <a:endParaRPr lang="en-IN" sz="2000" b="1" dirty="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462240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A5EF1-DEDA-4A0C-94B4-1B8E48A955CC}"/>
              </a:ext>
            </a:extLst>
          </p:cNvPr>
          <p:cNvSpPr txBox="1">
            <a:spLocks/>
          </p:cNvSpPr>
          <p:nvPr/>
        </p:nvSpPr>
        <p:spPr>
          <a:xfrm>
            <a:off x="486879" y="0"/>
            <a:ext cx="11576050" cy="720381"/>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000" b="1" dirty="0">
                <a:latin typeface="Algerian" panose="04020705040A02060702" pitchFamily="82" charset="0"/>
              </a:rPr>
              <a:t>Use case diagram</a:t>
            </a:r>
          </a:p>
          <a:p>
            <a:pPr algn="ctr"/>
            <a:endParaRPr lang="en-IN" sz="4000" dirty="0">
              <a:latin typeface="Algerian" panose="04020705040A02060702" pitchFamily="82" charset="0"/>
            </a:endParaRPr>
          </a:p>
        </p:txBody>
      </p:sp>
      <p:pic>
        <p:nvPicPr>
          <p:cNvPr id="4" name="Picture 3">
            <a:extLst>
              <a:ext uri="{FF2B5EF4-FFF2-40B4-BE49-F238E27FC236}">
                <a16:creationId xmlns:a16="http://schemas.microsoft.com/office/drawing/2014/main" id="{D27D0EA4-3416-4226-A22F-3BED06FCD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557" y="905910"/>
            <a:ext cx="9956956" cy="55213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77577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2FB3AB-7ED4-4DEF-8DBE-53C0DA1FE35B}"/>
              </a:ext>
            </a:extLst>
          </p:cNvPr>
          <p:cNvSpPr txBox="1">
            <a:spLocks/>
          </p:cNvSpPr>
          <p:nvPr/>
        </p:nvSpPr>
        <p:spPr>
          <a:xfrm>
            <a:off x="486879" y="0"/>
            <a:ext cx="11576050" cy="720381"/>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000" b="1" dirty="0">
                <a:latin typeface="Algerian" panose="04020705040A02060702" pitchFamily="82" charset="0"/>
              </a:rPr>
              <a:t>Working of </a:t>
            </a:r>
            <a:r>
              <a:rPr lang="en-IN" sz="4000" b="1" dirty="0">
                <a:latin typeface="Times New Roman" panose="02020603050405020304" pitchFamily="18" charset="0"/>
                <a:cs typeface="Times New Roman" panose="02020603050405020304" pitchFamily="18" charset="0"/>
              </a:rPr>
              <a:t>ResearchIN</a:t>
            </a:r>
            <a:endParaRPr lang="en-IN" sz="4000" dirty="0">
              <a:latin typeface="Algerian" panose="04020705040A02060702" pitchFamily="82" charset="0"/>
            </a:endParaRPr>
          </a:p>
        </p:txBody>
      </p:sp>
      <p:sp>
        <p:nvSpPr>
          <p:cNvPr id="4" name="TextBox 3">
            <a:extLst>
              <a:ext uri="{FF2B5EF4-FFF2-40B4-BE49-F238E27FC236}">
                <a16:creationId xmlns:a16="http://schemas.microsoft.com/office/drawing/2014/main" id="{141D89E3-7E28-4516-B8A2-876D31272658}"/>
              </a:ext>
            </a:extLst>
          </p:cNvPr>
          <p:cNvSpPr txBox="1"/>
          <p:nvPr/>
        </p:nvSpPr>
        <p:spPr>
          <a:xfrm>
            <a:off x="1633469" y="1348455"/>
            <a:ext cx="6119053" cy="1938992"/>
          </a:xfrm>
          <a:prstGeom prst="rect">
            <a:avLst/>
          </a:prstGeom>
          <a:noFill/>
        </p:spPr>
        <p:txBody>
          <a:bodyPr wrap="square" rtlCol="0">
            <a:spAutoFit/>
          </a:bodyPr>
          <a:lstStyle/>
          <a:p>
            <a:pPr algn="just"/>
            <a:r>
              <a:rPr lang="en-IN" sz="2800" b="1" u="sng" dirty="0">
                <a:latin typeface="Times New Roman" panose="02020603050405020304" pitchFamily="18" charset="0"/>
                <a:cs typeface="Times New Roman" panose="02020603050405020304" pitchFamily="18" charset="0"/>
              </a:rPr>
              <a:t>Login Module</a:t>
            </a:r>
            <a:endParaRPr lang="en-IN" sz="1600" b="1" u="sng" dirty="0">
              <a:latin typeface="Times New Roman" panose="02020603050405020304" pitchFamily="18" charset="0"/>
              <a:cs typeface="Times New Roman" panose="02020603050405020304" pitchFamily="18" charset="0"/>
            </a:endParaRPr>
          </a:p>
          <a:p>
            <a:pPr algn="just"/>
            <a:endParaRPr lang="en-IN" sz="1200" dirty="0"/>
          </a:p>
          <a:p>
            <a:pPr algn="just"/>
            <a:r>
              <a:rPr lang="en-IN" sz="2000" dirty="0"/>
              <a:t>The login module takes input Username and Password that is set by the user during registration, verifies both the inputs and then allows an user to login into the application.</a:t>
            </a:r>
          </a:p>
        </p:txBody>
      </p:sp>
      <p:pic>
        <p:nvPicPr>
          <p:cNvPr id="5" name="Picture 4">
            <a:extLst>
              <a:ext uri="{FF2B5EF4-FFF2-40B4-BE49-F238E27FC236}">
                <a16:creationId xmlns:a16="http://schemas.microsoft.com/office/drawing/2014/main" id="{E2F22AAE-0A01-428A-ADEA-2F1FB3FBEA1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15215" y="1348455"/>
            <a:ext cx="2528846" cy="4161089"/>
          </a:xfrm>
          <a:prstGeom prst="rect">
            <a:avLst/>
          </a:prstGeom>
          <a:noFill/>
          <a:ln>
            <a:noFill/>
          </a:ln>
        </p:spPr>
      </p:pic>
    </p:spTree>
    <p:extLst>
      <p:ext uri="{BB962C8B-B14F-4D97-AF65-F5344CB8AC3E}">
        <p14:creationId xmlns:p14="http://schemas.microsoft.com/office/powerpoint/2010/main" val="2915449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BA0EAB8-C86F-420F-BB9F-0A3E4452F361}"/>
              </a:ext>
            </a:extLst>
          </p:cNvPr>
          <p:cNvSpPr/>
          <p:nvPr/>
        </p:nvSpPr>
        <p:spPr>
          <a:xfrm>
            <a:off x="1601589" y="1062151"/>
            <a:ext cx="3345788" cy="522259"/>
          </a:xfrm>
          <a:prstGeom prst="rect">
            <a:avLst/>
          </a:prstGeom>
        </p:spPr>
        <p:txBody>
          <a:bodyPr wrap="none">
            <a:spAutoFit/>
          </a:bodyPr>
          <a:lstStyle/>
          <a:p>
            <a:pPr algn="just">
              <a:lnSpc>
                <a:spcPct val="107000"/>
              </a:lnSpc>
              <a:spcAft>
                <a:spcPts val="800"/>
              </a:spcAft>
            </a:pPr>
            <a:r>
              <a:rPr lang="en-IN" sz="28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Registration Module</a:t>
            </a:r>
            <a:endPar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FA71F63-A2D4-4FCF-AAEE-E4765371C60D}"/>
              </a:ext>
            </a:extLst>
          </p:cNvPr>
          <p:cNvSpPr/>
          <p:nvPr/>
        </p:nvSpPr>
        <p:spPr>
          <a:xfrm>
            <a:off x="1601589" y="1704682"/>
            <a:ext cx="6184148" cy="1724318"/>
          </a:xfrm>
          <a:prstGeom prst="rect">
            <a:avLst/>
          </a:prstGeom>
        </p:spPr>
        <p:txBody>
          <a:bodyPr wrap="square">
            <a:spAutoFit/>
          </a:bodyPr>
          <a:lstStyle/>
          <a:p>
            <a:pPr algn="just">
              <a:lnSpc>
                <a:spcPct val="107000"/>
              </a:lnSpc>
              <a:spcAft>
                <a:spcPts val="800"/>
              </a:spcAft>
            </a:pPr>
            <a:r>
              <a:rPr lang="en-IN" sz="2000" dirty="0">
                <a:latin typeface="Calibri" panose="020F0502020204030204" pitchFamily="34" charset="0"/>
                <a:ea typeface="Calibri" panose="020F0502020204030204" pitchFamily="34" charset="0"/>
                <a:cs typeface="Vrinda" panose="020B0502040204020203" pitchFamily="34" charset="0"/>
              </a:rPr>
              <a:t>If a user does not have any account created, they he/she cannot just simply login into the application. To do so, one just have to first register themselves through the registration section by providing relevant information like First and Last names, Email ID and Password.</a:t>
            </a:r>
            <a:endParaRPr lang="en-IN" sz="2000" dirty="0">
              <a:effectLst/>
              <a:latin typeface="Calibri" panose="020F0502020204030204" pitchFamily="34" charset="0"/>
              <a:ea typeface="Times New Roman" panose="02020603050405020304" pitchFamily="18" charset="0"/>
              <a:cs typeface="Vrinda" panose="020B0502040204020203" pitchFamily="34" charset="0"/>
            </a:endParaRPr>
          </a:p>
        </p:txBody>
      </p:sp>
      <p:pic>
        <p:nvPicPr>
          <p:cNvPr id="5" name="Picture 4">
            <a:extLst>
              <a:ext uri="{FF2B5EF4-FFF2-40B4-BE49-F238E27FC236}">
                <a16:creationId xmlns:a16="http://schemas.microsoft.com/office/drawing/2014/main" id="{7969FC7A-24A9-4E46-A2FB-F577D40282F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11293" y="1062151"/>
            <a:ext cx="2452551" cy="4144365"/>
          </a:xfrm>
          <a:prstGeom prst="rect">
            <a:avLst/>
          </a:prstGeom>
          <a:noFill/>
          <a:ln>
            <a:noFill/>
          </a:ln>
        </p:spPr>
      </p:pic>
    </p:spTree>
    <p:extLst>
      <p:ext uri="{BB962C8B-B14F-4D97-AF65-F5344CB8AC3E}">
        <p14:creationId xmlns:p14="http://schemas.microsoft.com/office/powerpoint/2010/main" val="200251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EC3806-9460-4737-8E97-7A6782D19362}"/>
              </a:ext>
            </a:extLst>
          </p:cNvPr>
          <p:cNvSpPr/>
          <p:nvPr/>
        </p:nvSpPr>
        <p:spPr>
          <a:xfrm>
            <a:off x="1570859" y="431519"/>
            <a:ext cx="2989280" cy="564257"/>
          </a:xfrm>
          <a:prstGeom prst="rect">
            <a:avLst/>
          </a:prstGeom>
        </p:spPr>
        <p:txBody>
          <a:bodyPr wrap="none">
            <a:spAutoFit/>
          </a:bodyPr>
          <a:lstStyle/>
          <a:p>
            <a:pPr>
              <a:lnSpc>
                <a:spcPct val="120000"/>
              </a:lnSpc>
              <a:spcBef>
                <a:spcPts val="200"/>
              </a:spcBef>
              <a:spcAft>
                <a:spcPts val="0"/>
              </a:spcAft>
            </a:pPr>
            <a:r>
              <a:rPr lang="en-IN" sz="28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Choose Field Area</a:t>
            </a:r>
            <a:endParaRPr lang="en-IN" sz="2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38DEDC4-AE11-491B-9913-7AA323D2E726}"/>
              </a:ext>
            </a:extLst>
          </p:cNvPr>
          <p:cNvSpPr/>
          <p:nvPr/>
        </p:nvSpPr>
        <p:spPr>
          <a:xfrm>
            <a:off x="1512139" y="995776"/>
            <a:ext cx="10454574" cy="1175706"/>
          </a:xfrm>
          <a:prstGeom prst="rect">
            <a:avLst/>
          </a:prstGeom>
        </p:spPr>
        <p:txBody>
          <a:bodyPr wrap="square">
            <a:spAutoFit/>
          </a:bodyPr>
          <a:lstStyle/>
          <a:p>
            <a:pPr algn="just">
              <a:lnSpc>
                <a:spcPct val="120000"/>
              </a:lnSpc>
              <a:spcAft>
                <a:spcPts val="1000"/>
              </a:spcAft>
            </a:pPr>
            <a:r>
              <a:rPr lang="en-IN" sz="2000" dirty="0">
                <a:latin typeface="Calibri" panose="020F0502020204030204" pitchFamily="34" charset="0"/>
                <a:ea typeface="Times New Roman" panose="02020603050405020304" pitchFamily="18" charset="0"/>
                <a:cs typeface="Vrinda" panose="020B0502040204020203" pitchFamily="34" charset="0"/>
              </a:rPr>
              <a:t>After the registration, the user is directed to the Select Choices area when the user has to provide their college, department to which they belong and preferred interests in the area of research or what kind of research works they want to view.</a:t>
            </a:r>
            <a:endParaRPr lang="en-IN" sz="2000" dirty="0">
              <a:effectLst/>
              <a:latin typeface="Calibri" panose="020F0502020204030204" pitchFamily="34" charset="0"/>
              <a:ea typeface="Times New Roman" panose="02020603050405020304" pitchFamily="18" charset="0"/>
              <a:cs typeface="Vrinda" panose="020B0502040204020203" pitchFamily="34" charset="0"/>
            </a:endParaRPr>
          </a:p>
        </p:txBody>
      </p:sp>
      <p:pic>
        <p:nvPicPr>
          <p:cNvPr id="6" name="Picture 5">
            <a:extLst>
              <a:ext uri="{FF2B5EF4-FFF2-40B4-BE49-F238E27FC236}">
                <a16:creationId xmlns:a16="http://schemas.microsoft.com/office/drawing/2014/main" id="{882D0F4A-4532-4830-8499-FDF8C8F59D0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2139" y="2316016"/>
            <a:ext cx="1872615" cy="3329940"/>
          </a:xfrm>
          <a:prstGeom prst="rect">
            <a:avLst/>
          </a:prstGeom>
          <a:noFill/>
          <a:ln>
            <a:noFill/>
          </a:ln>
        </p:spPr>
      </p:pic>
      <p:pic>
        <p:nvPicPr>
          <p:cNvPr id="7" name="Picture 6">
            <a:extLst>
              <a:ext uri="{FF2B5EF4-FFF2-40B4-BE49-F238E27FC236}">
                <a16:creationId xmlns:a16="http://schemas.microsoft.com/office/drawing/2014/main" id="{E1A7E0EF-C8E3-47B5-9C72-15D8AA6198B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42585" y="2264896"/>
            <a:ext cx="1893570" cy="3368040"/>
          </a:xfrm>
          <a:prstGeom prst="rect">
            <a:avLst/>
          </a:prstGeom>
          <a:noFill/>
          <a:ln>
            <a:noFill/>
          </a:ln>
        </p:spPr>
      </p:pic>
      <p:pic>
        <p:nvPicPr>
          <p:cNvPr id="8" name="Picture 7">
            <a:extLst>
              <a:ext uri="{FF2B5EF4-FFF2-40B4-BE49-F238E27FC236}">
                <a16:creationId xmlns:a16="http://schemas.microsoft.com/office/drawing/2014/main" id="{69B5028C-B2F7-440D-BE35-DA772FE5D55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5682" y="2264896"/>
            <a:ext cx="1893570" cy="3368040"/>
          </a:xfrm>
          <a:prstGeom prst="rect">
            <a:avLst/>
          </a:prstGeom>
          <a:noFill/>
          <a:ln>
            <a:noFill/>
          </a:ln>
        </p:spPr>
      </p:pic>
      <p:pic>
        <p:nvPicPr>
          <p:cNvPr id="9" name="Picture 8">
            <a:extLst>
              <a:ext uri="{FF2B5EF4-FFF2-40B4-BE49-F238E27FC236}">
                <a16:creationId xmlns:a16="http://schemas.microsoft.com/office/drawing/2014/main" id="{BDF2A448-30D9-483F-B56D-14DF00023F69}"/>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0180" y="2264896"/>
            <a:ext cx="1893570" cy="3368041"/>
          </a:xfrm>
          <a:prstGeom prst="rect">
            <a:avLst/>
          </a:prstGeom>
          <a:noFill/>
          <a:ln>
            <a:noFill/>
          </a:ln>
        </p:spPr>
      </p:pic>
    </p:spTree>
    <p:extLst>
      <p:ext uri="{BB962C8B-B14F-4D97-AF65-F5344CB8AC3E}">
        <p14:creationId xmlns:p14="http://schemas.microsoft.com/office/powerpoint/2010/main" val="2019246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0A1157-3051-4E23-BF12-548C8027D5ED}"/>
              </a:ext>
            </a:extLst>
          </p:cNvPr>
          <p:cNvSpPr/>
          <p:nvPr/>
        </p:nvSpPr>
        <p:spPr>
          <a:xfrm>
            <a:off x="1596087" y="1260145"/>
            <a:ext cx="1968809" cy="564257"/>
          </a:xfrm>
          <a:prstGeom prst="rect">
            <a:avLst/>
          </a:prstGeom>
        </p:spPr>
        <p:txBody>
          <a:bodyPr wrap="none">
            <a:spAutoFit/>
          </a:bodyPr>
          <a:lstStyle/>
          <a:p>
            <a:pPr>
              <a:lnSpc>
                <a:spcPct val="120000"/>
              </a:lnSpc>
              <a:spcBef>
                <a:spcPts val="200"/>
              </a:spcBef>
              <a:spcAft>
                <a:spcPts val="0"/>
              </a:spcAft>
            </a:pPr>
            <a:r>
              <a:rPr lang="en-IN" sz="28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News Feeds</a:t>
            </a:r>
            <a:endParaRPr lang="en-IN" sz="2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74CDF4AE-259B-443B-9F47-C3C2E2C11EA0}"/>
              </a:ext>
            </a:extLst>
          </p:cNvPr>
          <p:cNvSpPr/>
          <p:nvPr/>
        </p:nvSpPr>
        <p:spPr>
          <a:xfrm>
            <a:off x="1596087" y="2139258"/>
            <a:ext cx="6792539" cy="3785652"/>
          </a:xfrm>
          <a:prstGeom prst="rect">
            <a:avLst/>
          </a:prstGeom>
        </p:spPr>
        <p:txBody>
          <a:bodyPr wrap="square">
            <a:spAutoFit/>
          </a:bodyPr>
          <a:lstStyle/>
          <a:p>
            <a:pPr algn="just"/>
            <a:r>
              <a:rPr lang="en-IN" sz="2000" dirty="0">
                <a:latin typeface="Calibri" panose="020F0502020204030204" pitchFamily="34" charset="0"/>
                <a:ea typeface="Calibri" panose="020F0502020204030204" pitchFamily="34" charset="0"/>
                <a:cs typeface="Vrinda" panose="020B0502040204020203" pitchFamily="34" charset="0"/>
              </a:rPr>
              <a:t>News Feed is the section where users can view different works of different authors based on the interests they have provided during the registration section. If the interests of the user matches with the category of the papers which other users or authors have uploaded, then those works or papers will be displayed in the News Feed of the current user. Each article in the News Feed contain the Paper Heading, Author’s Email ID, a short description and a long description of the work done. If the user feels the work to be intriguing and of their interest, they can download the paper by clicking on the Download button for the full paper or request the author for full paper download access if the paper is download restricted.</a:t>
            </a:r>
            <a:endParaRPr lang="en-IN" sz="2000" dirty="0"/>
          </a:p>
        </p:txBody>
      </p:sp>
      <p:pic>
        <p:nvPicPr>
          <p:cNvPr id="4" name="Picture 3">
            <a:extLst>
              <a:ext uri="{FF2B5EF4-FFF2-40B4-BE49-F238E27FC236}">
                <a16:creationId xmlns:a16="http://schemas.microsoft.com/office/drawing/2014/main" id="{5547CC22-713C-480F-892C-E0113B0D5E8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11480" y="2139258"/>
            <a:ext cx="2539288" cy="3785652"/>
          </a:xfrm>
          <a:prstGeom prst="rect">
            <a:avLst/>
          </a:prstGeom>
          <a:noFill/>
          <a:ln>
            <a:noFill/>
          </a:ln>
        </p:spPr>
      </p:pic>
    </p:spTree>
    <p:extLst>
      <p:ext uri="{BB962C8B-B14F-4D97-AF65-F5344CB8AC3E}">
        <p14:creationId xmlns:p14="http://schemas.microsoft.com/office/powerpoint/2010/main" val="1625275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30DFAA-F34A-4E12-A771-3BC0D253FD67}"/>
              </a:ext>
            </a:extLst>
          </p:cNvPr>
          <p:cNvSpPr/>
          <p:nvPr/>
        </p:nvSpPr>
        <p:spPr>
          <a:xfrm>
            <a:off x="1574483" y="100214"/>
            <a:ext cx="2361414" cy="564257"/>
          </a:xfrm>
          <a:prstGeom prst="rect">
            <a:avLst/>
          </a:prstGeom>
        </p:spPr>
        <p:txBody>
          <a:bodyPr wrap="square">
            <a:spAutoFit/>
          </a:bodyPr>
          <a:lstStyle/>
          <a:p>
            <a:pPr>
              <a:lnSpc>
                <a:spcPct val="120000"/>
              </a:lnSpc>
              <a:spcBef>
                <a:spcPts val="200"/>
              </a:spcBef>
              <a:spcAft>
                <a:spcPts val="0"/>
              </a:spcAft>
            </a:pPr>
            <a:r>
              <a:rPr lang="en-IN" sz="28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Search Papers</a:t>
            </a:r>
            <a:endParaRPr lang="en-IN" sz="2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78B7FF4-2D91-4FF0-A990-80B3D53AEED0}"/>
              </a:ext>
            </a:extLst>
          </p:cNvPr>
          <p:cNvSpPr/>
          <p:nvPr/>
        </p:nvSpPr>
        <p:spPr>
          <a:xfrm>
            <a:off x="1574483" y="664472"/>
            <a:ext cx="10405482" cy="1323439"/>
          </a:xfrm>
          <a:prstGeom prst="rect">
            <a:avLst/>
          </a:prstGeom>
        </p:spPr>
        <p:txBody>
          <a:bodyPr wrap="square">
            <a:spAutoFit/>
          </a:bodyPr>
          <a:lstStyle/>
          <a:p>
            <a:pPr algn="just"/>
            <a:r>
              <a:rPr lang="en-IN" sz="2000" dirty="0">
                <a:latin typeface="Calibri" panose="020F0502020204030204" pitchFamily="34" charset="0"/>
                <a:ea typeface="Times New Roman" panose="02020603050405020304" pitchFamily="18" charset="0"/>
                <a:cs typeface="Vrinda" panose="020B0502040204020203" pitchFamily="34" charset="0"/>
              </a:rPr>
              <a:t>The Search functionality of ResearchIN provides the users with the ability to search for works by either typing a keyword or paper name and even researcher or author’s name. For example, if the user types Android, all the papers having android keyword in it will be displayed in the form of a list. If the user searches by providing any Author’s name, then the authors will be displayed.</a:t>
            </a:r>
            <a:endParaRPr lang="en-IN" sz="2000" dirty="0"/>
          </a:p>
        </p:txBody>
      </p:sp>
      <p:pic>
        <p:nvPicPr>
          <p:cNvPr id="4" name="Picture 3">
            <a:extLst>
              <a:ext uri="{FF2B5EF4-FFF2-40B4-BE49-F238E27FC236}">
                <a16:creationId xmlns:a16="http://schemas.microsoft.com/office/drawing/2014/main" id="{0A24EAF2-24CA-4459-8B9D-4A36510530C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2380" y="2124448"/>
            <a:ext cx="2293620" cy="4077335"/>
          </a:xfrm>
          <a:prstGeom prst="rect">
            <a:avLst/>
          </a:prstGeom>
          <a:noFill/>
          <a:ln>
            <a:noFill/>
          </a:ln>
        </p:spPr>
      </p:pic>
      <p:pic>
        <p:nvPicPr>
          <p:cNvPr id="5" name="Picture 4">
            <a:extLst>
              <a:ext uri="{FF2B5EF4-FFF2-40B4-BE49-F238E27FC236}">
                <a16:creationId xmlns:a16="http://schemas.microsoft.com/office/drawing/2014/main" id="{473EF80C-350E-4DEB-85EA-5B5A8A2D2C6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0864" y="2124448"/>
            <a:ext cx="2288540" cy="4069080"/>
          </a:xfrm>
          <a:prstGeom prst="rect">
            <a:avLst/>
          </a:prstGeom>
          <a:noFill/>
          <a:ln>
            <a:noFill/>
          </a:ln>
        </p:spPr>
      </p:pic>
    </p:spTree>
    <p:extLst>
      <p:ext uri="{BB962C8B-B14F-4D97-AF65-F5344CB8AC3E}">
        <p14:creationId xmlns:p14="http://schemas.microsoft.com/office/powerpoint/2010/main" val="982737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F43BEC-2C81-4DEC-9C8B-5E63BBBA3D59}"/>
              </a:ext>
            </a:extLst>
          </p:cNvPr>
          <p:cNvSpPr/>
          <p:nvPr/>
        </p:nvSpPr>
        <p:spPr>
          <a:xfrm>
            <a:off x="1614511" y="126718"/>
            <a:ext cx="1321196" cy="564257"/>
          </a:xfrm>
          <a:prstGeom prst="rect">
            <a:avLst/>
          </a:prstGeom>
        </p:spPr>
        <p:txBody>
          <a:bodyPr wrap="none">
            <a:spAutoFit/>
          </a:bodyPr>
          <a:lstStyle/>
          <a:p>
            <a:pPr>
              <a:lnSpc>
                <a:spcPct val="120000"/>
              </a:lnSpc>
              <a:spcBef>
                <a:spcPts val="200"/>
              </a:spcBef>
              <a:spcAft>
                <a:spcPts val="0"/>
              </a:spcAft>
            </a:pPr>
            <a:r>
              <a:rPr lang="en-IN" sz="28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Nearby</a:t>
            </a:r>
            <a:endParaRPr lang="en-IN" sz="2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07CF15B-7DA9-40C5-A515-703E3C456568}"/>
              </a:ext>
            </a:extLst>
          </p:cNvPr>
          <p:cNvSpPr/>
          <p:nvPr/>
        </p:nvSpPr>
        <p:spPr>
          <a:xfrm>
            <a:off x="1614510" y="690975"/>
            <a:ext cx="10100411" cy="1323439"/>
          </a:xfrm>
          <a:prstGeom prst="rect">
            <a:avLst/>
          </a:prstGeom>
        </p:spPr>
        <p:txBody>
          <a:bodyPr wrap="square">
            <a:spAutoFit/>
          </a:bodyPr>
          <a:lstStyle/>
          <a:p>
            <a:pPr algn="just"/>
            <a:r>
              <a:rPr lang="en-IN" sz="2000" dirty="0">
                <a:latin typeface="Calibri" panose="020F0502020204030204" pitchFamily="34" charset="0"/>
                <a:ea typeface="Times New Roman" panose="02020603050405020304" pitchFamily="18" charset="0"/>
                <a:cs typeface="Vrinda" panose="020B0502040204020203" pitchFamily="34" charset="0"/>
              </a:rPr>
              <a:t>Nearby is an unique feature of the ResearchIN Android Application that helps to find registered users who are nearby each other within a certain proximity. This feature is very useful for Researchers who are attending any conference or having a meet, they can find other registered Researchers and know about them and their works. </a:t>
            </a:r>
            <a:endParaRPr lang="en-IN" sz="2000" dirty="0"/>
          </a:p>
        </p:txBody>
      </p:sp>
      <p:pic>
        <p:nvPicPr>
          <p:cNvPr id="4" name="Picture 3">
            <a:extLst>
              <a:ext uri="{FF2B5EF4-FFF2-40B4-BE49-F238E27FC236}">
                <a16:creationId xmlns:a16="http://schemas.microsoft.com/office/drawing/2014/main" id="{59C924CF-FB76-47D2-8B86-7CEFBFAF40D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4199" y="1990601"/>
            <a:ext cx="2552700" cy="4666615"/>
          </a:xfrm>
          <a:prstGeom prst="rect">
            <a:avLst/>
          </a:prstGeom>
          <a:noFill/>
          <a:ln>
            <a:noFill/>
          </a:ln>
        </p:spPr>
      </p:pic>
      <p:pic>
        <p:nvPicPr>
          <p:cNvPr id="5" name="Picture 4">
            <a:extLst>
              <a:ext uri="{FF2B5EF4-FFF2-40B4-BE49-F238E27FC236}">
                <a16:creationId xmlns:a16="http://schemas.microsoft.com/office/drawing/2014/main" id="{E9CD8D43-2E6F-41B6-8760-60F0E83BEE3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975" y="2015049"/>
            <a:ext cx="2613025" cy="4617720"/>
          </a:xfrm>
          <a:prstGeom prst="rect">
            <a:avLst/>
          </a:prstGeom>
          <a:noFill/>
          <a:ln>
            <a:noFill/>
          </a:ln>
        </p:spPr>
      </p:pic>
    </p:spTree>
    <p:extLst>
      <p:ext uri="{BB962C8B-B14F-4D97-AF65-F5344CB8AC3E}">
        <p14:creationId xmlns:p14="http://schemas.microsoft.com/office/powerpoint/2010/main" val="2889411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3C497A-8281-4059-80AF-68A6D850C32F}"/>
              </a:ext>
            </a:extLst>
          </p:cNvPr>
          <p:cNvSpPr/>
          <p:nvPr/>
        </p:nvSpPr>
        <p:spPr>
          <a:xfrm>
            <a:off x="2279374" y="1523272"/>
            <a:ext cx="1213730" cy="564257"/>
          </a:xfrm>
          <a:prstGeom prst="rect">
            <a:avLst/>
          </a:prstGeom>
        </p:spPr>
        <p:txBody>
          <a:bodyPr wrap="none">
            <a:spAutoFit/>
          </a:bodyPr>
          <a:lstStyle/>
          <a:p>
            <a:pPr>
              <a:lnSpc>
                <a:spcPct val="120000"/>
              </a:lnSpc>
              <a:spcBef>
                <a:spcPts val="200"/>
              </a:spcBef>
              <a:spcAft>
                <a:spcPts val="0"/>
              </a:spcAft>
            </a:pPr>
            <a:r>
              <a:rPr lang="en-IN" sz="28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Profile</a:t>
            </a:r>
            <a:endParaRPr lang="en-IN" sz="2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ACA1D0FF-A767-4582-AF25-1F49255CDDA5}"/>
              </a:ext>
            </a:extLst>
          </p:cNvPr>
          <p:cNvSpPr/>
          <p:nvPr/>
        </p:nvSpPr>
        <p:spPr>
          <a:xfrm>
            <a:off x="2279374" y="2192298"/>
            <a:ext cx="5314122" cy="1323439"/>
          </a:xfrm>
          <a:prstGeom prst="rect">
            <a:avLst/>
          </a:prstGeom>
        </p:spPr>
        <p:txBody>
          <a:bodyPr wrap="square">
            <a:spAutoFit/>
          </a:bodyPr>
          <a:lstStyle/>
          <a:p>
            <a:pPr algn="just"/>
            <a:r>
              <a:rPr lang="en-IN" sz="2000" dirty="0">
                <a:solidFill>
                  <a:srgbClr val="000000"/>
                </a:solidFill>
                <a:latin typeface="Calibri" panose="020F0502020204030204" pitchFamily="34" charset="0"/>
                <a:ea typeface="Times New Roman" panose="02020603050405020304" pitchFamily="18" charset="0"/>
              </a:rPr>
              <a:t>In the profile section the current user can view his/her details, publications, following and also can go to the upload paper section and view paper section.</a:t>
            </a:r>
            <a:endParaRPr lang="en-IN" sz="2000" dirty="0"/>
          </a:p>
        </p:txBody>
      </p:sp>
      <p:pic>
        <p:nvPicPr>
          <p:cNvPr id="4" name="Picture 3">
            <a:extLst>
              <a:ext uri="{FF2B5EF4-FFF2-40B4-BE49-F238E27FC236}">
                <a16:creationId xmlns:a16="http://schemas.microsoft.com/office/drawing/2014/main" id="{47A82C62-9B73-4C25-8299-72CCB014C32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5439" y="1805401"/>
            <a:ext cx="2766875" cy="4118321"/>
          </a:xfrm>
          <a:prstGeom prst="rect">
            <a:avLst/>
          </a:prstGeom>
          <a:noFill/>
          <a:ln>
            <a:noFill/>
          </a:ln>
        </p:spPr>
      </p:pic>
    </p:spTree>
    <p:extLst>
      <p:ext uri="{BB962C8B-B14F-4D97-AF65-F5344CB8AC3E}">
        <p14:creationId xmlns:p14="http://schemas.microsoft.com/office/powerpoint/2010/main" val="1679494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30D606-0CDB-40F0-9DD0-12BE60E5D880}"/>
              </a:ext>
            </a:extLst>
          </p:cNvPr>
          <p:cNvSpPr/>
          <p:nvPr/>
        </p:nvSpPr>
        <p:spPr>
          <a:xfrm>
            <a:off x="1687023" y="192979"/>
            <a:ext cx="3173754" cy="564257"/>
          </a:xfrm>
          <a:prstGeom prst="rect">
            <a:avLst/>
          </a:prstGeom>
        </p:spPr>
        <p:txBody>
          <a:bodyPr wrap="none">
            <a:spAutoFit/>
          </a:bodyPr>
          <a:lstStyle/>
          <a:p>
            <a:pPr>
              <a:lnSpc>
                <a:spcPct val="120000"/>
              </a:lnSpc>
              <a:spcBef>
                <a:spcPts val="200"/>
              </a:spcBef>
              <a:spcAft>
                <a:spcPts val="0"/>
              </a:spcAft>
            </a:pPr>
            <a:r>
              <a:rPr lang="en-IN" sz="28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Upload/View Paper</a:t>
            </a:r>
            <a:endParaRPr lang="en-IN" sz="2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627FE7F-690D-4A96-8EB3-FF3DBDF742A8}"/>
              </a:ext>
            </a:extLst>
          </p:cNvPr>
          <p:cNvSpPr/>
          <p:nvPr/>
        </p:nvSpPr>
        <p:spPr>
          <a:xfrm>
            <a:off x="1687023" y="861536"/>
            <a:ext cx="10257182" cy="1815882"/>
          </a:xfrm>
          <a:prstGeom prst="rect">
            <a:avLst/>
          </a:prstGeom>
        </p:spPr>
        <p:txBody>
          <a:bodyPr wrap="square">
            <a:spAutoFit/>
          </a:bodyPr>
          <a:lstStyle/>
          <a:p>
            <a:pPr algn="just"/>
            <a:r>
              <a:rPr lang="en-IN" sz="2000" dirty="0">
                <a:latin typeface="Calibri" panose="020F0502020204030204" pitchFamily="34" charset="0"/>
                <a:ea typeface="Times New Roman" panose="02020603050405020304" pitchFamily="18" charset="0"/>
                <a:cs typeface="Vrinda" panose="020B0502040204020203" pitchFamily="34" charset="0"/>
              </a:rPr>
              <a:t>In the Upload Paper section, users or researchers can upload their papers in .pdf format by giving Paper name, category, abstract for paper and long description. They can also check whether to make their paper public to all users for download or to restrict download access rights.</a:t>
            </a:r>
          </a:p>
          <a:p>
            <a:pPr algn="just"/>
            <a:endParaRPr lang="en-IN" sz="1200" dirty="0">
              <a:latin typeface="Calibri" panose="020F0502020204030204" pitchFamily="34" charset="0"/>
              <a:cs typeface="Vrinda" panose="020B0502040204020203" pitchFamily="34" charset="0"/>
            </a:endParaRPr>
          </a:p>
          <a:p>
            <a:pPr algn="just"/>
            <a:r>
              <a:rPr lang="en-IN" sz="2000" dirty="0"/>
              <a:t>In the view papers section, the users can view all the papers they have uploaded and also search from those uploaded papers.</a:t>
            </a:r>
          </a:p>
        </p:txBody>
      </p:sp>
      <p:pic>
        <p:nvPicPr>
          <p:cNvPr id="7" name="Picture 6">
            <a:extLst>
              <a:ext uri="{FF2B5EF4-FFF2-40B4-BE49-F238E27FC236}">
                <a16:creationId xmlns:a16="http://schemas.microsoft.com/office/drawing/2014/main" id="{7D2E2552-584B-4595-88BA-65BB4E48D27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97803" y="2770075"/>
            <a:ext cx="2216050" cy="3894946"/>
          </a:xfrm>
          <a:prstGeom prst="rect">
            <a:avLst/>
          </a:prstGeom>
          <a:noFill/>
          <a:ln>
            <a:noFill/>
          </a:ln>
        </p:spPr>
      </p:pic>
      <p:pic>
        <p:nvPicPr>
          <p:cNvPr id="8" name="Picture 7">
            <a:extLst>
              <a:ext uri="{FF2B5EF4-FFF2-40B4-BE49-F238E27FC236}">
                <a16:creationId xmlns:a16="http://schemas.microsoft.com/office/drawing/2014/main" id="{AEBC950E-2810-4407-9D60-B5B611AC4FC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2149" y="2770075"/>
            <a:ext cx="2216049" cy="3798031"/>
          </a:xfrm>
          <a:prstGeom prst="rect">
            <a:avLst/>
          </a:prstGeom>
          <a:noFill/>
          <a:ln>
            <a:noFill/>
          </a:ln>
        </p:spPr>
      </p:pic>
    </p:spTree>
    <p:extLst>
      <p:ext uri="{BB962C8B-B14F-4D97-AF65-F5344CB8AC3E}">
        <p14:creationId xmlns:p14="http://schemas.microsoft.com/office/powerpoint/2010/main" val="2797955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EC087B-2B38-4FF1-96CE-B6B9DB65D875}"/>
              </a:ext>
            </a:extLst>
          </p:cNvPr>
          <p:cNvSpPr/>
          <p:nvPr/>
        </p:nvSpPr>
        <p:spPr>
          <a:xfrm>
            <a:off x="1697114" y="328855"/>
            <a:ext cx="2081019" cy="523220"/>
          </a:xfrm>
          <a:prstGeom prst="rect">
            <a:avLst/>
          </a:prstGeom>
        </p:spPr>
        <p:txBody>
          <a:bodyPr wrap="none">
            <a:spAutoFit/>
          </a:bodyPr>
          <a:lstStyle/>
          <a:p>
            <a:r>
              <a:rPr lang="en-IN" sz="28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Connections</a:t>
            </a:r>
            <a:endParaRPr lang="en-IN" sz="28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3E9C001-7D87-459E-8555-B97FB17D8708}"/>
              </a:ext>
            </a:extLst>
          </p:cNvPr>
          <p:cNvSpPr/>
          <p:nvPr/>
        </p:nvSpPr>
        <p:spPr>
          <a:xfrm>
            <a:off x="1696278" y="980805"/>
            <a:ext cx="9581322" cy="1323439"/>
          </a:xfrm>
          <a:prstGeom prst="rect">
            <a:avLst/>
          </a:prstGeom>
        </p:spPr>
        <p:txBody>
          <a:bodyPr wrap="square">
            <a:spAutoFit/>
          </a:bodyPr>
          <a:lstStyle/>
          <a:p>
            <a:pPr algn="just"/>
            <a:r>
              <a:rPr lang="en-IN" sz="2000" dirty="0">
                <a:latin typeface="Times New Roman" panose="02020603050405020304" pitchFamily="18" charset="0"/>
                <a:ea typeface="Times New Roman" panose="02020603050405020304" pitchFamily="18" charset="0"/>
                <a:cs typeface="Times New Roman" panose="02020603050405020304" pitchFamily="18" charset="0"/>
              </a:rPr>
              <a:t>The current user or researcher may find the works of some other user or researcher to be very intriguing and would like to view all his/her works in the News Feed. For this to happen, the researcher can follow the other researcher. All users can follow the researchers of their interests. </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5B2EF9C-CB73-44AB-9812-1FC5F65E5AD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6626" y="2287099"/>
            <a:ext cx="2415540" cy="4293870"/>
          </a:xfrm>
          <a:prstGeom prst="rect">
            <a:avLst/>
          </a:prstGeom>
          <a:noFill/>
          <a:ln>
            <a:noFill/>
          </a:ln>
        </p:spPr>
      </p:pic>
      <p:pic>
        <p:nvPicPr>
          <p:cNvPr id="5" name="Picture 4">
            <a:extLst>
              <a:ext uri="{FF2B5EF4-FFF2-40B4-BE49-F238E27FC236}">
                <a16:creationId xmlns:a16="http://schemas.microsoft.com/office/drawing/2014/main" id="{2F21BD89-3008-4A3A-A2C0-B67CFCC4EB4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7605" y="2304244"/>
            <a:ext cx="2395855" cy="4259580"/>
          </a:xfrm>
          <a:prstGeom prst="rect">
            <a:avLst/>
          </a:prstGeom>
          <a:noFill/>
          <a:ln>
            <a:noFill/>
          </a:ln>
        </p:spPr>
      </p:pic>
    </p:spTree>
    <p:extLst>
      <p:ext uri="{BB962C8B-B14F-4D97-AF65-F5344CB8AC3E}">
        <p14:creationId xmlns:p14="http://schemas.microsoft.com/office/powerpoint/2010/main" val="4195876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36A2F5-23DB-4D80-9D92-753518D7E38F}"/>
              </a:ext>
            </a:extLst>
          </p:cNvPr>
          <p:cNvSpPr txBox="1">
            <a:spLocks/>
          </p:cNvSpPr>
          <p:nvPr/>
        </p:nvSpPr>
        <p:spPr>
          <a:xfrm>
            <a:off x="429133" y="472753"/>
            <a:ext cx="11576050" cy="720381"/>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000" b="1" dirty="0">
                <a:latin typeface="Algerian" panose="04020705040A02060702" pitchFamily="82" charset="0"/>
              </a:rPr>
              <a:t>contents</a:t>
            </a:r>
            <a:endParaRPr lang="en-IN" sz="4000" dirty="0">
              <a:latin typeface="Algerian" panose="04020705040A02060702" pitchFamily="82" charset="0"/>
            </a:endParaRPr>
          </a:p>
        </p:txBody>
      </p:sp>
      <p:sp>
        <p:nvSpPr>
          <p:cNvPr id="5" name="TextBox 4">
            <a:extLst>
              <a:ext uri="{FF2B5EF4-FFF2-40B4-BE49-F238E27FC236}">
                <a16:creationId xmlns:a16="http://schemas.microsoft.com/office/drawing/2014/main" id="{18F5B7CD-1264-46D7-BC8C-E401EE826E78}"/>
              </a:ext>
            </a:extLst>
          </p:cNvPr>
          <p:cNvSpPr txBox="1"/>
          <p:nvPr/>
        </p:nvSpPr>
        <p:spPr>
          <a:xfrm>
            <a:off x="2307102" y="1468749"/>
            <a:ext cx="8707902" cy="4832092"/>
          </a:xfrm>
          <a:prstGeom prst="rect">
            <a:avLst/>
          </a:prstGeom>
          <a:noFill/>
        </p:spPr>
        <p:txBody>
          <a:bodyPr wrap="square" rtlCol="0">
            <a:spAutoFit/>
          </a:bodyPr>
          <a:lstStyle/>
          <a:p>
            <a:pPr marL="457200" indent="-457200"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INTRODUCTION</a:t>
            </a:r>
          </a:p>
          <a:p>
            <a:pPr marL="457200" indent="-457200"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ABOUT ResearchIN</a:t>
            </a:r>
          </a:p>
          <a:p>
            <a:pPr marL="457200" indent="-457200"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FUNCTIONS OF ResearchIN</a:t>
            </a:r>
          </a:p>
          <a:p>
            <a:pPr marL="457200" indent="-457200"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DATA FLOW DIAGRAMS</a:t>
            </a:r>
          </a:p>
          <a:p>
            <a:pPr marL="457200" indent="-457200"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ENTITY RELATION DIAGRAM</a:t>
            </a:r>
          </a:p>
          <a:p>
            <a:pPr marL="457200" indent="-457200"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USE CASE DIAGRAM</a:t>
            </a:r>
          </a:p>
          <a:p>
            <a:pPr marL="457200" indent="-457200"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WORKING OF ResearchIN</a:t>
            </a:r>
          </a:p>
          <a:p>
            <a:pPr marL="457200" indent="-457200"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FUTURE SCOPE</a:t>
            </a:r>
          </a:p>
          <a:p>
            <a:pPr marL="457200" indent="-457200"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CONCLUSION</a:t>
            </a:r>
          </a:p>
          <a:p>
            <a:pPr marL="457200" indent="-457200"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ACKNOWLEDGEMENT</a:t>
            </a:r>
          </a:p>
          <a:p>
            <a:pPr marL="457200" indent="-457200"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020457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A8B5E6-35E0-45DD-9198-4E6475BF52F8}"/>
              </a:ext>
            </a:extLst>
          </p:cNvPr>
          <p:cNvSpPr/>
          <p:nvPr/>
        </p:nvSpPr>
        <p:spPr>
          <a:xfrm>
            <a:off x="1826183" y="1198272"/>
            <a:ext cx="2013565" cy="564257"/>
          </a:xfrm>
          <a:prstGeom prst="rect">
            <a:avLst/>
          </a:prstGeom>
        </p:spPr>
        <p:txBody>
          <a:bodyPr wrap="none">
            <a:spAutoFit/>
          </a:bodyPr>
          <a:lstStyle/>
          <a:p>
            <a:pPr>
              <a:lnSpc>
                <a:spcPct val="120000"/>
              </a:lnSpc>
              <a:spcBef>
                <a:spcPts val="200"/>
              </a:spcBef>
              <a:spcAft>
                <a:spcPts val="0"/>
              </a:spcAft>
            </a:pPr>
            <a:r>
              <a:rPr lang="en-IN" sz="28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User Profile</a:t>
            </a:r>
            <a:endParaRPr lang="en-IN" sz="2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E31C5C8-08D5-4320-9A5F-CDE08E018D28}"/>
              </a:ext>
            </a:extLst>
          </p:cNvPr>
          <p:cNvSpPr/>
          <p:nvPr/>
        </p:nvSpPr>
        <p:spPr>
          <a:xfrm>
            <a:off x="1826183" y="1911312"/>
            <a:ext cx="6111869" cy="2743828"/>
          </a:xfrm>
          <a:prstGeom prst="rect">
            <a:avLst/>
          </a:prstGeom>
        </p:spPr>
        <p:txBody>
          <a:bodyPr wrap="square">
            <a:spAutoFit/>
          </a:bodyPr>
          <a:lstStyle/>
          <a:p>
            <a:pPr marR="56515" algn="just">
              <a:lnSpc>
                <a:spcPct val="146000"/>
              </a:lnSpc>
              <a:spcAft>
                <a:spcPts val="0"/>
              </a:spcAft>
            </a:pPr>
            <a:r>
              <a:rPr lang="en-IN" sz="2000" dirty="0">
                <a:latin typeface="Calibri" panose="020F0502020204030204" pitchFamily="34" charset="0"/>
                <a:ea typeface="Times New Roman" panose="02020603050405020304" pitchFamily="18" charset="0"/>
                <a:cs typeface="Calibri" panose="020F0502020204030204" pitchFamily="34" charset="0"/>
              </a:rPr>
              <a:t>User Profile is the section where the current user can view the information about other user’s or researchers, can view their works, download the full paper or request for download. The current user can also follow different other Researchers so as to get their works on his/her News Feeds.</a:t>
            </a:r>
            <a:endParaRPr lang="en-IN" sz="2000" dirty="0">
              <a:effectLst/>
              <a:latin typeface="Calibri" panose="020F0502020204030204" pitchFamily="34" charset="0"/>
              <a:ea typeface="Times New Roman" panose="02020603050405020304" pitchFamily="18" charset="0"/>
              <a:cs typeface="Vrinda" panose="020B0502040204020203" pitchFamily="34" charset="0"/>
            </a:endParaRPr>
          </a:p>
        </p:txBody>
      </p:sp>
      <p:pic>
        <p:nvPicPr>
          <p:cNvPr id="4" name="Picture 3">
            <a:extLst>
              <a:ext uri="{FF2B5EF4-FFF2-40B4-BE49-F238E27FC236}">
                <a16:creationId xmlns:a16="http://schemas.microsoft.com/office/drawing/2014/main" id="{A11D4641-71FF-468D-80A3-0097F641B0B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759389" y="1480400"/>
            <a:ext cx="2571219" cy="4269622"/>
          </a:xfrm>
          <a:prstGeom prst="rect">
            <a:avLst/>
          </a:prstGeom>
          <a:noFill/>
          <a:ln>
            <a:noFill/>
          </a:ln>
        </p:spPr>
      </p:pic>
    </p:spTree>
    <p:extLst>
      <p:ext uri="{BB962C8B-B14F-4D97-AF65-F5344CB8AC3E}">
        <p14:creationId xmlns:p14="http://schemas.microsoft.com/office/powerpoint/2010/main" val="3015225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D01BCA-9D9A-4A8B-976F-43AB95587AAE}"/>
              </a:ext>
            </a:extLst>
          </p:cNvPr>
          <p:cNvSpPr/>
          <p:nvPr/>
        </p:nvSpPr>
        <p:spPr>
          <a:xfrm>
            <a:off x="1701798" y="179727"/>
            <a:ext cx="1561646" cy="564257"/>
          </a:xfrm>
          <a:prstGeom prst="rect">
            <a:avLst/>
          </a:prstGeom>
        </p:spPr>
        <p:txBody>
          <a:bodyPr wrap="none">
            <a:spAutoFit/>
          </a:bodyPr>
          <a:lstStyle/>
          <a:p>
            <a:pPr>
              <a:lnSpc>
                <a:spcPct val="120000"/>
              </a:lnSpc>
              <a:spcBef>
                <a:spcPts val="200"/>
              </a:spcBef>
              <a:spcAft>
                <a:spcPts val="0"/>
              </a:spcAft>
            </a:pPr>
            <a:r>
              <a:rPr lang="en-IN" sz="28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Requests</a:t>
            </a:r>
            <a:endParaRPr lang="en-IN" sz="2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653EA39-309B-43FC-9BE3-D388DCC1B752}"/>
              </a:ext>
            </a:extLst>
          </p:cNvPr>
          <p:cNvSpPr/>
          <p:nvPr/>
        </p:nvSpPr>
        <p:spPr>
          <a:xfrm>
            <a:off x="1701799" y="850879"/>
            <a:ext cx="10317924" cy="1938992"/>
          </a:xfrm>
          <a:prstGeom prst="rect">
            <a:avLst/>
          </a:prstGeom>
        </p:spPr>
        <p:txBody>
          <a:bodyPr wrap="square">
            <a:spAutoFit/>
          </a:bodyPr>
          <a:lstStyle/>
          <a:p>
            <a:pPr algn="just"/>
            <a:r>
              <a:rPr lang="en-IN" sz="2000" dirty="0">
                <a:latin typeface="Calibri" panose="020F0502020204030204" pitchFamily="34" charset="0"/>
                <a:ea typeface="Times New Roman" panose="02020603050405020304" pitchFamily="18" charset="0"/>
                <a:cs typeface="Vrinda" panose="020B0502040204020203" pitchFamily="34" charset="0"/>
              </a:rPr>
              <a:t>There are two areas of the Requests section, the “REQUESTED PAPERS” tab, where all requests from different researchers or users are displayed for the download access to the papers which are download restricted and the “REQUESTING PAPERS” tab where all the requests to download papers of the current user is displayed. The user can either accept the request of the other users or can decline their request. He/she can also cancel the requests that are still pending or wait for them to either get accepted or declined. </a:t>
            </a:r>
            <a:endParaRPr lang="en-IN" sz="2000" dirty="0"/>
          </a:p>
        </p:txBody>
      </p:sp>
      <p:pic>
        <p:nvPicPr>
          <p:cNvPr id="4" name="Picture 3">
            <a:extLst>
              <a:ext uri="{FF2B5EF4-FFF2-40B4-BE49-F238E27FC236}">
                <a16:creationId xmlns:a16="http://schemas.microsoft.com/office/drawing/2014/main" id="{4AB20EDD-8007-46E8-9469-DCCCF45B1D0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0481" y="2789871"/>
            <a:ext cx="1997112" cy="3744545"/>
          </a:xfrm>
          <a:prstGeom prst="rect">
            <a:avLst/>
          </a:prstGeom>
          <a:noFill/>
          <a:ln>
            <a:noFill/>
          </a:ln>
        </p:spPr>
      </p:pic>
      <p:pic>
        <p:nvPicPr>
          <p:cNvPr id="5" name="Picture 4">
            <a:extLst>
              <a:ext uri="{FF2B5EF4-FFF2-40B4-BE49-F238E27FC236}">
                <a16:creationId xmlns:a16="http://schemas.microsoft.com/office/drawing/2014/main" id="{7ED79877-BE11-4BC6-8CC1-CFEF781414E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30541" y="2809479"/>
            <a:ext cx="2026920" cy="3801138"/>
          </a:xfrm>
          <a:prstGeom prst="rect">
            <a:avLst/>
          </a:prstGeom>
          <a:noFill/>
          <a:ln>
            <a:noFill/>
          </a:ln>
        </p:spPr>
      </p:pic>
    </p:spTree>
    <p:extLst>
      <p:ext uri="{BB962C8B-B14F-4D97-AF65-F5344CB8AC3E}">
        <p14:creationId xmlns:p14="http://schemas.microsoft.com/office/powerpoint/2010/main" val="2502291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E4624C-65FA-47D2-8CE3-F9036B78E366}"/>
              </a:ext>
            </a:extLst>
          </p:cNvPr>
          <p:cNvSpPr/>
          <p:nvPr/>
        </p:nvSpPr>
        <p:spPr>
          <a:xfrm>
            <a:off x="2570922" y="1379296"/>
            <a:ext cx="2400016" cy="564257"/>
          </a:xfrm>
          <a:prstGeom prst="rect">
            <a:avLst/>
          </a:prstGeom>
        </p:spPr>
        <p:txBody>
          <a:bodyPr wrap="none">
            <a:spAutoFit/>
          </a:bodyPr>
          <a:lstStyle/>
          <a:p>
            <a:pPr>
              <a:lnSpc>
                <a:spcPct val="120000"/>
              </a:lnSpc>
              <a:spcBef>
                <a:spcPts val="200"/>
              </a:spcBef>
              <a:spcAft>
                <a:spcPts val="0"/>
              </a:spcAft>
            </a:pPr>
            <a:r>
              <a:rPr lang="en-IN" sz="28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Administrator</a:t>
            </a:r>
            <a:endParaRPr lang="en-IN" sz="2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57508404-A135-438B-977F-7609DD64F200}"/>
              </a:ext>
            </a:extLst>
          </p:cNvPr>
          <p:cNvSpPr/>
          <p:nvPr/>
        </p:nvSpPr>
        <p:spPr>
          <a:xfrm>
            <a:off x="2570922" y="2105561"/>
            <a:ext cx="5393634" cy="1323439"/>
          </a:xfrm>
          <a:prstGeom prst="rect">
            <a:avLst/>
          </a:prstGeom>
        </p:spPr>
        <p:txBody>
          <a:bodyPr wrap="square">
            <a:spAutoFit/>
          </a:bodyPr>
          <a:lstStyle/>
          <a:p>
            <a:r>
              <a:rPr lang="en-IN" sz="2000" dirty="0">
                <a:latin typeface="Calibri" panose="020F0502020204030204" pitchFamily="34" charset="0"/>
                <a:ea typeface="Times New Roman" panose="02020603050405020304" pitchFamily="18" charset="0"/>
                <a:cs typeface="Vrinda" panose="020B0502040204020203" pitchFamily="34" charset="0"/>
              </a:rPr>
              <a:t>The work of administrator is to verify if users and papers if they are valid or not. The administrator has the power to remove reported users and papers.</a:t>
            </a:r>
            <a:endParaRPr lang="en-IN" sz="2000" dirty="0"/>
          </a:p>
        </p:txBody>
      </p:sp>
      <p:pic>
        <p:nvPicPr>
          <p:cNvPr id="4" name="Picture 3">
            <a:extLst>
              <a:ext uri="{FF2B5EF4-FFF2-40B4-BE49-F238E27FC236}">
                <a16:creationId xmlns:a16="http://schemas.microsoft.com/office/drawing/2014/main" id="{4E550275-90B6-47F0-A98A-29AC8671C3C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5761" y="1365509"/>
            <a:ext cx="2935190" cy="4859179"/>
          </a:xfrm>
          <a:prstGeom prst="rect">
            <a:avLst/>
          </a:prstGeom>
          <a:noFill/>
          <a:ln>
            <a:noFill/>
          </a:ln>
        </p:spPr>
      </p:pic>
    </p:spTree>
    <p:extLst>
      <p:ext uri="{BB962C8B-B14F-4D97-AF65-F5344CB8AC3E}">
        <p14:creationId xmlns:p14="http://schemas.microsoft.com/office/powerpoint/2010/main" val="4035793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D923CA-C0B2-4868-BCC8-8FB535E717AC}"/>
              </a:ext>
            </a:extLst>
          </p:cNvPr>
          <p:cNvSpPr/>
          <p:nvPr/>
        </p:nvSpPr>
        <p:spPr>
          <a:xfrm>
            <a:off x="1408182" y="1250468"/>
            <a:ext cx="10654747" cy="4568623"/>
          </a:xfrm>
          <a:prstGeom prst="rect">
            <a:avLst/>
          </a:prstGeom>
        </p:spPr>
        <p:txBody>
          <a:bodyPr wrap="square">
            <a:spAutoFit/>
          </a:bodyPr>
          <a:lstStyle/>
          <a:p>
            <a:pPr algn="just">
              <a:lnSpc>
                <a:spcPct val="120000"/>
              </a:lnSpc>
              <a:spcAft>
                <a:spcPts val="0"/>
              </a:spcAft>
            </a:pPr>
            <a:r>
              <a:rPr lang="en-IN" sz="2800" dirty="0">
                <a:latin typeface="Calibri" panose="020F0502020204030204" pitchFamily="34" charset="0"/>
                <a:ea typeface="Times New Roman" panose="02020603050405020304" pitchFamily="18" charset="0"/>
                <a:cs typeface="Vrinda" panose="020B0502040204020203" pitchFamily="34" charset="0"/>
              </a:rPr>
              <a:t>    </a:t>
            </a:r>
            <a:r>
              <a:rPr lang="en-IN" sz="2400" dirty="0">
                <a:latin typeface="Calibri" panose="020F0502020204030204" pitchFamily="34" charset="0"/>
                <a:ea typeface="Times New Roman" panose="02020603050405020304" pitchFamily="18" charset="0"/>
                <a:cs typeface="Vrinda" panose="020B0502040204020203" pitchFamily="34" charset="0"/>
              </a:rPr>
              <a:t>The following are the updates that will be implemented in future:</a:t>
            </a:r>
          </a:p>
          <a:p>
            <a:pPr marL="342900" lvl="0" indent="-342900" algn="just">
              <a:lnSpc>
                <a:spcPct val="120000"/>
              </a:lnSpc>
              <a:spcAft>
                <a:spcPts val="0"/>
              </a:spcAft>
              <a:buFont typeface="Wingdings" panose="05000000000000000000" pitchFamily="2" charset="2"/>
              <a:buChar char=""/>
            </a:pPr>
            <a:r>
              <a:rPr lang="en-IN" sz="2400" dirty="0">
                <a:latin typeface="Calibri" panose="020F0502020204030204" pitchFamily="34" charset="0"/>
                <a:ea typeface="Times New Roman" panose="02020603050405020304" pitchFamily="18" charset="0"/>
                <a:cs typeface="Vrinda" panose="020B0502040204020203" pitchFamily="34" charset="0"/>
              </a:rPr>
              <a:t>ID verification like College/University ID card or any other ID proof have to be uploaded during registration process for verification of user.</a:t>
            </a:r>
          </a:p>
          <a:p>
            <a:pPr lvl="0" algn="just">
              <a:lnSpc>
                <a:spcPct val="120000"/>
              </a:lnSpc>
              <a:spcAft>
                <a:spcPts val="0"/>
              </a:spcAft>
            </a:pPr>
            <a:endParaRPr lang="en-IN" sz="2400" dirty="0">
              <a:latin typeface="Calibri" panose="020F0502020204030204" pitchFamily="34" charset="0"/>
              <a:ea typeface="Times New Roman" panose="02020603050405020304" pitchFamily="18" charset="0"/>
              <a:cs typeface="Vrinda" panose="020B0502040204020203" pitchFamily="34" charset="0"/>
            </a:endParaRPr>
          </a:p>
          <a:p>
            <a:pPr marL="342900" lvl="0" indent="-342900" algn="just">
              <a:lnSpc>
                <a:spcPct val="120000"/>
              </a:lnSpc>
              <a:spcAft>
                <a:spcPts val="0"/>
              </a:spcAft>
              <a:buFont typeface="Wingdings" panose="05000000000000000000" pitchFamily="2" charset="2"/>
              <a:buChar char=""/>
            </a:pPr>
            <a:r>
              <a:rPr lang="en-IN" sz="2400" dirty="0">
                <a:latin typeface="Calibri" panose="020F0502020204030204" pitchFamily="34" charset="0"/>
                <a:ea typeface="Times New Roman" panose="02020603050405020304" pitchFamily="18" charset="0"/>
                <a:cs typeface="Vrinda" panose="020B0502040204020203" pitchFamily="34" charset="0"/>
              </a:rPr>
              <a:t>Implementation of Filter Interests option in the News Feeds section to make the application more flexible.</a:t>
            </a:r>
          </a:p>
          <a:p>
            <a:pPr lvl="0" algn="just">
              <a:lnSpc>
                <a:spcPct val="120000"/>
              </a:lnSpc>
              <a:spcAft>
                <a:spcPts val="0"/>
              </a:spcAft>
            </a:pPr>
            <a:endParaRPr lang="en-IN" sz="2400" dirty="0">
              <a:latin typeface="Calibri" panose="020F0502020204030204" pitchFamily="34" charset="0"/>
              <a:ea typeface="Times New Roman" panose="02020603050405020304" pitchFamily="18" charset="0"/>
              <a:cs typeface="Vrinda" panose="020B0502040204020203" pitchFamily="34" charset="0"/>
            </a:endParaRPr>
          </a:p>
          <a:p>
            <a:pPr marL="342900" lvl="0" indent="-342900" algn="just">
              <a:lnSpc>
                <a:spcPct val="120000"/>
              </a:lnSpc>
              <a:spcAft>
                <a:spcPts val="0"/>
              </a:spcAft>
              <a:buFont typeface="Wingdings" panose="05000000000000000000" pitchFamily="2" charset="2"/>
              <a:buChar char=""/>
            </a:pPr>
            <a:r>
              <a:rPr lang="en-IN" sz="2400" dirty="0">
                <a:latin typeface="Calibri" panose="020F0502020204030204" pitchFamily="34" charset="0"/>
                <a:ea typeface="Times New Roman" panose="02020603050405020304" pitchFamily="18" charset="0"/>
                <a:cs typeface="Vrinda" panose="020B0502040204020203" pitchFamily="34" charset="0"/>
              </a:rPr>
              <a:t>Citations would be done automatically during paper upload.</a:t>
            </a:r>
          </a:p>
          <a:p>
            <a:pPr lvl="0" algn="just">
              <a:lnSpc>
                <a:spcPct val="120000"/>
              </a:lnSpc>
              <a:spcAft>
                <a:spcPts val="0"/>
              </a:spcAft>
            </a:pPr>
            <a:r>
              <a:rPr lang="en-IN" sz="2400" dirty="0">
                <a:latin typeface="Calibri" panose="020F0502020204030204" pitchFamily="34" charset="0"/>
                <a:ea typeface="Times New Roman" panose="02020603050405020304" pitchFamily="18" charset="0"/>
                <a:cs typeface="Vrinda" panose="020B0502040204020203" pitchFamily="34" charset="0"/>
              </a:rPr>
              <a:t> </a:t>
            </a:r>
          </a:p>
          <a:p>
            <a:pPr marL="342900" lvl="0" indent="-342900" algn="just">
              <a:lnSpc>
                <a:spcPct val="120000"/>
              </a:lnSpc>
              <a:spcAft>
                <a:spcPts val="0"/>
              </a:spcAft>
              <a:buFont typeface="Wingdings" panose="05000000000000000000" pitchFamily="2" charset="2"/>
              <a:buChar char=""/>
            </a:pPr>
            <a:r>
              <a:rPr lang="en-IN" sz="2400" dirty="0">
                <a:latin typeface="Calibri" panose="020F0502020204030204" pitchFamily="34" charset="0"/>
                <a:ea typeface="Times New Roman" panose="02020603050405020304" pitchFamily="18" charset="0"/>
                <a:cs typeface="Vrinda" panose="020B0502040204020203" pitchFamily="34" charset="0"/>
              </a:rPr>
              <a:t>Notification system.</a:t>
            </a:r>
            <a:endParaRPr lang="en-IN" sz="2400" dirty="0">
              <a:effectLst/>
              <a:latin typeface="Calibri" panose="020F0502020204030204" pitchFamily="34" charset="0"/>
              <a:ea typeface="Times New Roman" panose="02020603050405020304" pitchFamily="18" charset="0"/>
              <a:cs typeface="Vrinda" panose="020B0502040204020203" pitchFamily="34" charset="0"/>
            </a:endParaRPr>
          </a:p>
        </p:txBody>
      </p:sp>
      <p:sp>
        <p:nvSpPr>
          <p:cNvPr id="3" name="Title 1">
            <a:extLst>
              <a:ext uri="{FF2B5EF4-FFF2-40B4-BE49-F238E27FC236}">
                <a16:creationId xmlns:a16="http://schemas.microsoft.com/office/drawing/2014/main" id="{CBCC57EB-0E45-47B7-83BA-4C8BA38E27DE}"/>
              </a:ext>
            </a:extLst>
          </p:cNvPr>
          <p:cNvSpPr txBox="1">
            <a:spLocks/>
          </p:cNvSpPr>
          <p:nvPr/>
        </p:nvSpPr>
        <p:spPr>
          <a:xfrm>
            <a:off x="486879" y="0"/>
            <a:ext cx="11576050" cy="720381"/>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000" b="1" dirty="0">
                <a:latin typeface="Algerian" panose="04020705040A02060702" pitchFamily="82" charset="0"/>
              </a:rPr>
              <a:t>Future scope</a:t>
            </a:r>
          </a:p>
          <a:p>
            <a:pPr algn="ctr"/>
            <a:endParaRPr lang="en-IN" sz="4000" dirty="0">
              <a:latin typeface="Algerian" panose="04020705040A02060702" pitchFamily="82" charset="0"/>
            </a:endParaRPr>
          </a:p>
        </p:txBody>
      </p:sp>
    </p:spTree>
    <p:extLst>
      <p:ext uri="{BB962C8B-B14F-4D97-AF65-F5344CB8AC3E}">
        <p14:creationId xmlns:p14="http://schemas.microsoft.com/office/powerpoint/2010/main" val="3410319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7F2FD-0218-4CC4-BCAF-29D3A7A065D4}"/>
              </a:ext>
            </a:extLst>
          </p:cNvPr>
          <p:cNvSpPr txBox="1">
            <a:spLocks/>
          </p:cNvSpPr>
          <p:nvPr/>
        </p:nvSpPr>
        <p:spPr>
          <a:xfrm>
            <a:off x="615950" y="357808"/>
            <a:ext cx="11576050" cy="720381"/>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000" b="1" dirty="0">
                <a:latin typeface="Algerian" panose="04020705040A02060702" pitchFamily="82" charset="0"/>
              </a:rPr>
              <a:t>conclusion</a:t>
            </a:r>
          </a:p>
          <a:p>
            <a:pPr algn="ctr"/>
            <a:endParaRPr lang="en-IN" sz="4000" dirty="0">
              <a:latin typeface="Algerian" panose="04020705040A02060702" pitchFamily="82" charset="0"/>
            </a:endParaRPr>
          </a:p>
        </p:txBody>
      </p:sp>
      <p:sp>
        <p:nvSpPr>
          <p:cNvPr id="3" name="Rectangle 2">
            <a:extLst>
              <a:ext uri="{FF2B5EF4-FFF2-40B4-BE49-F238E27FC236}">
                <a16:creationId xmlns:a16="http://schemas.microsoft.com/office/drawing/2014/main" id="{1580AC12-54C7-475B-BBBD-8F7D3D592118}"/>
              </a:ext>
            </a:extLst>
          </p:cNvPr>
          <p:cNvSpPr/>
          <p:nvPr/>
        </p:nvSpPr>
        <p:spPr>
          <a:xfrm>
            <a:off x="1487694" y="1197459"/>
            <a:ext cx="10323444" cy="4051558"/>
          </a:xfrm>
          <a:prstGeom prst="rect">
            <a:avLst/>
          </a:prstGeom>
        </p:spPr>
        <p:txBody>
          <a:bodyPr wrap="square">
            <a:spAutoFit/>
          </a:bodyPr>
          <a:lstStyle/>
          <a:p>
            <a:pPr algn="just">
              <a:lnSpc>
                <a:spcPct val="120000"/>
              </a:lnSpc>
              <a:spcAft>
                <a:spcPts val="1000"/>
              </a:spcAft>
            </a:pPr>
            <a:r>
              <a:rPr lang="en-IN" sz="2400" dirty="0">
                <a:latin typeface="Calibri" panose="020F0502020204030204" pitchFamily="34" charset="0"/>
                <a:ea typeface="Times New Roman" panose="02020603050405020304" pitchFamily="18" charset="0"/>
                <a:cs typeface="Vrinda" panose="020B0502040204020203" pitchFamily="34" charset="0"/>
              </a:rPr>
              <a:t>ResearchIN is primarily developed from the idea to create a social platform for Researchers from all over the world where they can upload their research papers and can view and download other research papers and also get to know the works done of their interests and the people who have contributed towards those works. ResearchIN also provides the facility to find others registered users who are nearby or within a close proximity. This is the unique feature of ResearchIN. It also enables users to search of papers and other researchers with its powerful search option. The ResearchIN android app can run on any Android Smartphone or Tablet and has a very simple and easy to use interface.</a:t>
            </a:r>
            <a:endParaRPr lang="en-IN" sz="2400" dirty="0">
              <a:effectLst/>
              <a:latin typeface="Calibri" panose="020F0502020204030204" pitchFamily="34" charset="0"/>
              <a:ea typeface="Times New Roman" panose="02020603050405020304" pitchFamily="18" charset="0"/>
              <a:cs typeface="Vrinda" panose="020B0502040204020203" pitchFamily="34" charset="0"/>
            </a:endParaRPr>
          </a:p>
        </p:txBody>
      </p:sp>
    </p:spTree>
    <p:extLst>
      <p:ext uri="{BB962C8B-B14F-4D97-AF65-F5344CB8AC3E}">
        <p14:creationId xmlns:p14="http://schemas.microsoft.com/office/powerpoint/2010/main" val="3891467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EC8B-4684-4C1E-8B4D-1FB160243698}"/>
              </a:ext>
            </a:extLst>
          </p:cNvPr>
          <p:cNvSpPr txBox="1">
            <a:spLocks/>
          </p:cNvSpPr>
          <p:nvPr/>
        </p:nvSpPr>
        <p:spPr>
          <a:xfrm>
            <a:off x="513384" y="490330"/>
            <a:ext cx="11576050" cy="720381"/>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000" b="1" dirty="0">
                <a:latin typeface="Algerian" panose="04020705040A02060702" pitchFamily="82" charset="0"/>
              </a:rPr>
              <a:t>acknowledgement</a:t>
            </a:r>
          </a:p>
          <a:p>
            <a:pPr algn="ctr"/>
            <a:endParaRPr lang="en-IN" sz="4000" dirty="0">
              <a:latin typeface="Algerian" panose="04020705040A02060702" pitchFamily="82" charset="0"/>
            </a:endParaRPr>
          </a:p>
        </p:txBody>
      </p:sp>
      <p:sp>
        <p:nvSpPr>
          <p:cNvPr id="3" name="Rectangle 2">
            <a:extLst>
              <a:ext uri="{FF2B5EF4-FFF2-40B4-BE49-F238E27FC236}">
                <a16:creationId xmlns:a16="http://schemas.microsoft.com/office/drawing/2014/main" id="{2282FCE9-85FA-4AC5-A0D1-8F5F63F6AC24}"/>
              </a:ext>
            </a:extLst>
          </p:cNvPr>
          <p:cNvSpPr/>
          <p:nvPr/>
        </p:nvSpPr>
        <p:spPr>
          <a:xfrm>
            <a:off x="1782416" y="1576143"/>
            <a:ext cx="9892748" cy="3293402"/>
          </a:xfrm>
          <a:prstGeom prst="rect">
            <a:avLst/>
          </a:prstGeom>
        </p:spPr>
        <p:txBody>
          <a:bodyPr wrap="square">
            <a:spAutoFit/>
          </a:bodyPr>
          <a:lstStyle/>
          <a:p>
            <a:pPr algn="just">
              <a:lnSpc>
                <a:spcPct val="120000"/>
              </a:lnSpc>
              <a:spcAft>
                <a:spcPts val="1000"/>
              </a:spcAft>
            </a:pPr>
            <a:r>
              <a:rPr lang="en-IN" sz="2400" dirty="0">
                <a:latin typeface="Calibri" panose="020F0502020204030204" pitchFamily="34" charset="0"/>
                <a:ea typeface="Times New Roman" panose="02020603050405020304" pitchFamily="18" charset="0"/>
                <a:cs typeface="Vrinda" panose="020B0502040204020203" pitchFamily="34" charset="0"/>
              </a:rPr>
              <a:t>The satisfaction that accompanies the successful completion of any task would be incomplete without the mention of people whose ceaseless cooperation made it possible, whose constant guidance and encouragement crowned all our efforts with success. </a:t>
            </a:r>
          </a:p>
          <a:p>
            <a:pPr algn="just">
              <a:lnSpc>
                <a:spcPct val="120000"/>
              </a:lnSpc>
              <a:spcAft>
                <a:spcPts val="1000"/>
              </a:spcAft>
            </a:pPr>
            <a:r>
              <a:rPr lang="en-IN" sz="2400" dirty="0">
                <a:latin typeface="Calibri" panose="020F0502020204030204" pitchFamily="34" charset="0"/>
                <a:ea typeface="Times New Roman" panose="02020603050405020304" pitchFamily="18" charset="0"/>
                <a:cs typeface="Vrinda" panose="020B0502040204020203" pitchFamily="34" charset="0"/>
              </a:rPr>
              <a:t>We are grateful to our project guides </a:t>
            </a:r>
            <a:r>
              <a:rPr lang="en-IN" sz="2400" dirty="0" err="1">
                <a:latin typeface="Calibri" panose="020F0502020204030204" pitchFamily="34" charset="0"/>
                <a:ea typeface="Times New Roman" panose="02020603050405020304" pitchFamily="18" charset="0"/>
                <a:cs typeface="Vrinda" panose="020B0502040204020203" pitchFamily="34" charset="0"/>
              </a:rPr>
              <a:t>Dr.</a:t>
            </a:r>
            <a:r>
              <a:rPr lang="en-IN" sz="2400" dirty="0">
                <a:latin typeface="Calibri" panose="020F0502020204030204" pitchFamily="34" charset="0"/>
                <a:ea typeface="Times New Roman" panose="02020603050405020304" pitchFamily="18" charset="0"/>
                <a:cs typeface="Vrinda" panose="020B0502040204020203" pitchFamily="34" charset="0"/>
              </a:rPr>
              <a:t> </a:t>
            </a:r>
            <a:r>
              <a:rPr lang="en-IN" sz="2400" dirty="0" err="1">
                <a:latin typeface="Calibri" panose="020F0502020204030204" pitchFamily="34" charset="0"/>
                <a:ea typeface="Times New Roman" panose="02020603050405020304" pitchFamily="18" charset="0"/>
                <a:cs typeface="Vrinda" panose="020B0502040204020203" pitchFamily="34" charset="0"/>
              </a:rPr>
              <a:t>Indrajit</a:t>
            </a:r>
            <a:r>
              <a:rPr lang="en-IN" sz="2400" dirty="0">
                <a:latin typeface="Calibri" panose="020F0502020204030204" pitchFamily="34" charset="0"/>
                <a:ea typeface="Times New Roman" panose="02020603050405020304" pitchFamily="18" charset="0"/>
                <a:cs typeface="Vrinda" panose="020B0502040204020203" pitchFamily="34" charset="0"/>
              </a:rPr>
              <a:t> </a:t>
            </a:r>
            <a:r>
              <a:rPr lang="en-IN" sz="2400" dirty="0" err="1">
                <a:latin typeface="Calibri" panose="020F0502020204030204" pitchFamily="34" charset="0"/>
                <a:ea typeface="Times New Roman" panose="02020603050405020304" pitchFamily="18" charset="0"/>
                <a:cs typeface="Vrinda" panose="020B0502040204020203" pitchFamily="34" charset="0"/>
              </a:rPr>
              <a:t>Bhattacharaya</a:t>
            </a:r>
            <a:r>
              <a:rPr lang="en-IN" sz="2400" dirty="0">
                <a:latin typeface="Calibri" panose="020F0502020204030204" pitchFamily="34" charset="0"/>
                <a:ea typeface="Times New Roman" panose="02020603050405020304" pitchFamily="18" charset="0"/>
                <a:cs typeface="Vrinda" panose="020B0502040204020203" pitchFamily="34" charset="0"/>
              </a:rPr>
              <a:t> for his guidance, inspiration and constructive suggestions that helped us in the successful completion of this project. </a:t>
            </a:r>
            <a:endParaRPr lang="en-IN" sz="2400" dirty="0">
              <a:effectLst/>
              <a:latin typeface="Calibri" panose="020F0502020204030204" pitchFamily="34" charset="0"/>
              <a:ea typeface="Times New Roman" panose="02020603050405020304" pitchFamily="18" charset="0"/>
              <a:cs typeface="Vrinda" panose="020B0502040204020203" pitchFamily="34" charset="0"/>
            </a:endParaRPr>
          </a:p>
        </p:txBody>
      </p:sp>
    </p:spTree>
    <p:extLst>
      <p:ext uri="{BB962C8B-B14F-4D97-AF65-F5344CB8AC3E}">
        <p14:creationId xmlns:p14="http://schemas.microsoft.com/office/powerpoint/2010/main" val="1856550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C770B43-C918-4CDD-9658-B0EAA0F41A56}"/>
              </a:ext>
            </a:extLst>
          </p:cNvPr>
          <p:cNvSpPr txBox="1">
            <a:spLocks/>
          </p:cNvSpPr>
          <p:nvPr/>
        </p:nvSpPr>
        <p:spPr>
          <a:xfrm>
            <a:off x="615950" y="226568"/>
            <a:ext cx="11576050" cy="720381"/>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000" b="1" dirty="0">
                <a:latin typeface="Algerian" panose="04020705040A02060702" pitchFamily="82" charset="0"/>
              </a:rPr>
              <a:t>references</a:t>
            </a:r>
          </a:p>
          <a:p>
            <a:pPr algn="ctr"/>
            <a:endParaRPr lang="en-IN" sz="4000" dirty="0">
              <a:latin typeface="Algerian" panose="04020705040A02060702" pitchFamily="82" charset="0"/>
            </a:endParaRPr>
          </a:p>
        </p:txBody>
      </p:sp>
      <p:sp>
        <p:nvSpPr>
          <p:cNvPr id="4" name="Rectangle 3">
            <a:extLst>
              <a:ext uri="{FF2B5EF4-FFF2-40B4-BE49-F238E27FC236}">
                <a16:creationId xmlns:a16="http://schemas.microsoft.com/office/drawing/2014/main" id="{E396310F-5A5F-4FAC-B01B-8BB05D90959E}"/>
              </a:ext>
            </a:extLst>
          </p:cNvPr>
          <p:cNvSpPr/>
          <p:nvPr/>
        </p:nvSpPr>
        <p:spPr>
          <a:xfrm>
            <a:off x="2551043" y="1173518"/>
            <a:ext cx="7447722" cy="3371244"/>
          </a:xfrm>
          <a:prstGeom prst="rect">
            <a:avLst/>
          </a:prstGeom>
        </p:spPr>
        <p:txBody>
          <a:bodyPr wrap="square">
            <a:spAutoFit/>
          </a:bodyPr>
          <a:lstStyle/>
          <a:p>
            <a:pPr marR="56515" algn="just">
              <a:lnSpc>
                <a:spcPct val="146000"/>
              </a:lnSpc>
              <a:spcAft>
                <a:spcPts val="0"/>
              </a:spcAft>
            </a:pPr>
            <a:r>
              <a:rPr lang="en-IN" sz="2800" dirty="0">
                <a:latin typeface="Times New Roman" panose="02020603050405020304" pitchFamily="18" charset="0"/>
                <a:ea typeface="Times New Roman" panose="02020603050405020304" pitchFamily="18" charset="0"/>
                <a:cs typeface="Vrinda" panose="020B0502040204020203" pitchFamily="34" charset="0"/>
              </a:rPr>
              <a:t>Web:</a:t>
            </a:r>
            <a:endParaRPr lang="en-IN" sz="2800" dirty="0">
              <a:latin typeface="Calibri" panose="020F0502020204030204" pitchFamily="34" charset="0"/>
              <a:ea typeface="Times New Roman" panose="02020603050405020304" pitchFamily="18" charset="0"/>
              <a:cs typeface="Vrinda" panose="020B0502040204020203" pitchFamily="34" charset="0"/>
            </a:endParaRPr>
          </a:p>
          <a:p>
            <a:pPr marR="56515" algn="just">
              <a:lnSpc>
                <a:spcPct val="146000"/>
              </a:lnSpc>
              <a:spcAft>
                <a:spcPts val="0"/>
              </a:spcAft>
            </a:pPr>
            <a:r>
              <a:rPr lang="en-IN" sz="2000" dirty="0">
                <a:latin typeface="Times New Roman" panose="02020603050405020304" pitchFamily="18" charset="0"/>
                <a:ea typeface="Times New Roman" panose="02020603050405020304" pitchFamily="18" charset="0"/>
                <a:cs typeface="Vrinda" panose="020B0502040204020203" pitchFamily="34" charset="0"/>
              </a:rPr>
              <a:t>https://www.simplifiedcoding.net/</a:t>
            </a:r>
            <a:endParaRPr lang="en-IN" sz="2000" dirty="0">
              <a:latin typeface="Calibri" panose="020F0502020204030204" pitchFamily="34" charset="0"/>
              <a:ea typeface="Times New Roman" panose="02020603050405020304" pitchFamily="18" charset="0"/>
              <a:cs typeface="Vrinda" panose="020B0502040204020203" pitchFamily="34" charset="0"/>
            </a:endParaRPr>
          </a:p>
          <a:p>
            <a:pPr marR="56515" algn="just">
              <a:lnSpc>
                <a:spcPct val="146000"/>
              </a:lnSpc>
              <a:spcAft>
                <a:spcPts val="0"/>
              </a:spcAft>
            </a:pPr>
            <a:r>
              <a:rPr lang="en-IN" sz="2000" dirty="0">
                <a:latin typeface="Times New Roman" panose="02020603050405020304" pitchFamily="18" charset="0"/>
                <a:ea typeface="Times New Roman" panose="02020603050405020304" pitchFamily="18" charset="0"/>
                <a:cs typeface="Vrinda" panose="020B0502040204020203" pitchFamily="34" charset="0"/>
              </a:rPr>
              <a:t>https://stackoverflow.com/</a:t>
            </a:r>
            <a:endParaRPr lang="en-IN" sz="2000" dirty="0">
              <a:latin typeface="Calibri" panose="020F0502020204030204" pitchFamily="34" charset="0"/>
              <a:ea typeface="Times New Roman" panose="02020603050405020304" pitchFamily="18" charset="0"/>
              <a:cs typeface="Vrinda" panose="020B0502040204020203" pitchFamily="34" charset="0"/>
            </a:endParaRPr>
          </a:p>
          <a:p>
            <a:pPr marR="56515" algn="just">
              <a:lnSpc>
                <a:spcPct val="146000"/>
              </a:lnSpc>
              <a:spcAft>
                <a:spcPts val="0"/>
              </a:spcAft>
            </a:pPr>
            <a:r>
              <a:rPr lang="en-IN" sz="2000" dirty="0">
                <a:latin typeface="Times New Roman" panose="02020603050405020304" pitchFamily="18" charset="0"/>
                <a:ea typeface="Times New Roman" panose="02020603050405020304" pitchFamily="18" charset="0"/>
                <a:cs typeface="Vrinda" panose="020B0502040204020203" pitchFamily="34" charset="0"/>
              </a:rPr>
              <a:t>https://developer.android.com/</a:t>
            </a:r>
            <a:endParaRPr lang="en-IN" sz="2000" dirty="0">
              <a:latin typeface="Calibri" panose="020F0502020204030204" pitchFamily="34" charset="0"/>
              <a:ea typeface="Times New Roman" panose="02020603050405020304" pitchFamily="18" charset="0"/>
              <a:cs typeface="Vrinda" panose="020B0502040204020203" pitchFamily="34" charset="0"/>
            </a:endParaRPr>
          </a:p>
          <a:p>
            <a:pPr marR="56515" algn="just">
              <a:lnSpc>
                <a:spcPct val="146000"/>
              </a:lnSpc>
              <a:spcAft>
                <a:spcPts val="0"/>
              </a:spcAft>
            </a:pPr>
            <a:r>
              <a:rPr lang="en-IN" sz="2000" dirty="0">
                <a:latin typeface="Times New Roman" panose="02020603050405020304" pitchFamily="18" charset="0"/>
                <a:ea typeface="Times New Roman" panose="02020603050405020304" pitchFamily="18" charset="0"/>
                <a:cs typeface="Vrinda" panose="020B0502040204020203" pitchFamily="34" charset="0"/>
              </a:rPr>
              <a:t>https://www.researchgate.net/</a:t>
            </a:r>
            <a:endParaRPr lang="en-IN" sz="2000" dirty="0">
              <a:latin typeface="Calibri" panose="020F0502020204030204" pitchFamily="34" charset="0"/>
              <a:ea typeface="Times New Roman" panose="02020603050405020304" pitchFamily="18" charset="0"/>
              <a:cs typeface="Vrinda" panose="020B0502040204020203" pitchFamily="34" charset="0"/>
            </a:endParaRPr>
          </a:p>
          <a:p>
            <a:pPr marR="56515" algn="just">
              <a:lnSpc>
                <a:spcPct val="146000"/>
              </a:lnSpc>
              <a:spcAft>
                <a:spcPts val="0"/>
              </a:spcAft>
            </a:pPr>
            <a:r>
              <a:rPr lang="en-IN" sz="2000" dirty="0">
                <a:latin typeface="Times New Roman" panose="02020603050405020304" pitchFamily="18" charset="0"/>
                <a:ea typeface="Times New Roman" panose="02020603050405020304" pitchFamily="18" charset="0"/>
                <a:cs typeface="Vrinda" panose="020B0502040204020203" pitchFamily="34" charset="0"/>
              </a:rPr>
              <a:t>https://www.academia.edu/</a:t>
            </a:r>
            <a:endParaRPr lang="en-IN" sz="2000" dirty="0">
              <a:latin typeface="Calibri" panose="020F0502020204030204" pitchFamily="34" charset="0"/>
              <a:ea typeface="Times New Roman" panose="02020603050405020304" pitchFamily="18" charset="0"/>
              <a:cs typeface="Vrinda" panose="020B0502040204020203" pitchFamily="34" charset="0"/>
            </a:endParaRPr>
          </a:p>
          <a:p>
            <a:pPr marR="56515" algn="just">
              <a:lnSpc>
                <a:spcPct val="146000"/>
              </a:lnSpc>
              <a:spcAft>
                <a:spcPts val="0"/>
              </a:spcAft>
            </a:pPr>
            <a:r>
              <a:rPr lang="en-IN" sz="2000" dirty="0">
                <a:latin typeface="Times New Roman" panose="02020603050405020304" pitchFamily="18" charset="0"/>
                <a:ea typeface="Times New Roman" panose="02020603050405020304" pitchFamily="18" charset="0"/>
                <a:cs typeface="Vrinda" panose="020B0502040204020203" pitchFamily="34" charset="0"/>
              </a:rPr>
              <a:t>https://in.000webhost.com/</a:t>
            </a:r>
            <a:endParaRPr lang="en-IN" sz="2000" dirty="0">
              <a:effectLst/>
              <a:latin typeface="Calibri" panose="020F0502020204030204" pitchFamily="34" charset="0"/>
              <a:ea typeface="Times New Roman" panose="02020603050405020304" pitchFamily="18" charset="0"/>
              <a:cs typeface="Vrinda" panose="020B0502040204020203" pitchFamily="34" charset="0"/>
            </a:endParaRPr>
          </a:p>
        </p:txBody>
      </p:sp>
      <p:sp>
        <p:nvSpPr>
          <p:cNvPr id="5" name="Rectangle 4">
            <a:extLst>
              <a:ext uri="{FF2B5EF4-FFF2-40B4-BE49-F238E27FC236}">
                <a16:creationId xmlns:a16="http://schemas.microsoft.com/office/drawing/2014/main" id="{C35F7F70-0F15-4130-9F18-850DBE6F7CCD}"/>
              </a:ext>
            </a:extLst>
          </p:cNvPr>
          <p:cNvSpPr/>
          <p:nvPr/>
        </p:nvSpPr>
        <p:spPr>
          <a:xfrm>
            <a:off x="2551043" y="4997899"/>
            <a:ext cx="6300123" cy="435376"/>
          </a:xfrm>
          <a:prstGeom prst="rect">
            <a:avLst/>
          </a:prstGeom>
        </p:spPr>
        <p:txBody>
          <a:bodyPr wrap="none">
            <a:spAutoFit/>
          </a:bodyPr>
          <a:lstStyle/>
          <a:p>
            <a:pPr>
              <a:lnSpc>
                <a:spcPct val="120000"/>
              </a:lnSpc>
              <a:spcAft>
                <a:spcPts val="1000"/>
              </a:spcAft>
              <a:tabLst>
                <a:tab pos="5897880" algn="l"/>
              </a:tabLst>
            </a:pPr>
            <a:r>
              <a:rPr lang="en-IN" sz="2000" dirty="0">
                <a:latin typeface="Times New Roman" panose="02020603050405020304" pitchFamily="18" charset="0"/>
                <a:ea typeface="Times New Roman" panose="02020603050405020304" pitchFamily="18" charset="0"/>
                <a:cs typeface="Vrinda" panose="020B0502040204020203" pitchFamily="34" charset="0"/>
              </a:rPr>
              <a:t>Source Code Link: </a:t>
            </a:r>
            <a:r>
              <a:rPr lang="en-IN" sz="2000" u="sng" dirty="0">
                <a:solidFill>
                  <a:srgbClr val="0563C1"/>
                </a:solidFill>
                <a:latin typeface="Times New Roman" panose="02020603050405020304" pitchFamily="18" charset="0"/>
                <a:ea typeface="Times New Roman" panose="02020603050405020304" pitchFamily="18" charset="0"/>
                <a:cs typeface="Vrinda" panose="020B0502040204020203" pitchFamily="34" charset="0"/>
                <a:hlinkClick r:id="rId2"/>
              </a:rPr>
              <a:t>https://github.com/suhrid01/ResearchIN</a:t>
            </a:r>
            <a:endParaRPr lang="en-IN" sz="2000" dirty="0">
              <a:effectLst/>
              <a:latin typeface="Calibri" panose="020F0502020204030204" pitchFamily="34" charset="0"/>
              <a:ea typeface="Times New Roman" panose="02020603050405020304" pitchFamily="18" charset="0"/>
              <a:cs typeface="Vrinda" panose="020B0502040204020203" pitchFamily="34" charset="0"/>
            </a:endParaRPr>
          </a:p>
        </p:txBody>
      </p:sp>
    </p:spTree>
    <p:extLst>
      <p:ext uri="{BB962C8B-B14F-4D97-AF65-F5344CB8AC3E}">
        <p14:creationId xmlns:p14="http://schemas.microsoft.com/office/powerpoint/2010/main" val="3737660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50C5B8-48A8-47F3-B8AE-3F71F4EE7F8D}"/>
              </a:ext>
            </a:extLst>
          </p:cNvPr>
          <p:cNvSpPr/>
          <p:nvPr/>
        </p:nvSpPr>
        <p:spPr>
          <a:xfrm>
            <a:off x="4203596" y="2321004"/>
            <a:ext cx="4940404" cy="1107996"/>
          </a:xfrm>
          <a:prstGeom prst="rect">
            <a:avLst/>
          </a:prstGeom>
          <a:noFill/>
        </p:spPr>
        <p:txBody>
          <a:bodyPr wrap="square" lIns="91440" tIns="45720" rIns="91440" bIns="45720">
            <a:spAutoFit/>
          </a:bodyPr>
          <a:lstStyle/>
          <a:p>
            <a:pPr algn="ctr"/>
            <a:r>
              <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223405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FB5BF-145E-49B5-81BF-B0BFB6C08C0D}"/>
              </a:ext>
            </a:extLst>
          </p:cNvPr>
          <p:cNvSpPr txBox="1">
            <a:spLocks/>
          </p:cNvSpPr>
          <p:nvPr/>
        </p:nvSpPr>
        <p:spPr>
          <a:xfrm>
            <a:off x="615950" y="485567"/>
            <a:ext cx="11576050" cy="720381"/>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000" b="1" dirty="0">
                <a:latin typeface="Algerian" panose="04020705040A02060702" pitchFamily="82" charset="0"/>
              </a:rPr>
              <a:t>introduction</a:t>
            </a:r>
            <a:endParaRPr lang="en-IN" sz="4000" dirty="0">
              <a:latin typeface="Algerian" panose="04020705040A02060702" pitchFamily="82" charset="0"/>
            </a:endParaRPr>
          </a:p>
        </p:txBody>
      </p:sp>
      <p:sp>
        <p:nvSpPr>
          <p:cNvPr id="3" name="TextBox 2">
            <a:extLst>
              <a:ext uri="{FF2B5EF4-FFF2-40B4-BE49-F238E27FC236}">
                <a16:creationId xmlns:a16="http://schemas.microsoft.com/office/drawing/2014/main" id="{9E91BC72-6B6F-4335-B7F5-D5CAD42D5285}"/>
              </a:ext>
            </a:extLst>
          </p:cNvPr>
          <p:cNvSpPr txBox="1"/>
          <p:nvPr/>
        </p:nvSpPr>
        <p:spPr>
          <a:xfrm>
            <a:off x="1802295" y="1786236"/>
            <a:ext cx="9992140" cy="3046988"/>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In today’s world, Research has become a very important field, not only for Students, but also for Professors and Doctors as well. Many a times researchers tend to search for papers of their interests and would like to view or download them for future use. ResearchIN provides all these features at the researcher’s finger tips, rather then searching for a paper in internet or any website. Also it may happen that may researchers have visited a conference and don’t know each other or their works. ResearchIN would show the registered people around you along with their work description.</a:t>
            </a:r>
          </a:p>
        </p:txBody>
      </p:sp>
    </p:spTree>
    <p:extLst>
      <p:ext uri="{BB962C8B-B14F-4D97-AF65-F5344CB8AC3E}">
        <p14:creationId xmlns:p14="http://schemas.microsoft.com/office/powerpoint/2010/main" val="2056727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E7BE-E009-45B5-B097-19C37E30EE2C}"/>
              </a:ext>
            </a:extLst>
          </p:cNvPr>
          <p:cNvSpPr txBox="1">
            <a:spLocks/>
          </p:cNvSpPr>
          <p:nvPr/>
        </p:nvSpPr>
        <p:spPr>
          <a:xfrm>
            <a:off x="505384" y="596485"/>
            <a:ext cx="11576050" cy="720381"/>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000" b="1" dirty="0">
                <a:latin typeface="Algerian" panose="04020705040A02060702" pitchFamily="82" charset="0"/>
              </a:rPr>
              <a:t>About </a:t>
            </a:r>
            <a:r>
              <a:rPr lang="en-IN" sz="4000" b="1" dirty="0">
                <a:latin typeface="Times New Roman" panose="02020603050405020304" pitchFamily="18" charset="0"/>
                <a:cs typeface="Times New Roman" panose="02020603050405020304" pitchFamily="18" charset="0"/>
              </a:rPr>
              <a:t>ResearchIN</a:t>
            </a:r>
            <a:endParaRPr lang="en-IN" sz="4000" dirty="0">
              <a:latin typeface="Algerian" panose="04020705040A02060702" pitchFamily="82" charset="0"/>
            </a:endParaRPr>
          </a:p>
        </p:txBody>
      </p:sp>
      <p:sp>
        <p:nvSpPr>
          <p:cNvPr id="3" name="TextBox 2">
            <a:extLst>
              <a:ext uri="{FF2B5EF4-FFF2-40B4-BE49-F238E27FC236}">
                <a16:creationId xmlns:a16="http://schemas.microsoft.com/office/drawing/2014/main" id="{CB32941C-BE54-45F4-8AA1-73846524D760}"/>
              </a:ext>
            </a:extLst>
          </p:cNvPr>
          <p:cNvSpPr txBox="1"/>
          <p:nvPr/>
        </p:nvSpPr>
        <p:spPr>
          <a:xfrm>
            <a:off x="1563756" y="1755482"/>
            <a:ext cx="10243930" cy="3785652"/>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ResearchIN Android Application is made to create a place where Researchers and people who are interested in similar research works can register, view each other’s works and even download them if proper permissions are granted. Researchers can follow each other so that they get constant update of each other’s works. Finding researchers or registered people nearby and viewing their work is very essential for a researcher who has visited a conference and does not know the other researchers those are around him and about their works. ResearchIN provides a very user-friendly interface to Upload, Download and view Research works of registered researchers and also helps to find users who are nearby each other.</a:t>
            </a:r>
          </a:p>
        </p:txBody>
      </p:sp>
    </p:spTree>
    <p:extLst>
      <p:ext uri="{BB962C8B-B14F-4D97-AF65-F5344CB8AC3E}">
        <p14:creationId xmlns:p14="http://schemas.microsoft.com/office/powerpoint/2010/main" val="814219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9953F-E675-4ADB-A055-EBF534B865EC}"/>
              </a:ext>
            </a:extLst>
          </p:cNvPr>
          <p:cNvSpPr txBox="1">
            <a:spLocks/>
          </p:cNvSpPr>
          <p:nvPr/>
        </p:nvSpPr>
        <p:spPr>
          <a:xfrm>
            <a:off x="307975" y="710645"/>
            <a:ext cx="11576050" cy="720381"/>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000" b="1" dirty="0">
                <a:latin typeface="Algerian" panose="04020705040A02060702" pitchFamily="82" charset="0"/>
              </a:rPr>
              <a:t>Functions of </a:t>
            </a:r>
            <a:r>
              <a:rPr lang="en-IN" sz="4000" b="1" dirty="0">
                <a:latin typeface="Times New Roman" panose="02020603050405020304" pitchFamily="18" charset="0"/>
                <a:cs typeface="Times New Roman" panose="02020603050405020304" pitchFamily="18" charset="0"/>
              </a:rPr>
              <a:t>ResearchIN</a:t>
            </a:r>
            <a:endParaRPr lang="en-IN" sz="4000" dirty="0">
              <a:latin typeface="Algerian" panose="04020705040A02060702" pitchFamily="82" charset="0"/>
            </a:endParaRPr>
          </a:p>
        </p:txBody>
      </p:sp>
      <p:sp>
        <p:nvSpPr>
          <p:cNvPr id="4" name="TextBox 3">
            <a:extLst>
              <a:ext uri="{FF2B5EF4-FFF2-40B4-BE49-F238E27FC236}">
                <a16:creationId xmlns:a16="http://schemas.microsoft.com/office/drawing/2014/main" id="{1664E6CA-B9F4-40BF-A942-24A5B16EF571}"/>
              </a:ext>
            </a:extLst>
          </p:cNvPr>
          <p:cNvSpPr txBox="1"/>
          <p:nvPr/>
        </p:nvSpPr>
        <p:spPr>
          <a:xfrm>
            <a:off x="1391478" y="2093845"/>
            <a:ext cx="10455965" cy="3693319"/>
          </a:xfrm>
          <a:prstGeom prst="rect">
            <a:avLst/>
          </a:prstGeom>
          <a:noFill/>
        </p:spPr>
        <p:txBody>
          <a:bodyPr wrap="square" rtlCol="0">
            <a:spAutoFit/>
          </a:bodyPr>
          <a:lstStyle/>
          <a:p>
            <a:pPr marL="285750" indent="-28575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registered users will be able to see the research works of their interests and also of the researchers they are following.</a:t>
            </a:r>
          </a:p>
          <a:p>
            <a:pPr algn="just"/>
            <a:endParaRPr lang="en-IN"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registered users can view other users who are nearby along with their work and if they find their work interesting, can send request to download their works if not made public by them.</a:t>
            </a:r>
          </a:p>
          <a:p>
            <a:pPr algn="just"/>
            <a:endParaRPr lang="en-IN"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Users can see who they are following as well as which other users are following them.</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560269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354CF-C4E1-48AF-8D07-A36B1AF4DECD}"/>
              </a:ext>
            </a:extLst>
          </p:cNvPr>
          <p:cNvSpPr txBox="1">
            <a:spLocks/>
          </p:cNvSpPr>
          <p:nvPr/>
        </p:nvSpPr>
        <p:spPr>
          <a:xfrm>
            <a:off x="307975" y="952515"/>
            <a:ext cx="11576050" cy="720381"/>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000" b="1" dirty="0">
                <a:latin typeface="Algerian" panose="04020705040A02060702" pitchFamily="82" charset="0"/>
              </a:rPr>
              <a:t>Functions of </a:t>
            </a:r>
            <a:r>
              <a:rPr lang="en-IN" sz="4000" b="1" dirty="0">
                <a:latin typeface="Times New Roman" panose="02020603050405020304" pitchFamily="18" charset="0"/>
                <a:cs typeface="Times New Roman" panose="02020603050405020304" pitchFamily="18" charset="0"/>
              </a:rPr>
              <a:t>ResearchIN</a:t>
            </a:r>
            <a:endParaRPr lang="en-IN" sz="4000" dirty="0">
              <a:latin typeface="Algerian" panose="04020705040A02060702" pitchFamily="82" charset="0"/>
            </a:endParaRPr>
          </a:p>
        </p:txBody>
      </p:sp>
      <p:sp>
        <p:nvSpPr>
          <p:cNvPr id="3" name="Rectangle 2">
            <a:extLst>
              <a:ext uri="{FF2B5EF4-FFF2-40B4-BE49-F238E27FC236}">
                <a16:creationId xmlns:a16="http://schemas.microsoft.com/office/drawing/2014/main" id="{D71B6D9F-D861-4146-A205-773F7BEB47EA}"/>
              </a:ext>
            </a:extLst>
          </p:cNvPr>
          <p:cNvSpPr/>
          <p:nvPr/>
        </p:nvSpPr>
        <p:spPr>
          <a:xfrm>
            <a:off x="1338470" y="2150936"/>
            <a:ext cx="10747513" cy="2954655"/>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Users can upload papers providing certain information and can also specify if the paper is to be made public for all users or hidden.</a:t>
            </a:r>
          </a:p>
          <a:p>
            <a:pPr algn="just"/>
            <a:endParaRPr lang="en-IN"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Users can view or download papers of their interest.</a:t>
            </a:r>
          </a:p>
          <a:p>
            <a:pPr algn="just"/>
            <a:endParaRPr lang="en-IN"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search option provides users the facility to search papers based on paper names, interests and author names.</a:t>
            </a:r>
          </a:p>
        </p:txBody>
      </p:sp>
    </p:spTree>
    <p:extLst>
      <p:ext uri="{BB962C8B-B14F-4D97-AF65-F5344CB8AC3E}">
        <p14:creationId xmlns:p14="http://schemas.microsoft.com/office/powerpoint/2010/main" val="300655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128BD-3320-424C-B4B9-57E4EFC57776}"/>
              </a:ext>
            </a:extLst>
          </p:cNvPr>
          <p:cNvSpPr txBox="1">
            <a:spLocks/>
          </p:cNvSpPr>
          <p:nvPr/>
        </p:nvSpPr>
        <p:spPr>
          <a:xfrm>
            <a:off x="486879" y="0"/>
            <a:ext cx="11576050" cy="720381"/>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000" b="1" dirty="0">
                <a:latin typeface="Algerian" panose="04020705040A02060702" pitchFamily="82" charset="0"/>
              </a:rPr>
              <a:t>Data flow diagrams</a:t>
            </a:r>
          </a:p>
          <a:p>
            <a:pPr algn="ctr"/>
            <a:endParaRPr lang="en-IN" sz="4000" dirty="0">
              <a:latin typeface="Algerian" panose="04020705040A02060702" pitchFamily="82" charset="0"/>
            </a:endParaRPr>
          </a:p>
        </p:txBody>
      </p:sp>
      <p:pic>
        <p:nvPicPr>
          <p:cNvPr id="4" name="Picture 3">
            <a:extLst>
              <a:ext uri="{FF2B5EF4-FFF2-40B4-BE49-F238E27FC236}">
                <a16:creationId xmlns:a16="http://schemas.microsoft.com/office/drawing/2014/main" id="{EE6B5C78-F1DE-46A2-97B6-233CF499D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009" y="1200062"/>
            <a:ext cx="10376452" cy="53862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ADFC0478-7A8A-4FF0-BAB3-4775C4413789}"/>
              </a:ext>
            </a:extLst>
          </p:cNvPr>
          <p:cNvSpPr txBox="1"/>
          <p:nvPr/>
        </p:nvSpPr>
        <p:spPr>
          <a:xfrm>
            <a:off x="5519930" y="738397"/>
            <a:ext cx="115214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Level 0</a:t>
            </a:r>
          </a:p>
        </p:txBody>
      </p:sp>
    </p:spTree>
    <p:extLst>
      <p:ext uri="{BB962C8B-B14F-4D97-AF65-F5344CB8AC3E}">
        <p14:creationId xmlns:p14="http://schemas.microsoft.com/office/powerpoint/2010/main" val="3722996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19156-088F-47A5-95EF-D21AC909507A}"/>
              </a:ext>
            </a:extLst>
          </p:cNvPr>
          <p:cNvSpPr txBox="1">
            <a:spLocks/>
          </p:cNvSpPr>
          <p:nvPr/>
        </p:nvSpPr>
        <p:spPr>
          <a:xfrm>
            <a:off x="486879" y="0"/>
            <a:ext cx="11576050" cy="720381"/>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000" b="1" dirty="0">
                <a:latin typeface="Algerian" panose="04020705040A02060702" pitchFamily="82" charset="0"/>
              </a:rPr>
              <a:t>Data flow diagrams</a:t>
            </a:r>
          </a:p>
          <a:p>
            <a:pPr algn="ctr"/>
            <a:endParaRPr lang="en-IN" sz="4000" dirty="0">
              <a:latin typeface="Algerian" panose="04020705040A02060702" pitchFamily="82" charset="0"/>
            </a:endParaRPr>
          </a:p>
        </p:txBody>
      </p:sp>
      <p:sp>
        <p:nvSpPr>
          <p:cNvPr id="3" name="TextBox 2">
            <a:extLst>
              <a:ext uri="{FF2B5EF4-FFF2-40B4-BE49-F238E27FC236}">
                <a16:creationId xmlns:a16="http://schemas.microsoft.com/office/drawing/2014/main" id="{DAB8A90D-9FDC-44C2-8406-80E9F94F2488}"/>
              </a:ext>
            </a:extLst>
          </p:cNvPr>
          <p:cNvSpPr txBox="1"/>
          <p:nvPr/>
        </p:nvSpPr>
        <p:spPr>
          <a:xfrm>
            <a:off x="5519930" y="738397"/>
            <a:ext cx="115214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Level 1</a:t>
            </a:r>
          </a:p>
        </p:txBody>
      </p:sp>
      <p:pic>
        <p:nvPicPr>
          <p:cNvPr id="7" name="Picture 6">
            <a:extLst>
              <a:ext uri="{FF2B5EF4-FFF2-40B4-BE49-F238E27FC236}">
                <a16:creationId xmlns:a16="http://schemas.microsoft.com/office/drawing/2014/main" id="{672E12DE-1B2C-4C16-A9B9-08AF5F355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809" y="1200062"/>
            <a:ext cx="10260633" cy="55055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15555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9FA5-10F2-4752-BDDA-0DF8D537211A}"/>
              </a:ext>
            </a:extLst>
          </p:cNvPr>
          <p:cNvSpPr txBox="1">
            <a:spLocks/>
          </p:cNvSpPr>
          <p:nvPr/>
        </p:nvSpPr>
        <p:spPr>
          <a:xfrm>
            <a:off x="486879" y="0"/>
            <a:ext cx="11576050" cy="720381"/>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000" b="1" dirty="0">
                <a:latin typeface="Algerian" panose="04020705040A02060702" pitchFamily="82" charset="0"/>
              </a:rPr>
              <a:t>Entity relationship diagram</a:t>
            </a:r>
          </a:p>
          <a:p>
            <a:pPr algn="ctr"/>
            <a:endParaRPr lang="en-IN" sz="4000" dirty="0">
              <a:latin typeface="Algerian" panose="04020705040A02060702" pitchFamily="82" charset="0"/>
            </a:endParaRPr>
          </a:p>
        </p:txBody>
      </p:sp>
      <p:pic>
        <p:nvPicPr>
          <p:cNvPr id="9" name="Picture 8">
            <a:extLst>
              <a:ext uri="{FF2B5EF4-FFF2-40B4-BE49-F238E27FC236}">
                <a16:creationId xmlns:a16="http://schemas.microsoft.com/office/drawing/2014/main" id="{06997AAE-6E91-4FD6-AFF5-0EA500890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735" y="720381"/>
            <a:ext cx="10076386" cy="58070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034958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Parallax</Template>
  <TotalTime>244</TotalTime>
  <Words>1521</Words>
  <Application>Microsoft Office PowerPoint</Application>
  <PresentationFormat>Widescreen</PresentationFormat>
  <Paragraphs>98</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Algerian</vt:lpstr>
      <vt:lpstr>Arial</vt:lpstr>
      <vt:lpstr>Calibri</vt:lpstr>
      <vt:lpstr>Corbel</vt:lpstr>
      <vt:lpstr>Times New Roman</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Suhrid Das</dc:creator>
  <cp:lastModifiedBy>Suhrid Das</cp:lastModifiedBy>
  <cp:revision>22</cp:revision>
  <dcterms:created xsi:type="dcterms:W3CDTF">2018-12-02T14:37:41Z</dcterms:created>
  <dcterms:modified xsi:type="dcterms:W3CDTF">2018-12-02T18:59:34Z</dcterms:modified>
</cp:coreProperties>
</file>