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Lst>
  <p:notesMasterIdLst>
    <p:notesMasterId r:id="rId32"/>
  </p:notesMasterIdLst>
  <p:handoutMasterIdLst>
    <p:handoutMasterId r:id="rId33"/>
  </p:handoutMasterIdLst>
  <p:sldIdLst>
    <p:sldId id="258" r:id="rId3"/>
    <p:sldId id="259" r:id="rId4"/>
    <p:sldId id="294" r:id="rId5"/>
    <p:sldId id="296" r:id="rId6"/>
    <p:sldId id="299" r:id="rId7"/>
    <p:sldId id="321" r:id="rId8"/>
    <p:sldId id="297" r:id="rId9"/>
    <p:sldId id="317" r:id="rId10"/>
    <p:sldId id="310" r:id="rId11"/>
    <p:sldId id="312" r:id="rId12"/>
    <p:sldId id="313" r:id="rId13"/>
    <p:sldId id="314" r:id="rId14"/>
    <p:sldId id="315" r:id="rId15"/>
    <p:sldId id="300" r:id="rId16"/>
    <p:sldId id="298" r:id="rId17"/>
    <p:sldId id="318" r:id="rId18"/>
    <p:sldId id="319" r:id="rId19"/>
    <p:sldId id="320" r:id="rId20"/>
    <p:sldId id="276" r:id="rId21"/>
    <p:sldId id="308" r:id="rId22"/>
    <p:sldId id="309" r:id="rId23"/>
    <p:sldId id="327" r:id="rId24"/>
    <p:sldId id="328" r:id="rId25"/>
    <p:sldId id="305" r:id="rId26"/>
    <p:sldId id="325" r:id="rId27"/>
    <p:sldId id="326" r:id="rId28"/>
    <p:sldId id="324" r:id="rId29"/>
    <p:sldId id="306" r:id="rId30"/>
    <p:sldId id="265" r:id="rId31"/>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等线" pitchFamily="2" charset="-122"/>
        <a:ea typeface="等线"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等线" pitchFamily="2" charset="-122"/>
        <a:ea typeface="等线"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等线" pitchFamily="2" charset="-122"/>
        <a:ea typeface="等线" pitchFamily="2" charset="-122"/>
        <a:cs typeface="+mn-cs"/>
      </a:defRPr>
    </a:lvl9pPr>
  </p:defaultTextStyle>
  <p:extLst>
    <p:ext uri="{EFAFB233-063F-42B5-8137-9DF3F51BA10A}">
      <p15:sldGuideLst xmlns:p15="http://schemas.microsoft.com/office/powerpoint/2012/main">
        <p15:guide id="1" orient="horz" pos="2244" userDrawn="1">
          <p15:clr>
            <a:srgbClr val="A4A3A4"/>
          </p15:clr>
        </p15:guide>
        <p15:guide id="2" pos="38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A3B"/>
    <a:srgbClr val="353F48"/>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94619"/>
  </p:normalViewPr>
  <p:slideViewPr>
    <p:cSldViewPr snapToGrid="0" showGuides="1">
      <p:cViewPr varScale="1">
        <p:scale>
          <a:sx n="70" d="100"/>
          <a:sy n="70" d="100"/>
        </p:scale>
        <p:origin x="714" y="72"/>
      </p:cViewPr>
      <p:guideLst>
        <p:guide orient="horz" pos="2244"/>
        <p:guide pos="3894"/>
      </p:guideLst>
    </p:cSldViewPr>
  </p:slideViewPr>
  <p:outlineViewPr>
    <p:cViewPr>
      <p:scale>
        <a:sx n="33" d="100"/>
        <a:sy n="33" d="100"/>
      </p:scale>
      <p:origin x="0" y="0"/>
    </p:cViewPr>
  </p:outlineViewPr>
  <p:notesTextViewPr>
    <p:cViewPr>
      <p:scale>
        <a:sx n="1" d="1"/>
        <a:sy n="1" d="1"/>
      </p:scale>
      <p:origin x="0" y="0"/>
    </p:cViewPr>
  </p:notesTextViewPr>
  <p:sorterViewPr showFormatting="0">
    <p:cViewPr varScale="1">
      <p:scale>
        <a:sx n="1" d="1"/>
        <a:sy n="1" d="1"/>
      </p:scale>
      <p:origin x="0" y="-62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等线" pitchFamily="2" charset="-122"/>
                <a:ea typeface="等线" pitchFamily="2" charset="-122"/>
                <a:cs typeface="+mn-cs"/>
              </a:rPr>
              <a:t>2025/2/12</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等线" pitchFamily="2" charset="-122"/>
                <a:ea typeface="等线"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sym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sym typeface="Arial" panose="020B0604020202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Click to edit Master text style</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Second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Third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Fourth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a:ln>
                  <a:noFill/>
                </a:ln>
                <a:effectLst/>
                <a:uLnTx/>
                <a:uFillTx/>
                <a:sym typeface="+mn-ea"/>
              </a:rPr>
              <a:t>Fifth level</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sym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F7C9B17E-EBA4-4BA6-BFBF-CFC4EA0BE678}" type="slidenum">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Arial" panose="020B0604020202020204" pitchFamily="34" charset="0"/>
                <a:cs typeface="+mn-cs"/>
              </a:rPr>
              <a:t>‹#›</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mn-cs"/>
            </a:endParaRPr>
          </a:p>
        </p:txBody>
      </p:sp>
    </p:spTree>
    <p:extLst>
      <p:ext uri="{BB962C8B-B14F-4D97-AF65-F5344CB8AC3E}">
        <p14:creationId xmlns:p14="http://schemas.microsoft.com/office/powerpoint/2010/main" val="340450574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p:cNvSpPr>
          <p:nvPr>
            <p:ph type="sldImg"/>
          </p:nvPr>
        </p:nvSpPr>
        <p:spPr>
          <a:ln>
            <a:solidFill>
              <a:srgbClr val="000000"/>
            </a:solidFill>
          </a:ln>
        </p:spPr>
      </p:sp>
      <p:sp>
        <p:nvSpPr>
          <p:cNvPr id="6146" name="文本占位符 2"/>
          <p:cNvSpPr>
            <a:spLocks noGrp="1"/>
          </p:cNvSpPr>
          <p:nvPr>
            <p:ph type="body"/>
          </p:nvPr>
        </p:nvSpPr>
        <p:spPr>
          <a:noFill/>
          <a:ln>
            <a:noFill/>
          </a:ln>
        </p:spPr>
        <p:txBody>
          <a:bodyPr lIns="91440" tIns="45720" rIns="91440" bIns="45720" anchor="t" anchorCtr="0"/>
          <a:lstStyle/>
          <a:p>
            <a:pPr lvl="0"/>
            <a:endParaRPr lang="zh-CN" altLang="en-US"/>
          </a:p>
        </p:txBody>
      </p:sp>
    </p:spTree>
    <p:extLst>
      <p:ext uri="{BB962C8B-B14F-4D97-AF65-F5344CB8AC3E}">
        <p14:creationId xmlns:p14="http://schemas.microsoft.com/office/powerpoint/2010/main" val="2911151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04539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53F4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auto"/>
            <a:r>
              <a:rPr lang="zh-CN" altLang="en-US" strike="noStrike" noProof="1"/>
              <a:t>Click to edit Master text style</a:t>
            </a:r>
          </a:p>
          <a:p>
            <a:pPr lvl="1" fontAlgn="auto"/>
            <a:r>
              <a:rPr lang="zh-CN" altLang="en-US" strike="noStrike" noProof="1"/>
              <a:t>Second level</a:t>
            </a:r>
          </a:p>
          <a:p>
            <a:pPr lvl="2" fontAlgn="auto"/>
            <a:r>
              <a:rPr lang="zh-CN" altLang="en-US" strike="noStrike" noProof="1"/>
              <a:t>Third level</a:t>
            </a:r>
          </a:p>
          <a:p>
            <a:pPr lvl="3" fontAlgn="auto"/>
            <a:r>
              <a:rPr lang="zh-CN" altLang="en-US" strike="noStrike" noProof="1"/>
              <a:t>Fourth level</a:t>
            </a:r>
          </a:p>
          <a:p>
            <a:pPr lvl="4" fontAlgn="auto"/>
            <a:r>
              <a:rPr lang="zh-CN" altLang="en-US" strike="noStrike" noProof="1"/>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0BCD2E4A-79A0-459F-8578-CC9ECAA6381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53F4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auto"/>
            <a:r>
              <a:rPr lang="zh-CN" altLang="en-US" strike="noStrike" noProof="1"/>
              <a:t>Click to edit Master text style</a:t>
            </a:r>
          </a:p>
          <a:p>
            <a:pPr lvl="1" fontAlgn="auto"/>
            <a:r>
              <a:rPr lang="zh-CN" altLang="en-US" strike="noStrike" noProof="1"/>
              <a:t>Second level</a:t>
            </a:r>
          </a:p>
          <a:p>
            <a:pPr lvl="2" fontAlgn="auto"/>
            <a:r>
              <a:rPr lang="zh-CN" altLang="en-US" strike="noStrike" noProof="1"/>
              <a:t>Third level</a:t>
            </a:r>
          </a:p>
          <a:p>
            <a:pPr lvl="3" fontAlgn="auto"/>
            <a:r>
              <a:rPr lang="zh-CN" altLang="en-US" strike="noStrike" noProof="1"/>
              <a:t>Fourth level</a:t>
            </a:r>
          </a:p>
          <a:p>
            <a:pPr lvl="4" fontAlgn="auto"/>
            <a:r>
              <a:rPr lang="zh-CN" altLang="en-US" strike="noStrike" noProof="1"/>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 </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0BCD2E4A-79A0-459F-8578-CC9ECAA6381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53F48"/>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Click to edit Master text style</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mn-cs"/>
              </a:rPr>
              <a:t> </a:t>
            </a: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mn-cs"/>
              </a:rPr>
              <a:t> </a:t>
            </a: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BCD2E4A-79A0-459F-8578-CC9ECAA6381B}" type="slidenum">
              <a:rPr kumimoji="0" lang="zh-CN" alt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Arial" panose="020B0604020202020204" pitchFamily="34" charset="0"/>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53F48"/>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Click to edit Master text style</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mn-cs"/>
              </a:rPr>
              <a:t> </a:t>
            </a: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sym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mn-cs"/>
              </a:rPr>
              <a:t> </a:t>
            </a:r>
            <a:endParaRPr kumimoji="0" lang="zh-CN" altLang="en-US" sz="1200" b="0" i="0" u="none" strike="noStrike" kern="1200" cap="none" spc="0" normalizeH="0" baseline="0" noProof="0">
              <a:ln>
                <a:noFill/>
              </a:ln>
              <a:solidFill>
                <a:schemeClr val="tx1">
                  <a:tint val="75000"/>
                </a:schemeClr>
              </a:solidFill>
              <a:effectLst/>
              <a:uLnTx/>
              <a:uFillTx/>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BCD2E4A-79A0-459F-8578-CC9ECAA6381B}" type="slidenum">
              <a:rPr kumimoji="0" lang="zh-CN" alt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Arial" panose="020B0604020202020204" pitchFamily="34" charset="0"/>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51"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805488"/>
            <a:ext cx="12192000" cy="10525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5122" name="文本框 6"/>
          <p:cNvSpPr txBox="1"/>
          <p:nvPr/>
        </p:nvSpPr>
        <p:spPr>
          <a:xfrm>
            <a:off x="4986338" y="2078038"/>
            <a:ext cx="6600825" cy="3415030"/>
          </a:xfrm>
          <a:prstGeom prst="rect">
            <a:avLst/>
          </a:prstGeom>
          <a:noFill/>
          <a:ln w="9525">
            <a:noFill/>
          </a:ln>
        </p:spPr>
        <p:txBody>
          <a:bodyPr wrap="square" anchor="t" anchorCtr="0">
            <a:spAutoFit/>
          </a:bodyPr>
          <a:lstStyle/>
          <a:p>
            <a:r>
              <a:rPr lang="en-US" altLang="zh-CN" sz="7200" b="1" dirty="0">
                <a:solidFill>
                  <a:srgbClr val="FFFFFF"/>
                </a:solidFill>
                <a:latin typeface="Arial" panose="020B0604020202020204" pitchFamily="34" charset="0"/>
                <a:ea typeface="Arial" panose="020B0604020202020204" pitchFamily="34" charset="0"/>
              </a:rPr>
              <a:t>Insurance Premium Prediction</a:t>
            </a:r>
          </a:p>
        </p:txBody>
      </p:sp>
      <p:sp>
        <p:nvSpPr>
          <p:cNvPr id="13" name="任意多边形 12"/>
          <p:cNvSpPr/>
          <p:nvPr/>
        </p:nvSpPr>
        <p:spPr>
          <a:xfrm>
            <a:off x="0" y="2528888"/>
            <a:ext cx="4078288" cy="4329113"/>
          </a:xfrm>
          <a:custGeom>
            <a:avLst/>
            <a:gdLst>
              <a:gd name="connsiteX0" fmla="*/ 744589 w 5012696"/>
              <a:gd name="connsiteY0" fmla="*/ 0 h 5320395"/>
              <a:gd name="connsiteX1" fmla="*/ 5012696 w 5012696"/>
              <a:gd name="connsiteY1" fmla="*/ 4268107 h 5320395"/>
              <a:gd name="connsiteX2" fmla="*/ 4925983 w 5012696"/>
              <a:gd name="connsiteY2" fmla="*/ 5128280 h 5320395"/>
              <a:gd name="connsiteX3" fmla="*/ 4876585 w 5012696"/>
              <a:gd name="connsiteY3" fmla="*/ 5320395 h 5320395"/>
              <a:gd name="connsiteX4" fmla="*/ 0 w 5012696"/>
              <a:gd name="connsiteY4" fmla="*/ 5320395 h 5320395"/>
              <a:gd name="connsiteX5" fmla="*/ 0 w 5012696"/>
              <a:gd name="connsiteY5" fmla="*/ 66072 h 5320395"/>
              <a:gd name="connsiteX6" fmla="*/ 94598 w 5012696"/>
              <a:gd name="connsiteY6" fmla="*/ 49178 h 5320395"/>
              <a:gd name="connsiteX7" fmla="*/ 744589 w 5012696"/>
              <a:gd name="connsiteY7" fmla="*/ 0 h 532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2696" h="5320395">
                <a:moveTo>
                  <a:pt x="744589" y="0"/>
                </a:moveTo>
                <a:cubicBezTo>
                  <a:pt x="3101799" y="0"/>
                  <a:pt x="5012696" y="1910897"/>
                  <a:pt x="5012696" y="4268107"/>
                </a:cubicBezTo>
                <a:cubicBezTo>
                  <a:pt x="5012696" y="4562759"/>
                  <a:pt x="4982838" y="4850436"/>
                  <a:pt x="4925983" y="5128280"/>
                </a:cubicBezTo>
                <a:lnTo>
                  <a:pt x="4876585" y="5320395"/>
                </a:lnTo>
                <a:lnTo>
                  <a:pt x="0" y="5320395"/>
                </a:lnTo>
                <a:lnTo>
                  <a:pt x="0" y="66072"/>
                </a:lnTo>
                <a:lnTo>
                  <a:pt x="94598" y="49178"/>
                </a:lnTo>
                <a:cubicBezTo>
                  <a:pt x="306535" y="16795"/>
                  <a:pt x="523601" y="0"/>
                  <a:pt x="744589" y="0"/>
                </a:cubicBezTo>
                <a:close/>
              </a:path>
            </a:pathLst>
          </a:cu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chemeClr val="lt1"/>
                </a:solidFill>
                <a:effectLst/>
                <a:uLnTx/>
                <a:uFillTx/>
                <a:latin typeface="+mn-lt"/>
                <a:ea typeface="+mn-ea"/>
                <a:cs typeface="+mn-cs"/>
              </a:rPr>
              <a:t>Project by - </a:t>
            </a:r>
          </a:p>
          <a:p>
            <a:pPr marL="0" marR="0" lvl="0" indent="457200" algn="just"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chemeClr val="lt1"/>
                </a:solidFill>
                <a:effectLst/>
                <a:uLnTx/>
                <a:uFillTx/>
                <a:latin typeface="+mn-lt"/>
                <a:ea typeface="+mn-ea"/>
                <a:cs typeface="+mn-cs"/>
              </a:rPr>
              <a:t>Abhishek Suryawashi </a:t>
            </a:r>
          </a:p>
          <a:p>
            <a:pPr marL="0" marR="0" lvl="0" indent="457200" algn="just"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chemeClr val="lt1"/>
                </a:solidFill>
                <a:effectLst/>
                <a:uLnTx/>
                <a:uFillTx/>
                <a:latin typeface="+mn-lt"/>
                <a:ea typeface="+mn-ea"/>
                <a:cs typeface="+mn-cs"/>
              </a:rPr>
              <a:t>Devesh Gautam</a:t>
            </a:r>
          </a:p>
          <a:p>
            <a:pPr marL="0" marR="0" lvl="0" indent="457200" algn="just"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chemeClr val="lt1"/>
                </a:solidFill>
                <a:effectLst/>
                <a:uLnTx/>
                <a:uFillTx/>
                <a:latin typeface="+mn-lt"/>
                <a:ea typeface="+mn-ea"/>
                <a:cs typeface="+mn-cs"/>
              </a:rPr>
              <a:t>Shubham Jeware</a:t>
            </a:r>
          </a:p>
          <a:p>
            <a:pPr marL="0" marR="0" lvl="0" indent="457200" algn="just"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chemeClr val="lt1"/>
                </a:solidFill>
                <a:effectLst/>
                <a:uLnTx/>
                <a:uFillTx/>
                <a:latin typeface="+mn-lt"/>
                <a:ea typeface="+mn-ea"/>
                <a:cs typeface="+mn-cs"/>
              </a:rPr>
              <a:t>Piyush Kharalkar</a:t>
            </a:r>
          </a:p>
          <a:p>
            <a:pPr marL="0" marR="0" lvl="0" indent="457200" algn="just"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schemeClr val="lt1"/>
                </a:solidFill>
                <a:effectLst/>
                <a:uLnTx/>
                <a:uFillTx/>
                <a:latin typeface="+mn-lt"/>
                <a:ea typeface="+mn-ea"/>
                <a:cs typeface="+mn-cs"/>
              </a:rPr>
              <a:t>Kaustubh Patil</a:t>
            </a: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chemeClr val="lt1"/>
              </a:solidFill>
              <a:effectLst/>
              <a:uLnTx/>
              <a:uFillTx/>
              <a:latin typeface="+mn-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IN" altLang="en-US" sz="1800" b="0" i="0" u="none" strike="noStrike" kern="1200" cap="none" spc="0" normalizeH="0" baseline="0" noProof="0">
                <a:ln>
                  <a:noFill/>
                </a:ln>
                <a:solidFill>
                  <a:schemeClr val="lt1"/>
                </a:solidFill>
                <a:effectLst/>
                <a:uLnTx/>
                <a:uFillTx/>
                <a:latin typeface="+mn-lt"/>
                <a:ea typeface="+mn-ea"/>
                <a:cs typeface="+mn-cs"/>
              </a:rPr>
              <a:t>Guided by-</a:t>
            </a:r>
          </a:p>
          <a:p>
            <a:pPr marL="0" marR="0" lvl="0" indent="457200" algn="just" defTabSz="914400" rtl="0" eaLnBrk="1" fontAlgn="auto" latinLnBrk="0" hangingPunct="1">
              <a:lnSpc>
                <a:spcPct val="100000"/>
              </a:lnSpc>
              <a:spcBef>
                <a:spcPts val="0"/>
              </a:spcBef>
              <a:spcAft>
                <a:spcPts val="0"/>
              </a:spcAft>
              <a:buClrTx/>
              <a:buSzTx/>
              <a:buFontTx/>
              <a:buNone/>
              <a:defRPr/>
            </a:pPr>
            <a:r>
              <a:rPr kumimoji="0" lang="en-IN" altLang="en-US" sz="1800" b="0" i="0" u="none" strike="noStrike" kern="1200" cap="none" spc="0" normalizeH="0" baseline="0" noProof="0">
                <a:ln>
                  <a:noFill/>
                </a:ln>
                <a:solidFill>
                  <a:schemeClr val="lt1"/>
                </a:solidFill>
                <a:effectLst/>
                <a:uLnTx/>
                <a:uFillTx/>
                <a:latin typeface="+mn-lt"/>
                <a:ea typeface="+mn-ea"/>
                <a:cs typeface="+mn-cs"/>
              </a:rPr>
              <a:t>Mr. Milind Kapse</a:t>
            </a:r>
          </a:p>
        </p:txBody>
      </p:sp>
      <p:sp>
        <p:nvSpPr>
          <p:cNvPr id="16" name="椭圆 15"/>
          <p:cNvSpPr/>
          <p:nvPr/>
        </p:nvSpPr>
        <p:spPr>
          <a:xfrm>
            <a:off x="3533775" y="5011738"/>
            <a:ext cx="1089025" cy="10874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椭圆 16"/>
          <p:cNvSpPr/>
          <p:nvPr/>
        </p:nvSpPr>
        <p:spPr>
          <a:xfrm>
            <a:off x="10610850" y="730250"/>
            <a:ext cx="411163" cy="409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椭圆 17"/>
          <p:cNvSpPr/>
          <p:nvPr/>
        </p:nvSpPr>
        <p:spPr>
          <a:xfrm>
            <a:off x="11387138" y="1357313"/>
            <a:ext cx="258763" cy="2587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53F48"/>
        </a:solidFill>
        <a:effectLst/>
      </p:bgPr>
    </p:bg>
    <p:spTree>
      <p:nvGrpSpPr>
        <p:cNvPr id="1" name=""/>
        <p:cNvGrpSpPr/>
        <p:nvPr/>
      </p:nvGrpSpPr>
      <p:grpSpPr>
        <a:xfrm>
          <a:off x="0" y="0"/>
          <a:ext cx="0" cy="0"/>
          <a:chOff x="0" y="0"/>
          <a:chExt cx="0" cy="0"/>
        </a:xfrm>
      </p:grpSpPr>
      <p:sp>
        <p:nvSpPr>
          <p:cNvPr id="17409" name="文本框 128"/>
          <p:cNvSpPr txBox="1"/>
          <p:nvPr/>
        </p:nvSpPr>
        <p:spPr>
          <a:xfrm>
            <a:off x="173355" y="266700"/>
            <a:ext cx="5922010" cy="398780"/>
          </a:xfrm>
          <a:prstGeom prst="rect">
            <a:avLst/>
          </a:prstGeom>
          <a:noFill/>
          <a:ln w="9525">
            <a:noFill/>
          </a:ln>
        </p:spPr>
        <p:txBody>
          <a:bodyPr wrap="square" anchor="t" anchorCtr="0">
            <a:spAutoFit/>
          </a:bodyPr>
          <a:lstStyle/>
          <a:p>
            <a:r>
              <a:rPr lang="en-IN" altLang="zh-CN" sz="2000" b="1" dirty="0">
                <a:solidFill>
                  <a:schemeClr val="bg1"/>
                </a:solidFill>
                <a:latin typeface="Arial" panose="020B0604020202020204" pitchFamily="34" charset="0"/>
                <a:ea typeface="Arial" panose="020B0604020202020204" pitchFamily="34" charset="0"/>
                <a:cs typeface="Arial" panose="020B0604020202020204" pitchFamily="34" charset="0"/>
                <a:sym typeface="+mn-ea"/>
              </a:rPr>
              <a:t>Model Scaling Using assumptions</a:t>
            </a:r>
          </a:p>
        </p:txBody>
      </p:sp>
      <p:sp>
        <p:nvSpPr>
          <p:cNvPr id="5" name="矩形 4"/>
          <p:cNvSpPr/>
          <p:nvPr/>
        </p:nvSpPr>
        <p:spPr>
          <a:xfrm>
            <a:off x="0" y="285750"/>
            <a:ext cx="123825" cy="352425"/>
          </a:xfrm>
          <a:prstGeom prst="rect">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 name="Content Placeholder 1" descr="D:\dbda\datasets\Final dataset\Final cdac project\Age vs Premium Amount.pngAge vs Premium Amount"/>
          <p:cNvPicPr>
            <a:picLocks noGrp="1" noChangeAspect="1"/>
          </p:cNvPicPr>
          <p:nvPr>
            <p:ph idx="1"/>
          </p:nvPr>
        </p:nvPicPr>
        <p:blipFill>
          <a:blip r:embed="rId2"/>
          <a:srcRect l="7" r="7"/>
          <a:stretch>
            <a:fillRect/>
          </a:stretch>
        </p:blipFill>
        <p:spPr>
          <a:xfrm>
            <a:off x="173355" y="1252855"/>
            <a:ext cx="5801995" cy="435165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660" y="1252855"/>
            <a:ext cx="5852172" cy="43891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53F48"/>
        </a:solidFill>
        <a:effectLst/>
      </p:bgPr>
    </p:bg>
    <p:spTree>
      <p:nvGrpSpPr>
        <p:cNvPr id="1" name=""/>
        <p:cNvGrpSpPr/>
        <p:nvPr/>
      </p:nvGrpSpPr>
      <p:grpSpPr>
        <a:xfrm>
          <a:off x="0" y="0"/>
          <a:ext cx="0" cy="0"/>
          <a:chOff x="0" y="0"/>
          <a:chExt cx="0" cy="0"/>
        </a:xfrm>
      </p:grpSpPr>
      <p:sp>
        <p:nvSpPr>
          <p:cNvPr id="17409" name="文本框 128"/>
          <p:cNvSpPr txBox="1"/>
          <p:nvPr/>
        </p:nvSpPr>
        <p:spPr>
          <a:xfrm>
            <a:off x="173355" y="266700"/>
            <a:ext cx="5922010" cy="398780"/>
          </a:xfrm>
          <a:prstGeom prst="rect">
            <a:avLst/>
          </a:prstGeom>
          <a:noFill/>
          <a:ln w="9525">
            <a:noFill/>
          </a:ln>
        </p:spPr>
        <p:txBody>
          <a:bodyPr wrap="square" anchor="t" anchorCtr="0">
            <a:spAutoFit/>
          </a:bodyPr>
          <a:lstStyle/>
          <a:p>
            <a:r>
              <a:rPr lang="en-IN" altLang="zh-CN" sz="2000" b="1" dirty="0">
                <a:solidFill>
                  <a:schemeClr val="bg1"/>
                </a:solidFill>
                <a:latin typeface="Arial" panose="020B0604020202020204" pitchFamily="34" charset="0"/>
                <a:ea typeface="Arial" panose="020B0604020202020204" pitchFamily="34" charset="0"/>
                <a:cs typeface="Arial" panose="020B0604020202020204" pitchFamily="34" charset="0"/>
                <a:sym typeface="+mn-ea"/>
              </a:rPr>
              <a:t>Model Scaling Using assumptions</a:t>
            </a:r>
          </a:p>
        </p:txBody>
      </p:sp>
      <p:sp>
        <p:nvSpPr>
          <p:cNvPr id="5" name="矩形 4"/>
          <p:cNvSpPr/>
          <p:nvPr/>
        </p:nvSpPr>
        <p:spPr>
          <a:xfrm>
            <a:off x="0" y="285750"/>
            <a:ext cx="123825" cy="352425"/>
          </a:xfrm>
          <a:prstGeom prst="rect">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 name="Content Placeholder 1" descr="D:\dbda\datasets\Final dataset\Final cdac project\Credit Score vs Premium Amount.pngCredit Score vs Premium Amount"/>
          <p:cNvPicPr>
            <a:picLocks noGrp="1" noChangeAspect="1"/>
          </p:cNvPicPr>
          <p:nvPr>
            <p:ph idx="1"/>
          </p:nvPr>
        </p:nvPicPr>
        <p:blipFill>
          <a:blip r:embed="rId2"/>
          <a:srcRect l="7" r="7"/>
          <a:stretch>
            <a:fillRect/>
          </a:stretch>
        </p:blipFill>
        <p:spPr>
          <a:xfrm>
            <a:off x="233362" y="1252855"/>
            <a:ext cx="5801995" cy="435165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717" y="1252855"/>
            <a:ext cx="5852172" cy="43891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53F48"/>
        </a:solidFill>
        <a:effectLst/>
      </p:bgPr>
    </p:bg>
    <p:spTree>
      <p:nvGrpSpPr>
        <p:cNvPr id="1" name=""/>
        <p:cNvGrpSpPr/>
        <p:nvPr/>
      </p:nvGrpSpPr>
      <p:grpSpPr>
        <a:xfrm>
          <a:off x="0" y="0"/>
          <a:ext cx="0" cy="0"/>
          <a:chOff x="0" y="0"/>
          <a:chExt cx="0" cy="0"/>
        </a:xfrm>
      </p:grpSpPr>
      <p:sp>
        <p:nvSpPr>
          <p:cNvPr id="17409" name="文本框 128"/>
          <p:cNvSpPr txBox="1"/>
          <p:nvPr/>
        </p:nvSpPr>
        <p:spPr>
          <a:xfrm>
            <a:off x="173355" y="266700"/>
            <a:ext cx="5922010" cy="398780"/>
          </a:xfrm>
          <a:prstGeom prst="rect">
            <a:avLst/>
          </a:prstGeom>
          <a:noFill/>
          <a:ln w="9525">
            <a:noFill/>
          </a:ln>
        </p:spPr>
        <p:txBody>
          <a:bodyPr wrap="square" anchor="t" anchorCtr="0">
            <a:spAutoFit/>
          </a:bodyPr>
          <a:lstStyle/>
          <a:p>
            <a:r>
              <a:rPr lang="en-IN" altLang="zh-CN" sz="2000" b="1" dirty="0">
                <a:solidFill>
                  <a:schemeClr val="bg1"/>
                </a:solidFill>
                <a:latin typeface="Arial" panose="020B0604020202020204" pitchFamily="34" charset="0"/>
                <a:ea typeface="Arial" panose="020B0604020202020204" pitchFamily="34" charset="0"/>
                <a:cs typeface="Arial" panose="020B0604020202020204" pitchFamily="34" charset="0"/>
                <a:sym typeface="+mn-ea"/>
              </a:rPr>
              <a:t>Model Scaling Using assumptions</a:t>
            </a:r>
          </a:p>
        </p:txBody>
      </p:sp>
      <p:sp>
        <p:nvSpPr>
          <p:cNvPr id="5" name="矩形 4"/>
          <p:cNvSpPr/>
          <p:nvPr/>
        </p:nvSpPr>
        <p:spPr>
          <a:xfrm>
            <a:off x="0" y="285750"/>
            <a:ext cx="123825" cy="352425"/>
          </a:xfrm>
          <a:prstGeom prst="rect">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 name="Content Placeholder 1" descr="D:\dbda\datasets\Final dataset\Final cdac project\Health vs Premium Amount.pngHealth vs Premium Amount"/>
          <p:cNvPicPr>
            <a:picLocks noGrp="1" noChangeAspect="1"/>
          </p:cNvPicPr>
          <p:nvPr>
            <p:ph idx="1"/>
          </p:nvPr>
        </p:nvPicPr>
        <p:blipFill>
          <a:blip r:embed="rId2"/>
          <a:srcRect l="7" r="7"/>
          <a:stretch>
            <a:fillRect/>
          </a:stretch>
        </p:blipFill>
        <p:spPr>
          <a:xfrm>
            <a:off x="173355" y="1233805"/>
            <a:ext cx="5801995" cy="435165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3364" y="1233805"/>
            <a:ext cx="5852172" cy="43891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53F48"/>
        </a:solidFill>
        <a:effectLst/>
      </p:bgPr>
    </p:bg>
    <p:spTree>
      <p:nvGrpSpPr>
        <p:cNvPr id="1" name=""/>
        <p:cNvGrpSpPr/>
        <p:nvPr/>
      </p:nvGrpSpPr>
      <p:grpSpPr>
        <a:xfrm>
          <a:off x="0" y="0"/>
          <a:ext cx="0" cy="0"/>
          <a:chOff x="0" y="0"/>
          <a:chExt cx="0" cy="0"/>
        </a:xfrm>
      </p:grpSpPr>
      <p:sp>
        <p:nvSpPr>
          <p:cNvPr id="17409" name="文本框 128"/>
          <p:cNvSpPr txBox="1"/>
          <p:nvPr/>
        </p:nvSpPr>
        <p:spPr>
          <a:xfrm>
            <a:off x="173355" y="266700"/>
            <a:ext cx="5922010" cy="398780"/>
          </a:xfrm>
          <a:prstGeom prst="rect">
            <a:avLst/>
          </a:prstGeom>
          <a:noFill/>
          <a:ln w="9525">
            <a:noFill/>
          </a:ln>
        </p:spPr>
        <p:txBody>
          <a:bodyPr wrap="square" anchor="t" anchorCtr="0">
            <a:spAutoFit/>
          </a:bodyPr>
          <a:lstStyle/>
          <a:p>
            <a:r>
              <a:rPr lang="en-IN" altLang="zh-CN" sz="2000" b="1" dirty="0">
                <a:solidFill>
                  <a:schemeClr val="bg1"/>
                </a:solidFill>
                <a:latin typeface="Arial" panose="020B0604020202020204" pitchFamily="34" charset="0"/>
                <a:ea typeface="Arial" panose="020B0604020202020204" pitchFamily="34" charset="0"/>
                <a:cs typeface="Arial" panose="020B0604020202020204" pitchFamily="34" charset="0"/>
                <a:sym typeface="+mn-ea"/>
              </a:rPr>
              <a:t>Model Scaling Using assumptions</a:t>
            </a:r>
          </a:p>
        </p:txBody>
      </p:sp>
      <p:sp>
        <p:nvSpPr>
          <p:cNvPr id="5" name="矩形 4"/>
          <p:cNvSpPr/>
          <p:nvPr/>
        </p:nvSpPr>
        <p:spPr>
          <a:xfrm>
            <a:off x="0" y="285750"/>
            <a:ext cx="123825" cy="352425"/>
          </a:xfrm>
          <a:prstGeom prst="rect">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 name="Content Placeholder 1" descr="D:\dbda\datasets\Final dataset\Final cdac project\Previous_Claims vs Premium Amount.pngPrevious_Claims vs Premium Amount"/>
          <p:cNvPicPr>
            <a:picLocks noGrp="1" noChangeAspect="1"/>
          </p:cNvPicPr>
          <p:nvPr>
            <p:ph idx="1"/>
          </p:nvPr>
        </p:nvPicPr>
        <p:blipFill>
          <a:blip r:embed="rId2"/>
          <a:srcRect l="7" r="7"/>
          <a:stretch>
            <a:fillRect/>
          </a:stretch>
        </p:blipFill>
        <p:spPr>
          <a:xfrm>
            <a:off x="173355" y="1233805"/>
            <a:ext cx="5801995" cy="435165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716" y="1233805"/>
            <a:ext cx="5852172" cy="438912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H="1">
            <a:off x="9982200" y="2065338"/>
            <a:ext cx="2209800" cy="4792663"/>
          </a:xfrm>
          <a:custGeom>
            <a:avLst/>
            <a:gdLst>
              <a:gd name="connsiteX0" fmla="*/ 0 w 2209800"/>
              <a:gd name="connsiteY0" fmla="*/ 0 h 4792863"/>
              <a:gd name="connsiteX1" fmla="*/ 106223 w 2209800"/>
              <a:gd name="connsiteY1" fmla="*/ 6164 h 4792863"/>
              <a:gd name="connsiteX2" fmla="*/ 2209800 w 2209800"/>
              <a:gd name="connsiteY2" fmla="*/ 2684663 h 4792863"/>
              <a:gd name="connsiteX3" fmla="*/ 1452505 w 2209800"/>
              <a:gd name="connsiteY3" fmla="*/ 4666727 h 4792863"/>
              <a:gd name="connsiteX4" fmla="*/ 1321885 w 2209800"/>
              <a:gd name="connsiteY4" fmla="*/ 4792863 h 4792863"/>
              <a:gd name="connsiteX5" fmla="*/ 0 w 2209800"/>
              <a:gd name="connsiteY5" fmla="*/ 4792863 h 479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9800" h="4792863">
                <a:moveTo>
                  <a:pt x="0" y="0"/>
                </a:moveTo>
                <a:lnTo>
                  <a:pt x="106223" y="6164"/>
                </a:lnTo>
                <a:cubicBezTo>
                  <a:pt x="1287771" y="144042"/>
                  <a:pt x="2209800" y="1290628"/>
                  <a:pt x="2209800" y="2684663"/>
                </a:cubicBezTo>
                <a:cubicBezTo>
                  <a:pt x="2209800" y="3468809"/>
                  <a:pt x="1918064" y="4174659"/>
                  <a:pt x="1452505" y="4666727"/>
                </a:cubicBezTo>
                <a:lnTo>
                  <a:pt x="1321885" y="4792863"/>
                </a:lnTo>
                <a:lnTo>
                  <a:pt x="0" y="4792863"/>
                </a:lnTo>
                <a:close/>
              </a:path>
            </a:pathLst>
          </a:cu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5" name="等腰三角形 4"/>
          <p:cNvSpPr/>
          <p:nvPr/>
        </p:nvSpPr>
        <p:spPr>
          <a:xfrm rot="10800000">
            <a:off x="7808913" y="0"/>
            <a:ext cx="1600200" cy="762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6" name="等腰三角形 5"/>
          <p:cNvSpPr/>
          <p:nvPr/>
        </p:nvSpPr>
        <p:spPr>
          <a:xfrm rot="2033691">
            <a:off x="9542463" y="1358900"/>
            <a:ext cx="854075" cy="736600"/>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7" name="椭圆 6"/>
          <p:cNvSpPr/>
          <p:nvPr/>
        </p:nvSpPr>
        <p:spPr>
          <a:xfrm>
            <a:off x="10979150" y="928688"/>
            <a:ext cx="254000" cy="254000"/>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8" name="椭圆 7"/>
          <p:cNvSpPr/>
          <p:nvPr/>
        </p:nvSpPr>
        <p:spPr>
          <a:xfrm>
            <a:off x="593725" y="5983288"/>
            <a:ext cx="644525" cy="646113"/>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9" name="Text Box 8"/>
          <p:cNvSpPr txBox="1"/>
          <p:nvPr/>
        </p:nvSpPr>
        <p:spPr>
          <a:xfrm>
            <a:off x="593725" y="855345"/>
            <a:ext cx="7216140" cy="5723890"/>
          </a:xfrm>
          <a:prstGeom prst="rect">
            <a:avLst/>
          </a:prstGeom>
          <a:noFill/>
        </p:spPr>
        <p:txBody>
          <a:bodyPr wrap="square" rtlCol="0">
            <a:spAutoFit/>
          </a:bodyPr>
          <a:lstStyle/>
          <a:p>
            <a:r>
              <a:rPr sz="3200" b="1">
                <a:solidFill>
                  <a:schemeClr val="bg1"/>
                </a:solidFill>
                <a:latin typeface="Arial" panose="020B0604020202020204" pitchFamily="34" charset="0"/>
                <a:cs typeface="Arial" panose="020B0604020202020204" pitchFamily="34" charset="0"/>
                <a:sym typeface="+mn-ea"/>
              </a:rPr>
              <a:t>Model Training - </a:t>
            </a:r>
            <a:r>
              <a:rPr lang="en-IN" sz="3200" b="1">
                <a:solidFill>
                  <a:schemeClr val="bg1"/>
                </a:solidFill>
                <a:latin typeface="Arial" panose="020B0604020202020204" pitchFamily="34" charset="0"/>
                <a:cs typeface="Arial" panose="020B0604020202020204" pitchFamily="34" charset="0"/>
                <a:sym typeface="+mn-ea"/>
              </a:rPr>
              <a:t>Linear</a:t>
            </a:r>
            <a:r>
              <a:rPr sz="3200" b="1">
                <a:solidFill>
                  <a:schemeClr val="bg1"/>
                </a:solidFill>
                <a:latin typeface="Arial" panose="020B0604020202020204" pitchFamily="34" charset="0"/>
                <a:cs typeface="Arial" panose="020B0604020202020204" pitchFamily="34" charset="0"/>
                <a:sym typeface="+mn-ea"/>
              </a:rPr>
              <a:t> Regression</a:t>
            </a:r>
            <a:r>
              <a:rPr lang="en-US" sz="3200" b="1">
                <a:solidFill>
                  <a:schemeClr val="bg1"/>
                </a:solidFill>
                <a:latin typeface="Arial" panose="020B0604020202020204" pitchFamily="34" charset="0"/>
                <a:cs typeface="Arial" panose="020B0604020202020204" pitchFamily="34" charset="0"/>
              </a:rPr>
              <a:t> :</a:t>
            </a:r>
            <a:r>
              <a:rPr lang="en-US" sz="2400" b="1">
                <a:solidFill>
                  <a:schemeClr val="bg1"/>
                </a:solidFill>
                <a:latin typeface="Arial" panose="020B0604020202020204" pitchFamily="34" charset="0"/>
                <a:cs typeface="Arial" panose="020B0604020202020204" pitchFamily="34" charset="0"/>
              </a:rPr>
              <a:t> </a:t>
            </a:r>
          </a:p>
          <a:p>
            <a:endParaRPr lang="en-US" altLang="en-US" sz="1600">
              <a:solidFill>
                <a:schemeClr val="bg1"/>
              </a:solidFill>
              <a:latin typeface="Arial" panose="020B0604020202020204" pitchFamily="34" charset="0"/>
              <a:cs typeface="Arial" panose="020B0604020202020204" pitchFamily="34" charset="0"/>
            </a:endParaRPr>
          </a:p>
          <a:p>
            <a:pPr marL="285750" indent="-285750" algn="l">
              <a:buClrTx/>
              <a:buSzTx/>
              <a:buFont typeface="Arial" panose="020B0604020202020204" pitchFamily="34" charset="0"/>
              <a:buChar char="•"/>
            </a:pPr>
            <a:r>
              <a:rPr lang="en-US" altLang="en-US" sz="1800">
                <a:solidFill>
                  <a:schemeClr val="bg1"/>
                </a:solidFill>
                <a:latin typeface="Arial" panose="020B0604020202020204" pitchFamily="34" charset="0"/>
                <a:cs typeface="Arial" panose="020B0604020202020204" pitchFamily="34" charset="0"/>
                <a:sym typeface="+mn-ea"/>
              </a:rPr>
              <a:t>Used as a baseline model to predict insurance premiums.</a:t>
            </a:r>
          </a:p>
          <a:p>
            <a:pPr algn="l">
              <a:buClrTx/>
              <a:buSzTx/>
              <a:buFontTx/>
            </a:pPr>
            <a:endParaRPr lang="en-US" altLang="en-US" sz="1800">
              <a:solidFill>
                <a:schemeClr val="bg1"/>
              </a:solidFill>
              <a:latin typeface="Arial" panose="020B0604020202020204" pitchFamily="34" charset="0"/>
              <a:cs typeface="Arial" panose="020B0604020202020204" pitchFamily="34" charset="0"/>
              <a:sym typeface="+mn-ea"/>
            </a:endParaRPr>
          </a:p>
          <a:p>
            <a:pPr marL="285750" indent="-285750" algn="l">
              <a:buClrTx/>
              <a:buSzTx/>
              <a:buFont typeface="Arial" panose="020B0604020202020204" pitchFamily="34" charset="0"/>
              <a:buChar char="•"/>
            </a:pPr>
            <a:r>
              <a:rPr lang="en-US" altLang="en-US" sz="1800">
                <a:solidFill>
                  <a:schemeClr val="bg1"/>
                </a:solidFill>
                <a:latin typeface="Arial" panose="020B0604020202020204" pitchFamily="34" charset="0"/>
                <a:cs typeface="Arial" panose="020B0604020202020204" pitchFamily="34" charset="0"/>
                <a:sym typeface="+mn-ea"/>
              </a:rPr>
              <a:t>Assumes a linear relationship between features and premium amount.</a:t>
            </a:r>
          </a:p>
          <a:p>
            <a:pPr algn="l">
              <a:buClrTx/>
              <a:buSzTx/>
              <a:buFontTx/>
            </a:pPr>
            <a:endParaRPr lang="en-US" altLang="en-US" sz="1800">
              <a:solidFill>
                <a:schemeClr val="bg1"/>
              </a:solidFill>
              <a:latin typeface="Arial" panose="020B0604020202020204" pitchFamily="34" charset="0"/>
              <a:cs typeface="Arial" panose="020B0604020202020204" pitchFamily="34" charset="0"/>
              <a:sym typeface="+mn-ea"/>
            </a:endParaRPr>
          </a:p>
          <a:p>
            <a:pPr marL="285750" indent="-285750" algn="l">
              <a:buClrTx/>
              <a:buSzTx/>
              <a:buFont typeface="Arial" panose="020B0604020202020204" pitchFamily="34" charset="0"/>
              <a:buChar char="•"/>
            </a:pPr>
            <a:r>
              <a:rPr lang="en-US" altLang="en-US" sz="1800" b="1">
                <a:solidFill>
                  <a:schemeClr val="bg1"/>
                </a:solidFill>
                <a:latin typeface="Arial" panose="020B0604020202020204" pitchFamily="34" charset="0"/>
                <a:cs typeface="Arial" panose="020B0604020202020204" pitchFamily="34" charset="0"/>
                <a:sym typeface="+mn-ea"/>
              </a:rPr>
              <a:t>Limitations</a:t>
            </a:r>
            <a:r>
              <a:rPr lang="en-US" altLang="en-US" sz="1800">
                <a:solidFill>
                  <a:schemeClr val="bg1"/>
                </a:solidFill>
                <a:latin typeface="Arial" panose="020B0604020202020204" pitchFamily="34" charset="0"/>
                <a:cs typeface="Arial" panose="020B0604020202020204" pitchFamily="34" charset="0"/>
                <a:sym typeface="+mn-ea"/>
              </a:rPr>
              <a:t>:</a:t>
            </a:r>
          </a:p>
          <a:p>
            <a:pPr algn="l">
              <a:buClrTx/>
              <a:buSzTx/>
              <a:buFont typeface="Arial" panose="020B0604020202020204" pitchFamily="34" charset="0"/>
            </a:pPr>
            <a:endParaRPr lang="en-US" altLang="en-US" sz="1800">
              <a:solidFill>
                <a:schemeClr val="bg1"/>
              </a:solidFill>
              <a:latin typeface="Arial" panose="020B0604020202020204" pitchFamily="34" charset="0"/>
              <a:cs typeface="Arial" panose="020B0604020202020204" pitchFamily="34" charset="0"/>
              <a:sym typeface="+mn-ea"/>
            </a:endParaRPr>
          </a:p>
          <a:p>
            <a:pPr indent="457200" algn="l">
              <a:buClrTx/>
              <a:buSzTx/>
              <a:buFontTx/>
            </a:pPr>
            <a:r>
              <a:rPr lang="en-US" altLang="en-US" sz="1800">
                <a:solidFill>
                  <a:schemeClr val="bg1"/>
                </a:solidFill>
                <a:latin typeface="Arial" panose="020B0604020202020204" pitchFamily="34" charset="0"/>
                <a:cs typeface="Arial" panose="020B0604020202020204" pitchFamily="34" charset="0"/>
                <a:sym typeface="+mn-ea"/>
              </a:rPr>
              <a:t>Could not capture complex, nonlinear relationships in the data.</a:t>
            </a:r>
          </a:p>
          <a:p>
            <a:pPr algn="l">
              <a:buClrTx/>
              <a:buSzTx/>
              <a:buFontTx/>
            </a:pPr>
            <a:endParaRPr lang="en-US" altLang="en-US" sz="1800">
              <a:solidFill>
                <a:schemeClr val="bg1"/>
              </a:solidFill>
              <a:latin typeface="Arial" panose="020B0604020202020204" pitchFamily="34" charset="0"/>
              <a:cs typeface="Arial" panose="020B0604020202020204" pitchFamily="34" charset="0"/>
              <a:sym typeface="+mn-ea"/>
            </a:endParaRPr>
          </a:p>
          <a:p>
            <a:pPr indent="457200" algn="l">
              <a:buClrTx/>
              <a:buSzTx/>
              <a:buFontTx/>
            </a:pPr>
            <a:r>
              <a:rPr lang="en-US" altLang="en-US" sz="1800">
                <a:solidFill>
                  <a:schemeClr val="bg1"/>
                </a:solidFill>
                <a:latin typeface="Arial" panose="020B0604020202020204" pitchFamily="34" charset="0"/>
                <a:cs typeface="Arial" panose="020B0604020202020204" pitchFamily="34" charset="0"/>
                <a:sym typeface="+mn-ea"/>
              </a:rPr>
              <a:t>Sensitive to multicollinearity, affecting coefficient stability.</a:t>
            </a:r>
          </a:p>
          <a:p>
            <a:pPr algn="l">
              <a:buClrTx/>
              <a:buSzTx/>
              <a:buFontTx/>
            </a:pPr>
            <a:endParaRPr lang="en-US" altLang="en-US" sz="1800">
              <a:solidFill>
                <a:schemeClr val="bg1"/>
              </a:solidFill>
              <a:latin typeface="Arial" panose="020B0604020202020204" pitchFamily="34" charset="0"/>
              <a:cs typeface="Arial" panose="020B0604020202020204" pitchFamily="34" charset="0"/>
              <a:sym typeface="+mn-ea"/>
            </a:endParaRPr>
          </a:p>
          <a:p>
            <a:pPr marL="285750" indent="-285750" algn="l">
              <a:buClrTx/>
              <a:buSzTx/>
              <a:buFont typeface="Arial" panose="020B0604020202020204" pitchFamily="34" charset="0"/>
              <a:buChar char="•"/>
            </a:pPr>
            <a:r>
              <a:rPr lang="en-US" altLang="en-US" sz="1800" b="1">
                <a:solidFill>
                  <a:schemeClr val="bg1"/>
                </a:solidFill>
                <a:latin typeface="Arial" panose="020B0604020202020204" pitchFamily="34" charset="0"/>
                <a:cs typeface="Arial" panose="020B0604020202020204" pitchFamily="34" charset="0"/>
                <a:sym typeface="+mn-ea"/>
              </a:rPr>
              <a:t>Findings</a:t>
            </a:r>
            <a:r>
              <a:rPr lang="en-US" altLang="en-US" sz="1800">
                <a:solidFill>
                  <a:schemeClr val="bg1"/>
                </a:solidFill>
                <a:latin typeface="Arial" panose="020B0604020202020204" pitchFamily="34" charset="0"/>
                <a:cs typeface="Arial" panose="020B0604020202020204" pitchFamily="34" charset="0"/>
                <a:sym typeface="+mn-ea"/>
              </a:rPr>
              <a:t>:</a:t>
            </a:r>
          </a:p>
          <a:p>
            <a:pPr algn="l">
              <a:buClrTx/>
              <a:buSzTx/>
              <a:buFontTx/>
            </a:pPr>
            <a:endParaRPr lang="en-US" altLang="en-US" sz="1800">
              <a:solidFill>
                <a:schemeClr val="bg1"/>
              </a:solidFill>
              <a:latin typeface="Arial" panose="020B0604020202020204" pitchFamily="34" charset="0"/>
              <a:cs typeface="Arial" panose="020B0604020202020204" pitchFamily="34" charset="0"/>
              <a:sym typeface="+mn-ea"/>
            </a:endParaRPr>
          </a:p>
          <a:p>
            <a:pPr indent="457200" algn="l">
              <a:buClrTx/>
              <a:buSzTx/>
              <a:buFontTx/>
            </a:pPr>
            <a:r>
              <a:rPr lang="en-US" altLang="en-US" sz="1800">
                <a:solidFill>
                  <a:schemeClr val="bg1"/>
                </a:solidFill>
                <a:latin typeface="Arial" panose="020B0604020202020204" pitchFamily="34" charset="0"/>
                <a:cs typeface="Arial" panose="020B0604020202020204" pitchFamily="34" charset="0"/>
                <a:sym typeface="+mn-ea"/>
              </a:rPr>
              <a:t>Provided an initial benchmark but performed worse than tree-based models like XGBoost and CatBoost.</a:t>
            </a:r>
          </a:p>
          <a:p>
            <a:pPr algn="l">
              <a:buClrTx/>
              <a:buSzTx/>
              <a:buFontTx/>
            </a:pPr>
            <a:endParaRPr sz="2400" b="1">
              <a:solidFill>
                <a:schemeClr val="bg1"/>
              </a:solidFill>
              <a:latin typeface="Arial" panose="020B0604020202020204" pitchFamily="34" charset="0"/>
              <a:cs typeface="Arial" panose="020B0604020202020204" pitchFamily="34" charset="0"/>
              <a:sym typeface="+mn-ea"/>
            </a:endParaRPr>
          </a:p>
          <a:p>
            <a:pPr algn="l">
              <a:buClrTx/>
              <a:buSzTx/>
              <a:buFontTx/>
            </a:pPr>
            <a:endParaRPr sz="2400" b="1">
              <a:solidFill>
                <a:schemeClr val="bg1"/>
              </a:solidFill>
              <a:latin typeface="Arial" panose="020B0604020202020204" pitchFamily="34" charset="0"/>
              <a:cs typeface="Arial" panose="020B0604020202020204" pitchFamily="34"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H="1">
            <a:off x="9982200" y="2065338"/>
            <a:ext cx="2209800" cy="4792663"/>
          </a:xfrm>
          <a:custGeom>
            <a:avLst/>
            <a:gdLst>
              <a:gd name="connsiteX0" fmla="*/ 0 w 2209800"/>
              <a:gd name="connsiteY0" fmla="*/ 0 h 4792863"/>
              <a:gd name="connsiteX1" fmla="*/ 106223 w 2209800"/>
              <a:gd name="connsiteY1" fmla="*/ 6164 h 4792863"/>
              <a:gd name="connsiteX2" fmla="*/ 2209800 w 2209800"/>
              <a:gd name="connsiteY2" fmla="*/ 2684663 h 4792863"/>
              <a:gd name="connsiteX3" fmla="*/ 1452505 w 2209800"/>
              <a:gd name="connsiteY3" fmla="*/ 4666727 h 4792863"/>
              <a:gd name="connsiteX4" fmla="*/ 1321885 w 2209800"/>
              <a:gd name="connsiteY4" fmla="*/ 4792863 h 4792863"/>
              <a:gd name="connsiteX5" fmla="*/ 0 w 2209800"/>
              <a:gd name="connsiteY5" fmla="*/ 4792863 h 479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9800" h="4792863">
                <a:moveTo>
                  <a:pt x="0" y="0"/>
                </a:moveTo>
                <a:lnTo>
                  <a:pt x="106223" y="6164"/>
                </a:lnTo>
                <a:cubicBezTo>
                  <a:pt x="1287771" y="144042"/>
                  <a:pt x="2209800" y="1290628"/>
                  <a:pt x="2209800" y="2684663"/>
                </a:cubicBezTo>
                <a:cubicBezTo>
                  <a:pt x="2209800" y="3468809"/>
                  <a:pt x="1918064" y="4174659"/>
                  <a:pt x="1452505" y="4666727"/>
                </a:cubicBezTo>
                <a:lnTo>
                  <a:pt x="1321885" y="4792863"/>
                </a:lnTo>
                <a:lnTo>
                  <a:pt x="0" y="4792863"/>
                </a:lnTo>
                <a:close/>
              </a:path>
            </a:pathLst>
          </a:cu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5" name="等腰三角形 4"/>
          <p:cNvSpPr/>
          <p:nvPr/>
        </p:nvSpPr>
        <p:spPr>
          <a:xfrm rot="10800000">
            <a:off x="7808913" y="0"/>
            <a:ext cx="1600200" cy="762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6" name="等腰三角形 5"/>
          <p:cNvSpPr/>
          <p:nvPr/>
        </p:nvSpPr>
        <p:spPr>
          <a:xfrm rot="2033691">
            <a:off x="9542463" y="1358900"/>
            <a:ext cx="854075" cy="736600"/>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7" name="椭圆 6"/>
          <p:cNvSpPr/>
          <p:nvPr/>
        </p:nvSpPr>
        <p:spPr>
          <a:xfrm>
            <a:off x="10979150" y="928688"/>
            <a:ext cx="254000" cy="254000"/>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8" name="椭圆 7"/>
          <p:cNvSpPr/>
          <p:nvPr/>
        </p:nvSpPr>
        <p:spPr>
          <a:xfrm>
            <a:off x="593725" y="5983288"/>
            <a:ext cx="644525" cy="646113"/>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9" name="Text Box 8"/>
          <p:cNvSpPr txBox="1"/>
          <p:nvPr/>
        </p:nvSpPr>
        <p:spPr>
          <a:xfrm>
            <a:off x="593725" y="855345"/>
            <a:ext cx="7216140" cy="5384800"/>
          </a:xfrm>
          <a:prstGeom prst="rect">
            <a:avLst/>
          </a:prstGeom>
          <a:noFill/>
        </p:spPr>
        <p:txBody>
          <a:bodyPr wrap="square" rtlCol="0">
            <a:spAutoFit/>
          </a:bodyPr>
          <a:lstStyle/>
          <a:p>
            <a:r>
              <a:rPr lang="en-US" sz="3200" b="1">
                <a:solidFill>
                  <a:schemeClr val="bg1"/>
                </a:solidFill>
                <a:latin typeface="Arial" panose="020B0604020202020204" pitchFamily="34" charset="0"/>
                <a:cs typeface="Arial" panose="020B0604020202020204" pitchFamily="34" charset="0"/>
                <a:sym typeface="+mn-ea"/>
              </a:rPr>
              <a:t>Model Training - </a:t>
            </a:r>
            <a:r>
              <a:rPr sz="3200" b="1">
                <a:solidFill>
                  <a:schemeClr val="bg1"/>
                </a:solidFill>
                <a:latin typeface="Arial" panose="020B0604020202020204" pitchFamily="34" charset="0"/>
                <a:cs typeface="Arial" panose="020B0604020202020204" pitchFamily="34" charset="0"/>
                <a:sym typeface="+mn-ea"/>
              </a:rPr>
              <a:t>Lasso Regression</a:t>
            </a:r>
            <a:r>
              <a:rPr lang="en-US" sz="3200" b="1">
                <a:solidFill>
                  <a:schemeClr val="bg1"/>
                </a:solidFill>
                <a:latin typeface="Arial" panose="020B0604020202020204" pitchFamily="34" charset="0"/>
                <a:cs typeface="Arial" panose="020B0604020202020204" pitchFamily="34" charset="0"/>
              </a:rPr>
              <a:t> :</a:t>
            </a:r>
            <a:r>
              <a:rPr lang="en-US" sz="2400" b="1">
                <a:solidFill>
                  <a:schemeClr val="bg1"/>
                </a:solidFill>
                <a:latin typeface="Arial" panose="020B0604020202020204" pitchFamily="34" charset="0"/>
                <a:cs typeface="Arial" panose="020B0604020202020204" pitchFamily="34" charset="0"/>
              </a:rPr>
              <a:t> </a:t>
            </a:r>
          </a:p>
          <a:p>
            <a:endParaRPr lang="en-US" sz="2400" b="1">
              <a:solidFill>
                <a:schemeClr val="bg1"/>
              </a:solidFill>
              <a:latin typeface="Arial" panose="020B0604020202020204" pitchFamily="34" charset="0"/>
              <a:cs typeface="Arial" panose="020B0604020202020204" pitchFamily="34" charset="0"/>
            </a:endParaRPr>
          </a:p>
          <a:p>
            <a:pPr>
              <a:defRPr>
                <a:solidFill>
                  <a:srgbClr val="323232"/>
                </a:solidFill>
              </a:defRPr>
            </a:pPr>
            <a:r>
              <a:rPr sz="1800" b="1">
                <a:solidFill>
                  <a:schemeClr val="bg1"/>
                </a:solidFill>
                <a:latin typeface="Arial" panose="020B0604020202020204" pitchFamily="34" charset="0"/>
                <a:cs typeface="Arial" panose="020B0604020202020204" pitchFamily="34" charset="0"/>
                <a:sym typeface="+mn-ea"/>
              </a:rPr>
              <a:t>Lasso </a:t>
            </a:r>
            <a:r>
              <a:rPr lang="en-US" sz="1800">
                <a:solidFill>
                  <a:schemeClr val="bg1"/>
                </a:solidFill>
                <a:latin typeface="Arial" panose="020B0604020202020204" pitchFamily="34" charset="0"/>
                <a:cs typeface="Arial" panose="020B0604020202020204" pitchFamily="34" charset="0"/>
                <a:sym typeface="+mn-ea"/>
              </a:rPr>
              <a:t>(Least Absolute Shrinkage and Selection Operator)</a:t>
            </a:r>
          </a:p>
          <a:p>
            <a:pPr>
              <a:defRPr>
                <a:solidFill>
                  <a:srgbClr val="323232"/>
                </a:solidFill>
              </a:defRPr>
            </a:pPr>
            <a:endParaRPr lang="en-US" altLang="en-US" sz="1800">
              <a:solidFill>
                <a:schemeClr val="bg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defRPr>
                <a:solidFill>
                  <a:srgbClr val="323232"/>
                </a:solidFill>
              </a:defRPr>
            </a:pPr>
            <a:r>
              <a:rPr lang="en-US" altLang="en-US" sz="1800">
                <a:solidFill>
                  <a:schemeClr val="bg1"/>
                </a:solidFill>
                <a:latin typeface="Arial" panose="020B0604020202020204" pitchFamily="34" charset="0"/>
                <a:cs typeface="Arial" panose="020B0604020202020204" pitchFamily="34" charset="0"/>
                <a:sym typeface="+mn-ea"/>
              </a:rPr>
              <a:t>Applied L1 regularization to reduce overfitting and improve feature selection.</a:t>
            </a:r>
          </a:p>
          <a:p>
            <a:pPr marL="285750" indent="-285750">
              <a:buFont typeface="Arial" panose="020B0604020202020204" pitchFamily="34" charset="0"/>
              <a:buChar char="•"/>
              <a:defRPr>
                <a:solidFill>
                  <a:srgbClr val="323232"/>
                </a:solidFill>
              </a:defRPr>
            </a:pPr>
            <a:endParaRPr lang="en-US" altLang="en-US" sz="1800">
              <a:solidFill>
                <a:schemeClr val="bg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defRPr>
                <a:solidFill>
                  <a:srgbClr val="323232"/>
                </a:solidFill>
              </a:defRPr>
            </a:pPr>
            <a:r>
              <a:rPr lang="en-US" altLang="en-US" sz="1800">
                <a:solidFill>
                  <a:schemeClr val="bg1"/>
                </a:solidFill>
                <a:latin typeface="Arial" panose="020B0604020202020204" pitchFamily="34" charset="0"/>
                <a:cs typeface="Arial" panose="020B0604020202020204" pitchFamily="34" charset="0"/>
                <a:sym typeface="+mn-ea"/>
              </a:rPr>
              <a:t>Automatically eliminates less important features by shrinking their coefficients to zero.</a:t>
            </a:r>
          </a:p>
          <a:p>
            <a:pPr marL="285750" indent="-285750">
              <a:buFont typeface="Arial" panose="020B0604020202020204" pitchFamily="34" charset="0"/>
              <a:buChar char="•"/>
              <a:defRPr>
                <a:solidFill>
                  <a:srgbClr val="323232"/>
                </a:solidFill>
              </a:defRPr>
            </a:pPr>
            <a:endParaRPr lang="en-US" altLang="en-US" sz="1800" b="1">
              <a:solidFill>
                <a:schemeClr val="bg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defRPr>
                <a:solidFill>
                  <a:srgbClr val="323232"/>
                </a:solidFill>
              </a:defRPr>
            </a:pPr>
            <a:r>
              <a:rPr lang="en-US" altLang="en-US" sz="1800" b="1">
                <a:solidFill>
                  <a:schemeClr val="bg1"/>
                </a:solidFill>
                <a:latin typeface="Arial" panose="020B0604020202020204" pitchFamily="34" charset="0"/>
                <a:cs typeface="Arial" panose="020B0604020202020204" pitchFamily="34" charset="0"/>
                <a:sym typeface="+mn-ea"/>
              </a:rPr>
              <a:t>Benefits:</a:t>
            </a:r>
          </a:p>
          <a:p>
            <a:pPr indent="457200">
              <a:defRPr>
                <a:solidFill>
                  <a:srgbClr val="323232"/>
                </a:solidFill>
              </a:defRPr>
            </a:pPr>
            <a:r>
              <a:rPr lang="en-US" altLang="en-US" sz="1800">
                <a:solidFill>
                  <a:schemeClr val="bg1"/>
                </a:solidFill>
                <a:latin typeface="Arial" panose="020B0604020202020204" pitchFamily="34" charset="0"/>
                <a:cs typeface="Arial" panose="020B0604020202020204" pitchFamily="34" charset="0"/>
                <a:sym typeface="+mn-ea"/>
              </a:rPr>
              <a:t>Helped in handling multicollinearity by selecting key features.</a:t>
            </a:r>
          </a:p>
          <a:p>
            <a:pPr indent="457200">
              <a:defRPr>
                <a:solidFill>
                  <a:srgbClr val="323232"/>
                </a:solidFill>
              </a:defRPr>
            </a:pPr>
            <a:r>
              <a:rPr lang="en-US" altLang="en-US" sz="1800">
                <a:solidFill>
                  <a:schemeClr val="bg1"/>
                </a:solidFill>
                <a:latin typeface="Arial" panose="020B0604020202020204" pitchFamily="34" charset="0"/>
                <a:cs typeface="Arial" panose="020B0604020202020204" pitchFamily="34" charset="0"/>
                <a:sym typeface="+mn-ea"/>
              </a:rPr>
              <a:t>Improved model interpretability compared to Linear Regression.</a:t>
            </a:r>
          </a:p>
          <a:p>
            <a:pPr marL="285750" indent="-285750">
              <a:buFont typeface="Arial" panose="020B0604020202020204" pitchFamily="34" charset="0"/>
              <a:buChar char="•"/>
              <a:defRPr>
                <a:solidFill>
                  <a:srgbClr val="323232"/>
                </a:solidFill>
              </a:defRPr>
            </a:pPr>
            <a:endParaRPr lang="en-US" altLang="en-US" sz="1800" b="1">
              <a:solidFill>
                <a:schemeClr val="bg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defRPr>
                <a:solidFill>
                  <a:srgbClr val="323232"/>
                </a:solidFill>
              </a:defRPr>
            </a:pPr>
            <a:r>
              <a:rPr lang="en-US" altLang="en-US" sz="1800" b="1">
                <a:solidFill>
                  <a:schemeClr val="bg1"/>
                </a:solidFill>
                <a:latin typeface="Arial" panose="020B0604020202020204" pitchFamily="34" charset="0"/>
                <a:cs typeface="Arial" panose="020B0604020202020204" pitchFamily="34" charset="0"/>
                <a:sym typeface="+mn-ea"/>
              </a:rPr>
              <a:t>Limitations:</a:t>
            </a:r>
            <a:endParaRPr lang="en-US" altLang="en-US" sz="1800">
              <a:solidFill>
                <a:schemeClr val="bg1"/>
              </a:solidFill>
              <a:latin typeface="Arial" panose="020B0604020202020204" pitchFamily="34" charset="0"/>
              <a:cs typeface="Arial" panose="020B0604020202020204" pitchFamily="34" charset="0"/>
              <a:sym typeface="+mn-ea"/>
            </a:endParaRPr>
          </a:p>
          <a:p>
            <a:pPr indent="457200">
              <a:defRPr>
                <a:solidFill>
                  <a:srgbClr val="323232"/>
                </a:solidFill>
              </a:defRPr>
            </a:pPr>
            <a:r>
              <a:rPr lang="en-US" altLang="en-US" sz="1800">
                <a:solidFill>
                  <a:schemeClr val="bg1"/>
                </a:solidFill>
                <a:latin typeface="Arial" panose="020B0604020202020204" pitchFamily="34" charset="0"/>
                <a:cs typeface="Arial" panose="020B0604020202020204" pitchFamily="34" charset="0"/>
                <a:sym typeface="+mn-ea"/>
              </a:rPr>
              <a:t>Could not fully capture nonlinear relationships in the data.</a:t>
            </a:r>
          </a:p>
          <a:p>
            <a:pPr indent="457200">
              <a:defRPr>
                <a:solidFill>
                  <a:srgbClr val="323232"/>
                </a:solidFill>
              </a:defRPr>
            </a:pPr>
            <a:r>
              <a:rPr lang="en-US" altLang="en-US" sz="1800">
                <a:solidFill>
                  <a:schemeClr val="bg1"/>
                </a:solidFill>
                <a:latin typeface="Arial" panose="020B0604020202020204" pitchFamily="34" charset="0"/>
                <a:cs typeface="Arial" panose="020B0604020202020204" pitchFamily="34" charset="0"/>
                <a:sym typeface="+mn-ea"/>
              </a:rPr>
              <a:t>Performance was lower than Gradient Boosting models like XGBoost and CatBoost.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H="1">
            <a:off x="9982200" y="2065338"/>
            <a:ext cx="2209800" cy="4792663"/>
          </a:xfrm>
          <a:custGeom>
            <a:avLst/>
            <a:gdLst>
              <a:gd name="connsiteX0" fmla="*/ 0 w 2209800"/>
              <a:gd name="connsiteY0" fmla="*/ 0 h 4792863"/>
              <a:gd name="connsiteX1" fmla="*/ 106223 w 2209800"/>
              <a:gd name="connsiteY1" fmla="*/ 6164 h 4792863"/>
              <a:gd name="connsiteX2" fmla="*/ 2209800 w 2209800"/>
              <a:gd name="connsiteY2" fmla="*/ 2684663 h 4792863"/>
              <a:gd name="connsiteX3" fmla="*/ 1452505 w 2209800"/>
              <a:gd name="connsiteY3" fmla="*/ 4666727 h 4792863"/>
              <a:gd name="connsiteX4" fmla="*/ 1321885 w 2209800"/>
              <a:gd name="connsiteY4" fmla="*/ 4792863 h 4792863"/>
              <a:gd name="connsiteX5" fmla="*/ 0 w 2209800"/>
              <a:gd name="connsiteY5" fmla="*/ 4792863 h 479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9800" h="4792863">
                <a:moveTo>
                  <a:pt x="0" y="0"/>
                </a:moveTo>
                <a:lnTo>
                  <a:pt x="106223" y="6164"/>
                </a:lnTo>
                <a:cubicBezTo>
                  <a:pt x="1287771" y="144042"/>
                  <a:pt x="2209800" y="1290628"/>
                  <a:pt x="2209800" y="2684663"/>
                </a:cubicBezTo>
                <a:cubicBezTo>
                  <a:pt x="2209800" y="3468809"/>
                  <a:pt x="1918064" y="4174659"/>
                  <a:pt x="1452505" y="4666727"/>
                </a:cubicBezTo>
                <a:lnTo>
                  <a:pt x="1321885" y="4792863"/>
                </a:lnTo>
                <a:lnTo>
                  <a:pt x="0" y="4792863"/>
                </a:lnTo>
                <a:close/>
              </a:path>
            </a:pathLst>
          </a:cu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5" name="等腰三角形 4"/>
          <p:cNvSpPr/>
          <p:nvPr/>
        </p:nvSpPr>
        <p:spPr>
          <a:xfrm rot="10800000">
            <a:off x="7808913" y="0"/>
            <a:ext cx="1600200" cy="762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6" name="等腰三角形 5"/>
          <p:cNvSpPr/>
          <p:nvPr/>
        </p:nvSpPr>
        <p:spPr>
          <a:xfrm rot="2033691">
            <a:off x="9542463" y="1358900"/>
            <a:ext cx="854075" cy="736600"/>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7" name="椭圆 6"/>
          <p:cNvSpPr/>
          <p:nvPr/>
        </p:nvSpPr>
        <p:spPr>
          <a:xfrm>
            <a:off x="10979150" y="928688"/>
            <a:ext cx="254000" cy="254000"/>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8" name="椭圆 7"/>
          <p:cNvSpPr/>
          <p:nvPr/>
        </p:nvSpPr>
        <p:spPr>
          <a:xfrm>
            <a:off x="593725" y="5983288"/>
            <a:ext cx="644525" cy="646113"/>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9" name="Text Box 8"/>
          <p:cNvSpPr txBox="1"/>
          <p:nvPr/>
        </p:nvSpPr>
        <p:spPr>
          <a:xfrm>
            <a:off x="593725" y="855345"/>
            <a:ext cx="7216140" cy="5015865"/>
          </a:xfrm>
          <a:prstGeom prst="rect">
            <a:avLst/>
          </a:prstGeom>
          <a:noFill/>
        </p:spPr>
        <p:txBody>
          <a:bodyPr wrap="square" rtlCol="0">
            <a:spAutoFit/>
          </a:bodyPr>
          <a:lstStyle/>
          <a:p>
            <a:r>
              <a:rPr lang="en-US" sz="3200" b="1">
                <a:solidFill>
                  <a:schemeClr val="bg1"/>
                </a:solidFill>
                <a:latin typeface="Arial" panose="020B0604020202020204" pitchFamily="34" charset="0"/>
                <a:cs typeface="Arial" panose="020B0604020202020204" pitchFamily="34" charset="0"/>
                <a:sym typeface="+mn-ea"/>
              </a:rPr>
              <a:t>Model Training - </a:t>
            </a:r>
            <a:r>
              <a:rPr lang="en-IN" altLang="en-US" sz="3200" b="1">
                <a:solidFill>
                  <a:schemeClr val="bg1"/>
                </a:solidFill>
                <a:latin typeface="Arial" panose="020B0604020202020204" pitchFamily="34" charset="0"/>
                <a:cs typeface="Arial" panose="020B0604020202020204" pitchFamily="34" charset="0"/>
                <a:sym typeface="+mn-ea"/>
              </a:rPr>
              <a:t>XGBoost</a:t>
            </a:r>
            <a:r>
              <a:rPr lang="en-US" sz="3200" b="1">
                <a:solidFill>
                  <a:schemeClr val="bg1"/>
                </a:solidFill>
                <a:latin typeface="Arial" panose="020B0604020202020204" pitchFamily="34" charset="0"/>
                <a:cs typeface="Arial" panose="020B0604020202020204" pitchFamily="34" charset="0"/>
              </a:rPr>
              <a:t> :</a:t>
            </a:r>
            <a:r>
              <a:rPr lang="en-US" sz="2400" b="1">
                <a:solidFill>
                  <a:schemeClr val="bg1"/>
                </a:solidFill>
                <a:latin typeface="Arial" panose="020B0604020202020204" pitchFamily="34" charset="0"/>
                <a:cs typeface="Arial" panose="020B0604020202020204" pitchFamily="34" charset="0"/>
              </a:rPr>
              <a:t> </a:t>
            </a:r>
          </a:p>
          <a:p>
            <a:endParaRPr lang="en-US" altLang="en-US" sz="1800">
              <a:solidFill>
                <a:schemeClr val="bg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en-US" sz="1800">
                <a:solidFill>
                  <a:schemeClr val="bg1"/>
                </a:solidFill>
                <a:latin typeface="Arial" panose="020B0604020202020204" pitchFamily="34" charset="0"/>
                <a:cs typeface="Arial" panose="020B0604020202020204" pitchFamily="34" charset="0"/>
                <a:sym typeface="+mn-ea"/>
              </a:rPr>
              <a:t>Used gradient boosting to improve prediction accuracy by combining multiple weak decision trees.</a:t>
            </a:r>
          </a:p>
          <a:p>
            <a:endParaRPr lang="en-US" altLang="en-US" sz="1800">
              <a:solidFill>
                <a:schemeClr val="bg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en-US" sz="1800" b="1">
                <a:solidFill>
                  <a:schemeClr val="bg1"/>
                </a:solidFill>
                <a:latin typeface="Arial" panose="020B0604020202020204" pitchFamily="34" charset="0"/>
                <a:cs typeface="Arial" panose="020B0604020202020204" pitchFamily="34" charset="0"/>
                <a:sym typeface="+mn-ea"/>
              </a:rPr>
              <a:t>Limitations:</a:t>
            </a:r>
          </a:p>
          <a:p>
            <a:endParaRPr lang="en-US" altLang="en-US" sz="1800" b="1">
              <a:solidFill>
                <a:schemeClr val="bg1"/>
              </a:solidFill>
              <a:latin typeface="Arial" panose="020B0604020202020204" pitchFamily="34" charset="0"/>
              <a:cs typeface="Arial" panose="020B0604020202020204" pitchFamily="34" charset="0"/>
              <a:sym typeface="+mn-ea"/>
            </a:endParaRPr>
          </a:p>
          <a:p>
            <a:pPr indent="457200"/>
            <a:r>
              <a:rPr lang="en-US" altLang="en-US" sz="1800">
                <a:solidFill>
                  <a:schemeClr val="bg1"/>
                </a:solidFill>
                <a:latin typeface="Arial" panose="020B0604020202020204" pitchFamily="34" charset="0"/>
                <a:cs typeface="Arial" panose="020B0604020202020204" pitchFamily="34" charset="0"/>
                <a:sym typeface="+mn-ea"/>
              </a:rPr>
              <a:t>Requires hyperparameter tuning to avoid overfitting.</a:t>
            </a:r>
          </a:p>
          <a:p>
            <a:endParaRPr lang="en-US" altLang="en-US" sz="1800">
              <a:solidFill>
                <a:schemeClr val="bg1"/>
              </a:solidFill>
              <a:latin typeface="Arial" panose="020B0604020202020204" pitchFamily="34" charset="0"/>
              <a:cs typeface="Arial" panose="020B0604020202020204" pitchFamily="34" charset="0"/>
              <a:sym typeface="+mn-ea"/>
            </a:endParaRPr>
          </a:p>
          <a:p>
            <a:pPr indent="457200"/>
            <a:r>
              <a:rPr lang="en-US" altLang="en-US" sz="1800">
                <a:solidFill>
                  <a:schemeClr val="bg1"/>
                </a:solidFill>
                <a:latin typeface="Arial" panose="020B0604020202020204" pitchFamily="34" charset="0"/>
                <a:cs typeface="Arial" panose="020B0604020202020204" pitchFamily="34" charset="0"/>
                <a:sym typeface="+mn-ea"/>
              </a:rPr>
              <a:t>Higher computational cost compared to simpler models.</a:t>
            </a:r>
          </a:p>
          <a:p>
            <a:endParaRPr lang="en-US" altLang="en-US" sz="1800">
              <a:solidFill>
                <a:schemeClr val="bg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en-US" sz="1800" b="1">
                <a:solidFill>
                  <a:schemeClr val="bg1"/>
                </a:solidFill>
                <a:latin typeface="Arial" panose="020B0604020202020204" pitchFamily="34" charset="0"/>
                <a:cs typeface="Arial" panose="020B0604020202020204" pitchFamily="34" charset="0"/>
                <a:sym typeface="+mn-ea"/>
              </a:rPr>
              <a:t>Findings:</a:t>
            </a:r>
          </a:p>
          <a:p>
            <a:endParaRPr lang="en-US" altLang="en-US" sz="1800">
              <a:solidFill>
                <a:schemeClr val="bg1"/>
              </a:solidFill>
              <a:latin typeface="Arial" panose="020B0604020202020204" pitchFamily="34" charset="0"/>
              <a:cs typeface="Arial" panose="020B0604020202020204" pitchFamily="34" charset="0"/>
              <a:sym typeface="+mn-ea"/>
            </a:endParaRPr>
          </a:p>
          <a:p>
            <a:pPr indent="457200"/>
            <a:r>
              <a:rPr lang="en-US" altLang="en-US" sz="1800">
                <a:solidFill>
                  <a:schemeClr val="bg1"/>
                </a:solidFill>
                <a:latin typeface="Arial" panose="020B0604020202020204" pitchFamily="34" charset="0"/>
                <a:cs typeface="Arial" panose="020B0604020202020204" pitchFamily="34" charset="0"/>
                <a:sym typeface="+mn-ea"/>
              </a:rPr>
              <a:t>Performed better than Linear and Lasso Regression.</a:t>
            </a:r>
          </a:p>
          <a:p>
            <a:endParaRPr lang="en-US" altLang="en-US" sz="1800">
              <a:solidFill>
                <a:schemeClr val="bg1"/>
              </a:solidFill>
              <a:latin typeface="Arial" panose="020B0604020202020204" pitchFamily="34" charset="0"/>
              <a:cs typeface="Arial" panose="020B0604020202020204" pitchFamily="34" charset="0"/>
              <a:sym typeface="+mn-ea"/>
            </a:endParaRPr>
          </a:p>
          <a:p>
            <a:pPr indent="457200"/>
            <a:r>
              <a:rPr lang="en-US" altLang="en-US" sz="1800">
                <a:solidFill>
                  <a:schemeClr val="bg1"/>
                </a:solidFill>
                <a:latin typeface="Arial" panose="020B0604020202020204" pitchFamily="34" charset="0"/>
                <a:cs typeface="Arial" panose="020B0604020202020204" pitchFamily="34" charset="0"/>
                <a:sym typeface="+mn-ea"/>
              </a:rPr>
              <a:t>Comparable or superior to CatBoost and Decision Tree models in prediction accuracy.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H="1">
            <a:off x="9982200" y="2065338"/>
            <a:ext cx="2209800" cy="4792663"/>
          </a:xfrm>
          <a:custGeom>
            <a:avLst/>
            <a:gdLst>
              <a:gd name="connsiteX0" fmla="*/ 0 w 2209800"/>
              <a:gd name="connsiteY0" fmla="*/ 0 h 4792863"/>
              <a:gd name="connsiteX1" fmla="*/ 106223 w 2209800"/>
              <a:gd name="connsiteY1" fmla="*/ 6164 h 4792863"/>
              <a:gd name="connsiteX2" fmla="*/ 2209800 w 2209800"/>
              <a:gd name="connsiteY2" fmla="*/ 2684663 h 4792863"/>
              <a:gd name="connsiteX3" fmla="*/ 1452505 w 2209800"/>
              <a:gd name="connsiteY3" fmla="*/ 4666727 h 4792863"/>
              <a:gd name="connsiteX4" fmla="*/ 1321885 w 2209800"/>
              <a:gd name="connsiteY4" fmla="*/ 4792863 h 4792863"/>
              <a:gd name="connsiteX5" fmla="*/ 0 w 2209800"/>
              <a:gd name="connsiteY5" fmla="*/ 4792863 h 479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9800" h="4792863">
                <a:moveTo>
                  <a:pt x="0" y="0"/>
                </a:moveTo>
                <a:lnTo>
                  <a:pt x="106223" y="6164"/>
                </a:lnTo>
                <a:cubicBezTo>
                  <a:pt x="1287771" y="144042"/>
                  <a:pt x="2209800" y="1290628"/>
                  <a:pt x="2209800" y="2684663"/>
                </a:cubicBezTo>
                <a:cubicBezTo>
                  <a:pt x="2209800" y="3468809"/>
                  <a:pt x="1918064" y="4174659"/>
                  <a:pt x="1452505" y="4666727"/>
                </a:cubicBezTo>
                <a:lnTo>
                  <a:pt x="1321885" y="4792863"/>
                </a:lnTo>
                <a:lnTo>
                  <a:pt x="0" y="4792863"/>
                </a:lnTo>
                <a:close/>
              </a:path>
            </a:pathLst>
          </a:cu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5" name="等腰三角形 4"/>
          <p:cNvSpPr/>
          <p:nvPr/>
        </p:nvSpPr>
        <p:spPr>
          <a:xfrm rot="10800000">
            <a:off x="7808913" y="0"/>
            <a:ext cx="1600200" cy="762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6" name="等腰三角形 5"/>
          <p:cNvSpPr/>
          <p:nvPr/>
        </p:nvSpPr>
        <p:spPr>
          <a:xfrm rot="2033691">
            <a:off x="9542463" y="1358900"/>
            <a:ext cx="854075" cy="736600"/>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7" name="椭圆 6"/>
          <p:cNvSpPr/>
          <p:nvPr/>
        </p:nvSpPr>
        <p:spPr>
          <a:xfrm>
            <a:off x="10979150" y="928688"/>
            <a:ext cx="254000" cy="254000"/>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8" name="椭圆 7"/>
          <p:cNvSpPr/>
          <p:nvPr/>
        </p:nvSpPr>
        <p:spPr>
          <a:xfrm>
            <a:off x="593725" y="5983288"/>
            <a:ext cx="644525" cy="646113"/>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9" name="Text Box 8"/>
          <p:cNvSpPr txBox="1"/>
          <p:nvPr/>
        </p:nvSpPr>
        <p:spPr>
          <a:xfrm>
            <a:off x="593725" y="855345"/>
            <a:ext cx="7216140" cy="5384800"/>
          </a:xfrm>
          <a:prstGeom prst="rect">
            <a:avLst/>
          </a:prstGeom>
          <a:noFill/>
        </p:spPr>
        <p:txBody>
          <a:bodyPr wrap="square" rtlCol="0">
            <a:spAutoFit/>
          </a:bodyPr>
          <a:lstStyle/>
          <a:p>
            <a:r>
              <a:rPr lang="en-US" sz="3200" b="1">
                <a:solidFill>
                  <a:schemeClr val="bg1"/>
                </a:solidFill>
                <a:latin typeface="Arial" panose="020B0604020202020204" pitchFamily="34" charset="0"/>
                <a:cs typeface="Arial" panose="020B0604020202020204" pitchFamily="34" charset="0"/>
                <a:sym typeface="+mn-ea"/>
              </a:rPr>
              <a:t>Model Training - </a:t>
            </a:r>
            <a:r>
              <a:rPr lang="en-IN" altLang="en-US" sz="3200" b="1">
                <a:solidFill>
                  <a:schemeClr val="bg1"/>
                </a:solidFill>
                <a:latin typeface="Arial" panose="020B0604020202020204" pitchFamily="34" charset="0"/>
                <a:cs typeface="Arial" panose="020B0604020202020204" pitchFamily="34" charset="0"/>
                <a:sym typeface="+mn-ea"/>
              </a:rPr>
              <a:t>Decision Tree</a:t>
            </a:r>
            <a:r>
              <a:rPr lang="en-US" sz="3200" b="1">
                <a:solidFill>
                  <a:schemeClr val="bg1"/>
                </a:solidFill>
                <a:latin typeface="Arial" panose="020B0604020202020204" pitchFamily="34" charset="0"/>
                <a:cs typeface="Arial" panose="020B0604020202020204" pitchFamily="34" charset="0"/>
              </a:rPr>
              <a:t> :</a:t>
            </a:r>
            <a:r>
              <a:rPr lang="en-US" sz="2400" b="1">
                <a:solidFill>
                  <a:schemeClr val="bg1"/>
                </a:solidFill>
                <a:latin typeface="Arial" panose="020B0604020202020204" pitchFamily="34" charset="0"/>
                <a:cs typeface="Arial" panose="020B0604020202020204" pitchFamily="34" charset="0"/>
              </a:rPr>
              <a:t> </a:t>
            </a:r>
          </a:p>
          <a:p>
            <a:endParaRPr lang="en-US" sz="2400" b="1">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defRPr>
                <a:solidFill>
                  <a:srgbClr val="323232"/>
                </a:solidFill>
              </a:defRPr>
            </a:pPr>
            <a:r>
              <a:rPr lang="en-US" altLang="en-US" sz="1800">
                <a:solidFill>
                  <a:schemeClr val="bg1"/>
                </a:solidFill>
                <a:latin typeface="Arial" panose="020B0604020202020204" pitchFamily="34" charset="0"/>
                <a:cs typeface="Arial" panose="020B0604020202020204" pitchFamily="34" charset="0"/>
                <a:sym typeface="+mn-ea"/>
              </a:rPr>
              <a:t>Used tree-based splitting to predict insurance premiums by learning decision rules from data.</a:t>
            </a:r>
          </a:p>
          <a:p>
            <a:pPr>
              <a:defRPr>
                <a:solidFill>
                  <a:srgbClr val="323232"/>
                </a:solidFill>
              </a:defRPr>
            </a:pPr>
            <a:endParaRPr lang="en-US" altLang="en-US" sz="1800">
              <a:solidFill>
                <a:schemeClr val="bg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defRPr>
                <a:solidFill>
                  <a:srgbClr val="323232"/>
                </a:solidFill>
              </a:defRPr>
            </a:pPr>
            <a:r>
              <a:rPr lang="en-US" altLang="en-US" sz="1800">
                <a:solidFill>
                  <a:schemeClr val="bg1"/>
                </a:solidFill>
                <a:latin typeface="Arial" panose="020B0604020202020204" pitchFamily="34" charset="0"/>
                <a:cs typeface="Arial" panose="020B0604020202020204" pitchFamily="34" charset="0"/>
                <a:sym typeface="+mn-ea"/>
              </a:rPr>
              <a:t>Handles both numerical and categorical data efficiently.</a:t>
            </a:r>
          </a:p>
          <a:p>
            <a:pPr>
              <a:defRPr>
                <a:solidFill>
                  <a:srgbClr val="323232"/>
                </a:solidFill>
              </a:defRPr>
            </a:pPr>
            <a:endParaRPr lang="en-US" altLang="en-US" sz="1800">
              <a:solidFill>
                <a:schemeClr val="bg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defRPr>
                <a:solidFill>
                  <a:srgbClr val="323232"/>
                </a:solidFill>
              </a:defRPr>
            </a:pPr>
            <a:r>
              <a:rPr lang="en-US" altLang="en-US" sz="1800" b="1">
                <a:solidFill>
                  <a:schemeClr val="bg1"/>
                </a:solidFill>
                <a:latin typeface="Arial" panose="020B0604020202020204" pitchFamily="34" charset="0"/>
                <a:cs typeface="Arial" panose="020B0604020202020204" pitchFamily="34" charset="0"/>
                <a:sym typeface="+mn-ea"/>
              </a:rPr>
              <a:t>Limitations:</a:t>
            </a:r>
            <a:endParaRPr lang="en-US" altLang="en-US" sz="1800">
              <a:solidFill>
                <a:schemeClr val="bg1"/>
              </a:solidFill>
              <a:latin typeface="Arial" panose="020B0604020202020204" pitchFamily="34" charset="0"/>
              <a:cs typeface="Arial" panose="020B0604020202020204" pitchFamily="34" charset="0"/>
              <a:sym typeface="+mn-ea"/>
            </a:endParaRPr>
          </a:p>
          <a:p>
            <a:pPr indent="457200">
              <a:defRPr>
                <a:solidFill>
                  <a:srgbClr val="323232"/>
                </a:solidFill>
              </a:defRPr>
            </a:pPr>
            <a:r>
              <a:rPr lang="en-US" altLang="en-US" sz="1800">
                <a:solidFill>
                  <a:schemeClr val="bg1"/>
                </a:solidFill>
                <a:latin typeface="Arial" panose="020B0604020202020204" pitchFamily="34" charset="0"/>
                <a:cs typeface="Arial" panose="020B0604020202020204" pitchFamily="34" charset="0"/>
                <a:sym typeface="+mn-ea"/>
              </a:rPr>
              <a:t>Prone to overfitting, especially with deep trees.</a:t>
            </a:r>
          </a:p>
          <a:p>
            <a:pPr>
              <a:defRPr>
                <a:solidFill>
                  <a:srgbClr val="323232"/>
                </a:solidFill>
              </a:defRPr>
            </a:pPr>
            <a:endParaRPr lang="en-US" altLang="en-US" sz="1800">
              <a:solidFill>
                <a:schemeClr val="bg1"/>
              </a:solidFill>
              <a:latin typeface="Arial" panose="020B0604020202020204" pitchFamily="34" charset="0"/>
              <a:cs typeface="Arial" panose="020B0604020202020204" pitchFamily="34" charset="0"/>
              <a:sym typeface="+mn-ea"/>
            </a:endParaRPr>
          </a:p>
          <a:p>
            <a:pPr indent="457200">
              <a:defRPr>
                <a:solidFill>
                  <a:srgbClr val="323232"/>
                </a:solidFill>
              </a:defRPr>
            </a:pPr>
            <a:r>
              <a:rPr lang="en-US" altLang="en-US" sz="1800">
                <a:solidFill>
                  <a:schemeClr val="bg1"/>
                </a:solidFill>
                <a:latin typeface="Arial" panose="020B0604020202020204" pitchFamily="34" charset="0"/>
                <a:cs typeface="Arial" panose="020B0604020202020204" pitchFamily="34" charset="0"/>
                <a:sym typeface="+mn-ea"/>
              </a:rPr>
              <a:t>Less robust compared to boosting models like XGBoost and CatBoost.</a:t>
            </a:r>
          </a:p>
          <a:p>
            <a:pPr>
              <a:defRPr>
                <a:solidFill>
                  <a:srgbClr val="323232"/>
                </a:solidFill>
              </a:defRPr>
            </a:pPr>
            <a:endParaRPr lang="en-US" altLang="en-US" sz="1800" b="1">
              <a:solidFill>
                <a:schemeClr val="bg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defRPr>
                <a:solidFill>
                  <a:srgbClr val="323232"/>
                </a:solidFill>
              </a:defRPr>
            </a:pPr>
            <a:r>
              <a:rPr lang="en-US" altLang="en-US" sz="1800" b="1">
                <a:solidFill>
                  <a:schemeClr val="bg1"/>
                </a:solidFill>
                <a:latin typeface="Arial" panose="020B0604020202020204" pitchFamily="34" charset="0"/>
                <a:cs typeface="Arial" panose="020B0604020202020204" pitchFamily="34" charset="0"/>
                <a:sym typeface="+mn-ea"/>
              </a:rPr>
              <a:t>Findings:</a:t>
            </a:r>
          </a:p>
          <a:p>
            <a:pPr indent="457200">
              <a:defRPr>
                <a:solidFill>
                  <a:srgbClr val="323232"/>
                </a:solidFill>
              </a:defRPr>
            </a:pPr>
            <a:r>
              <a:rPr lang="en-US" altLang="en-US" sz="1800">
                <a:solidFill>
                  <a:schemeClr val="bg1"/>
                </a:solidFill>
                <a:latin typeface="Arial" panose="020B0604020202020204" pitchFamily="34" charset="0"/>
                <a:cs typeface="Arial" panose="020B0604020202020204" pitchFamily="34" charset="0"/>
                <a:sym typeface="+mn-ea"/>
              </a:rPr>
              <a:t>Provided reasonable accuracy, but boosting models outperformed it.</a:t>
            </a:r>
          </a:p>
          <a:p>
            <a:pPr indent="457200">
              <a:defRPr>
                <a:solidFill>
                  <a:srgbClr val="323232"/>
                </a:solidFill>
              </a:defRPr>
            </a:pPr>
            <a:r>
              <a:rPr lang="en-US" altLang="en-US" sz="1800">
                <a:solidFill>
                  <a:schemeClr val="bg1"/>
                </a:solidFill>
                <a:latin typeface="Arial" panose="020B0604020202020204" pitchFamily="34" charset="0"/>
                <a:cs typeface="Arial" panose="020B0604020202020204" pitchFamily="34" charset="0"/>
                <a:sym typeface="+mn-ea"/>
              </a:rPr>
              <a:t>Works best with pruning or ensemble methods to improve stability.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H="1">
            <a:off x="9982200" y="2065338"/>
            <a:ext cx="2209800" cy="4792663"/>
          </a:xfrm>
          <a:custGeom>
            <a:avLst/>
            <a:gdLst>
              <a:gd name="connsiteX0" fmla="*/ 0 w 2209800"/>
              <a:gd name="connsiteY0" fmla="*/ 0 h 4792863"/>
              <a:gd name="connsiteX1" fmla="*/ 106223 w 2209800"/>
              <a:gd name="connsiteY1" fmla="*/ 6164 h 4792863"/>
              <a:gd name="connsiteX2" fmla="*/ 2209800 w 2209800"/>
              <a:gd name="connsiteY2" fmla="*/ 2684663 h 4792863"/>
              <a:gd name="connsiteX3" fmla="*/ 1452505 w 2209800"/>
              <a:gd name="connsiteY3" fmla="*/ 4666727 h 4792863"/>
              <a:gd name="connsiteX4" fmla="*/ 1321885 w 2209800"/>
              <a:gd name="connsiteY4" fmla="*/ 4792863 h 4792863"/>
              <a:gd name="connsiteX5" fmla="*/ 0 w 2209800"/>
              <a:gd name="connsiteY5" fmla="*/ 4792863 h 479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9800" h="4792863">
                <a:moveTo>
                  <a:pt x="0" y="0"/>
                </a:moveTo>
                <a:lnTo>
                  <a:pt x="106223" y="6164"/>
                </a:lnTo>
                <a:cubicBezTo>
                  <a:pt x="1287771" y="144042"/>
                  <a:pt x="2209800" y="1290628"/>
                  <a:pt x="2209800" y="2684663"/>
                </a:cubicBezTo>
                <a:cubicBezTo>
                  <a:pt x="2209800" y="3468809"/>
                  <a:pt x="1918064" y="4174659"/>
                  <a:pt x="1452505" y="4666727"/>
                </a:cubicBezTo>
                <a:lnTo>
                  <a:pt x="1321885" y="4792863"/>
                </a:lnTo>
                <a:lnTo>
                  <a:pt x="0" y="4792863"/>
                </a:lnTo>
                <a:close/>
              </a:path>
            </a:pathLst>
          </a:cu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5" name="等腰三角形 4"/>
          <p:cNvSpPr/>
          <p:nvPr/>
        </p:nvSpPr>
        <p:spPr>
          <a:xfrm rot="10800000">
            <a:off x="7808913" y="0"/>
            <a:ext cx="1600200" cy="762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6" name="等腰三角形 5"/>
          <p:cNvSpPr/>
          <p:nvPr/>
        </p:nvSpPr>
        <p:spPr>
          <a:xfrm rot="2033691">
            <a:off x="9542463" y="1358900"/>
            <a:ext cx="854075" cy="736600"/>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7" name="椭圆 6"/>
          <p:cNvSpPr/>
          <p:nvPr/>
        </p:nvSpPr>
        <p:spPr>
          <a:xfrm>
            <a:off x="10979150" y="928688"/>
            <a:ext cx="254000" cy="254000"/>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8" name="椭圆 7"/>
          <p:cNvSpPr/>
          <p:nvPr/>
        </p:nvSpPr>
        <p:spPr>
          <a:xfrm>
            <a:off x="593725" y="5983288"/>
            <a:ext cx="644525" cy="646113"/>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9" name="Text Box 8"/>
          <p:cNvSpPr txBox="1"/>
          <p:nvPr/>
        </p:nvSpPr>
        <p:spPr>
          <a:xfrm>
            <a:off x="593725" y="855345"/>
            <a:ext cx="7216140" cy="5939155"/>
          </a:xfrm>
          <a:prstGeom prst="rect">
            <a:avLst/>
          </a:prstGeom>
          <a:noFill/>
        </p:spPr>
        <p:txBody>
          <a:bodyPr wrap="square" rtlCol="0">
            <a:spAutoFit/>
          </a:bodyPr>
          <a:lstStyle/>
          <a:p>
            <a:r>
              <a:rPr lang="en-US" sz="3200" b="1">
                <a:solidFill>
                  <a:schemeClr val="bg1"/>
                </a:solidFill>
                <a:latin typeface="Arial" panose="020B0604020202020204" pitchFamily="34" charset="0"/>
                <a:cs typeface="Arial" panose="020B0604020202020204" pitchFamily="34" charset="0"/>
                <a:sym typeface="+mn-ea"/>
              </a:rPr>
              <a:t>Model Training - </a:t>
            </a:r>
            <a:r>
              <a:rPr lang="en-IN" altLang="en-US" sz="3200" b="1">
                <a:solidFill>
                  <a:schemeClr val="bg1"/>
                </a:solidFill>
                <a:latin typeface="Arial" panose="020B0604020202020204" pitchFamily="34" charset="0"/>
                <a:cs typeface="Arial" panose="020B0604020202020204" pitchFamily="34" charset="0"/>
                <a:sym typeface="+mn-ea"/>
              </a:rPr>
              <a:t>Catboost</a:t>
            </a:r>
            <a:r>
              <a:rPr lang="en-US" sz="3200" b="1">
                <a:solidFill>
                  <a:schemeClr val="bg1"/>
                </a:solidFill>
                <a:latin typeface="Arial" panose="020B0604020202020204" pitchFamily="34" charset="0"/>
                <a:cs typeface="Arial" panose="020B0604020202020204" pitchFamily="34" charset="0"/>
              </a:rPr>
              <a:t> :</a:t>
            </a:r>
            <a:r>
              <a:rPr lang="en-US" sz="2400" b="1">
                <a:solidFill>
                  <a:schemeClr val="bg1"/>
                </a:solidFill>
                <a:latin typeface="Arial" panose="020B0604020202020204" pitchFamily="34" charset="0"/>
                <a:cs typeface="Arial" panose="020B0604020202020204" pitchFamily="34" charset="0"/>
              </a:rPr>
              <a:t> </a:t>
            </a:r>
          </a:p>
          <a:p>
            <a:endParaRPr lang="en-US" sz="2400" b="1">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defRPr>
                <a:solidFill>
                  <a:srgbClr val="323232"/>
                </a:solidFill>
              </a:defRPr>
            </a:pPr>
            <a:r>
              <a:rPr lang="en-US" altLang="en-US" sz="1800">
                <a:solidFill>
                  <a:schemeClr val="bg1"/>
                </a:solidFill>
                <a:latin typeface="Arial" panose="020B0604020202020204" pitchFamily="34" charset="0"/>
                <a:cs typeface="Arial" panose="020B0604020202020204" pitchFamily="34" charset="0"/>
                <a:sym typeface="+mn-ea"/>
              </a:rPr>
              <a:t>A gradient boosting algorithm optimized for categorical data.</a:t>
            </a:r>
          </a:p>
          <a:p>
            <a:pPr>
              <a:buFont typeface="Arial" panose="020B0604020202020204" pitchFamily="34" charset="0"/>
              <a:defRPr>
                <a:solidFill>
                  <a:srgbClr val="323232"/>
                </a:solidFill>
              </a:defRPr>
            </a:pPr>
            <a:endParaRPr lang="en-US" altLang="en-US" sz="1800">
              <a:solidFill>
                <a:schemeClr val="bg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defRPr>
                <a:solidFill>
                  <a:srgbClr val="323232"/>
                </a:solidFill>
              </a:defRPr>
            </a:pPr>
            <a:r>
              <a:rPr lang="en-US" altLang="en-US" sz="1800">
                <a:solidFill>
                  <a:schemeClr val="bg1"/>
                </a:solidFill>
                <a:latin typeface="Arial" panose="020B0604020202020204" pitchFamily="34" charset="0"/>
                <a:cs typeface="Arial" panose="020B0604020202020204" pitchFamily="34" charset="0"/>
                <a:sym typeface="+mn-ea"/>
              </a:rPr>
              <a:t>Handles categorical variables efficiently without extensive preprocessing.</a:t>
            </a:r>
          </a:p>
          <a:p>
            <a:pPr marL="285750" indent="-285750">
              <a:buFont typeface="Arial" panose="020B0604020202020204" pitchFamily="34" charset="0"/>
              <a:buChar char="•"/>
              <a:defRPr>
                <a:solidFill>
                  <a:srgbClr val="323232"/>
                </a:solidFill>
              </a:defRPr>
            </a:pPr>
            <a:endParaRPr lang="en-US" altLang="en-US" sz="1800">
              <a:solidFill>
                <a:schemeClr val="bg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defRPr>
                <a:solidFill>
                  <a:srgbClr val="323232"/>
                </a:solidFill>
              </a:defRPr>
            </a:pPr>
            <a:r>
              <a:rPr lang="en-US" altLang="en-US" sz="1800">
                <a:solidFill>
                  <a:schemeClr val="bg1"/>
                </a:solidFill>
                <a:latin typeface="Arial" panose="020B0604020202020204" pitchFamily="34" charset="0"/>
                <a:cs typeface="Arial" panose="020B0604020202020204" pitchFamily="34" charset="0"/>
                <a:sym typeface="+mn-ea"/>
              </a:rPr>
              <a:t>Reduces overfitting through built-in regularization techniques.</a:t>
            </a:r>
          </a:p>
          <a:p>
            <a:pPr marL="285750" indent="-285750">
              <a:buFont typeface="Arial" panose="020B0604020202020204" pitchFamily="34" charset="0"/>
              <a:buChar char="•"/>
              <a:defRPr>
                <a:solidFill>
                  <a:srgbClr val="323232"/>
                </a:solidFill>
              </a:defRPr>
            </a:pPr>
            <a:endParaRPr lang="en-US" altLang="en-US" sz="1800">
              <a:solidFill>
                <a:schemeClr val="bg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defRPr>
                <a:solidFill>
                  <a:srgbClr val="323232"/>
                </a:solidFill>
              </a:defRPr>
            </a:pPr>
            <a:r>
              <a:rPr lang="en-US" altLang="en-US" sz="1800">
                <a:solidFill>
                  <a:schemeClr val="bg1"/>
                </a:solidFill>
                <a:latin typeface="Arial" panose="020B0604020202020204" pitchFamily="34" charset="0"/>
                <a:cs typeface="Arial" panose="020B0604020202020204" pitchFamily="34" charset="0"/>
                <a:sym typeface="+mn-ea"/>
              </a:rPr>
              <a:t>Faster training time compared to other boosting algorithms like XGBoost.</a:t>
            </a:r>
          </a:p>
          <a:p>
            <a:pPr marL="285750" indent="-285750">
              <a:buFont typeface="Arial" panose="020B0604020202020204" pitchFamily="34" charset="0"/>
              <a:buChar char="•"/>
              <a:defRPr>
                <a:solidFill>
                  <a:srgbClr val="323232"/>
                </a:solidFill>
              </a:defRPr>
            </a:pPr>
            <a:endParaRPr lang="en-US" altLang="en-US" sz="1800">
              <a:solidFill>
                <a:schemeClr val="bg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defRPr>
                <a:solidFill>
                  <a:srgbClr val="323232"/>
                </a:solidFill>
              </a:defRPr>
            </a:pPr>
            <a:r>
              <a:rPr lang="en-US" altLang="en-US" sz="1800" b="1">
                <a:solidFill>
                  <a:schemeClr val="bg1"/>
                </a:solidFill>
                <a:latin typeface="Arial" panose="020B0604020202020204" pitchFamily="34" charset="0"/>
                <a:cs typeface="Arial" panose="020B0604020202020204" pitchFamily="34" charset="0"/>
                <a:sym typeface="+mn-ea"/>
              </a:rPr>
              <a:t>Findings:</a:t>
            </a:r>
          </a:p>
          <a:p>
            <a:pPr marL="285750" indent="-285750">
              <a:buFont typeface="Arial" panose="020B0604020202020204" pitchFamily="34" charset="0"/>
              <a:buChar char="•"/>
              <a:defRPr>
                <a:solidFill>
                  <a:srgbClr val="323232"/>
                </a:solidFill>
              </a:defRPr>
            </a:pPr>
            <a:endParaRPr lang="en-US" altLang="en-US" sz="1800">
              <a:solidFill>
                <a:schemeClr val="bg1"/>
              </a:solidFill>
              <a:latin typeface="Arial" panose="020B0604020202020204" pitchFamily="34" charset="0"/>
              <a:cs typeface="Arial" panose="020B0604020202020204" pitchFamily="34" charset="0"/>
              <a:sym typeface="+mn-ea"/>
            </a:endParaRPr>
          </a:p>
          <a:p>
            <a:pPr indent="457200">
              <a:buFont typeface="Arial" panose="020B0604020202020204" pitchFamily="34" charset="0"/>
              <a:defRPr>
                <a:solidFill>
                  <a:srgbClr val="323232"/>
                </a:solidFill>
              </a:defRPr>
            </a:pPr>
            <a:r>
              <a:rPr lang="en-US" altLang="en-US" sz="1800">
                <a:solidFill>
                  <a:schemeClr val="bg1"/>
                </a:solidFill>
                <a:latin typeface="Arial" panose="020B0604020202020204" pitchFamily="34" charset="0"/>
                <a:cs typeface="Arial" panose="020B0604020202020204" pitchFamily="34" charset="0"/>
                <a:sym typeface="+mn-ea"/>
              </a:rPr>
              <a:t>Achieved high accuracy in premium prediction.</a:t>
            </a:r>
          </a:p>
          <a:p>
            <a:pPr marL="285750" indent="-285750">
              <a:buFont typeface="Arial" panose="020B0604020202020204" pitchFamily="34" charset="0"/>
              <a:buChar char="•"/>
              <a:defRPr>
                <a:solidFill>
                  <a:srgbClr val="323232"/>
                </a:solidFill>
              </a:defRPr>
            </a:pPr>
            <a:endParaRPr lang="en-US" altLang="en-US" sz="1800">
              <a:solidFill>
                <a:schemeClr val="bg1"/>
              </a:solidFill>
              <a:latin typeface="Arial" panose="020B0604020202020204" pitchFamily="34" charset="0"/>
              <a:cs typeface="Arial" panose="020B0604020202020204" pitchFamily="34" charset="0"/>
              <a:sym typeface="+mn-ea"/>
            </a:endParaRPr>
          </a:p>
          <a:p>
            <a:pPr indent="457200">
              <a:buFont typeface="Arial" panose="020B0604020202020204" pitchFamily="34" charset="0"/>
              <a:defRPr>
                <a:solidFill>
                  <a:srgbClr val="323232"/>
                </a:solidFill>
              </a:defRPr>
            </a:pPr>
            <a:r>
              <a:rPr lang="en-US" altLang="en-US" sz="1800">
                <a:solidFill>
                  <a:schemeClr val="bg1"/>
                </a:solidFill>
                <a:latin typeface="Arial" panose="020B0604020202020204" pitchFamily="34" charset="0"/>
                <a:cs typeface="Arial" panose="020B0604020202020204" pitchFamily="34" charset="0"/>
                <a:sym typeface="+mn-ea"/>
              </a:rPr>
              <a:t>Performed competitively with XGBoost, sometimes better on categorical-heavy features.</a:t>
            </a:r>
          </a:p>
          <a:p>
            <a:pPr marL="285750" indent="-285750">
              <a:buFont typeface="Arial" panose="020B0604020202020204" pitchFamily="34" charset="0"/>
              <a:buChar char="•"/>
              <a:defRPr>
                <a:solidFill>
                  <a:srgbClr val="323232"/>
                </a:solidFill>
              </a:defRPr>
            </a:pPr>
            <a:endParaRPr lang="en-US" altLang="en-US" sz="1800">
              <a:solidFill>
                <a:schemeClr val="bg1"/>
              </a:solidFill>
              <a:latin typeface="Arial" panose="020B0604020202020204" pitchFamily="34" charset="0"/>
              <a:cs typeface="Arial" panose="020B0604020202020204" pitchFamily="34" charset="0"/>
              <a:sym typeface="+mn-ea"/>
            </a:endParaRPr>
          </a:p>
          <a:p>
            <a:pPr indent="457200">
              <a:buFont typeface="Arial" panose="020B0604020202020204" pitchFamily="34" charset="0"/>
              <a:defRPr>
                <a:solidFill>
                  <a:srgbClr val="323232"/>
                </a:solidFill>
              </a:defRPr>
            </a:pPr>
            <a:r>
              <a:rPr lang="en-US" altLang="en-US" sz="1800">
                <a:solidFill>
                  <a:schemeClr val="bg1"/>
                </a:solidFill>
                <a:latin typeface="Arial" panose="020B0604020202020204" pitchFamily="34" charset="0"/>
                <a:cs typeface="Arial" panose="020B0604020202020204" pitchFamily="34" charset="0"/>
                <a:sym typeface="+mn-ea"/>
              </a:rPr>
              <a:t>Required careful hyperparameter tuning for optimal results.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53F48"/>
        </a:solidFill>
        <a:effectLst/>
      </p:bgPr>
    </p:bg>
    <p:spTree>
      <p:nvGrpSpPr>
        <p:cNvPr id="1" name=""/>
        <p:cNvGrpSpPr/>
        <p:nvPr/>
      </p:nvGrpSpPr>
      <p:grpSpPr>
        <a:xfrm>
          <a:off x="0" y="0"/>
          <a:ext cx="0" cy="0"/>
          <a:chOff x="0" y="0"/>
          <a:chExt cx="0" cy="0"/>
        </a:xfrm>
      </p:grpSpPr>
      <p:sp>
        <p:nvSpPr>
          <p:cNvPr id="17409" name="文本框 128"/>
          <p:cNvSpPr txBox="1"/>
          <p:nvPr/>
        </p:nvSpPr>
        <p:spPr>
          <a:xfrm>
            <a:off x="173355" y="266700"/>
            <a:ext cx="5922010" cy="398780"/>
          </a:xfrm>
          <a:prstGeom prst="rect">
            <a:avLst/>
          </a:prstGeom>
          <a:noFill/>
          <a:ln w="9525">
            <a:noFill/>
          </a:ln>
        </p:spPr>
        <p:txBody>
          <a:bodyPr wrap="square" anchor="t" anchorCtr="0">
            <a:spAutoFit/>
          </a:bodyPr>
          <a:lstStyle/>
          <a:p>
            <a:r>
              <a:rPr sz="2000" b="1">
                <a:solidFill>
                  <a:schemeClr val="bg1"/>
                </a:solidFill>
                <a:latin typeface="Arial" panose="020B0604020202020204" pitchFamily="34" charset="0"/>
                <a:cs typeface="Arial" panose="020B0604020202020204" pitchFamily="34" charset="0"/>
                <a:sym typeface="+mn-ea"/>
              </a:rPr>
              <a:t>Model Evaluation &amp; Comparison</a:t>
            </a:r>
            <a:endParaRPr lang="zh-CN" altLang="en-US" sz="2000" b="1" dirty="0">
              <a:solidFill>
                <a:schemeClr val="bg1"/>
              </a:solidFill>
              <a:latin typeface="Arial" panose="020B0604020202020204" pitchFamily="34" charset="0"/>
              <a:ea typeface="Arial" panose="020B0604020202020204" pitchFamily="34" charset="0"/>
              <a:cs typeface="Arial" panose="020B0604020202020204" pitchFamily="34" charset="0"/>
              <a:sym typeface="+mn-ea"/>
            </a:endParaRPr>
          </a:p>
        </p:txBody>
      </p:sp>
      <p:sp>
        <p:nvSpPr>
          <p:cNvPr id="5" name="矩形 4"/>
          <p:cNvSpPr/>
          <p:nvPr/>
        </p:nvSpPr>
        <p:spPr>
          <a:xfrm>
            <a:off x="0" y="285750"/>
            <a:ext cx="123825" cy="352425"/>
          </a:xfrm>
          <a:prstGeom prst="rect">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2" name="Table 1"/>
          <p:cNvGraphicFramePr/>
          <p:nvPr>
            <p:custDataLst>
              <p:tags r:id="rId1"/>
            </p:custDataLst>
          </p:nvPr>
        </p:nvGraphicFramePr>
        <p:xfrm>
          <a:off x="416560" y="1038225"/>
          <a:ext cx="11292840" cy="4600575"/>
        </p:xfrm>
        <a:graphic>
          <a:graphicData uri="http://schemas.openxmlformats.org/drawingml/2006/table">
            <a:tbl>
              <a:tblPr firstRow="1" bandRow="1">
                <a:tableStyleId>{5C22544A-7EE6-4342-B048-85BDC9FD1C3A}</a:tableStyleId>
              </a:tblPr>
              <a:tblGrid>
                <a:gridCol w="1882140">
                  <a:extLst>
                    <a:ext uri="{9D8B030D-6E8A-4147-A177-3AD203B41FA5}">
                      <a16:colId xmlns="" xmlns:a16="http://schemas.microsoft.com/office/drawing/2014/main" val="20000"/>
                    </a:ext>
                  </a:extLst>
                </a:gridCol>
                <a:gridCol w="1882140">
                  <a:extLst>
                    <a:ext uri="{9D8B030D-6E8A-4147-A177-3AD203B41FA5}">
                      <a16:colId xmlns="" xmlns:a16="http://schemas.microsoft.com/office/drawing/2014/main" val="20001"/>
                    </a:ext>
                  </a:extLst>
                </a:gridCol>
                <a:gridCol w="1882140">
                  <a:extLst>
                    <a:ext uri="{9D8B030D-6E8A-4147-A177-3AD203B41FA5}">
                      <a16:colId xmlns="" xmlns:a16="http://schemas.microsoft.com/office/drawing/2014/main" val="20002"/>
                    </a:ext>
                  </a:extLst>
                </a:gridCol>
                <a:gridCol w="1882140">
                  <a:extLst>
                    <a:ext uri="{9D8B030D-6E8A-4147-A177-3AD203B41FA5}">
                      <a16:colId xmlns="" xmlns:a16="http://schemas.microsoft.com/office/drawing/2014/main" val="20003"/>
                    </a:ext>
                  </a:extLst>
                </a:gridCol>
                <a:gridCol w="1882140">
                  <a:extLst>
                    <a:ext uri="{9D8B030D-6E8A-4147-A177-3AD203B41FA5}">
                      <a16:colId xmlns="" xmlns:a16="http://schemas.microsoft.com/office/drawing/2014/main" val="20004"/>
                    </a:ext>
                  </a:extLst>
                </a:gridCol>
                <a:gridCol w="1882140">
                  <a:extLst>
                    <a:ext uri="{9D8B030D-6E8A-4147-A177-3AD203B41FA5}">
                      <a16:colId xmlns="" xmlns:a16="http://schemas.microsoft.com/office/drawing/2014/main" val="20005"/>
                    </a:ext>
                  </a:extLst>
                </a:gridCol>
              </a:tblGrid>
              <a:tr h="920115">
                <a:tc>
                  <a:txBody>
                    <a:bodyPr/>
                    <a:lstStyle/>
                    <a:p>
                      <a:pPr>
                        <a:buNone/>
                      </a:pPr>
                      <a:r>
                        <a:rPr lang="en-IN" altLang="en-US"/>
                        <a:t>Metrics</a:t>
                      </a:r>
                    </a:p>
                  </a:txBody>
                  <a:tcPr>
                    <a:solidFill>
                      <a:srgbClr val="99CA3B"/>
                    </a:solidFill>
                  </a:tcPr>
                </a:tc>
                <a:tc>
                  <a:txBody>
                    <a:bodyPr/>
                    <a:lstStyle/>
                    <a:p>
                      <a:pPr>
                        <a:buNone/>
                      </a:pPr>
                      <a:r>
                        <a:rPr lang="en-IN" altLang="en-US"/>
                        <a:t>Linear Reg</a:t>
                      </a:r>
                    </a:p>
                  </a:txBody>
                  <a:tcPr>
                    <a:solidFill>
                      <a:srgbClr val="99CA3B"/>
                    </a:solidFill>
                  </a:tcPr>
                </a:tc>
                <a:tc>
                  <a:txBody>
                    <a:bodyPr/>
                    <a:lstStyle/>
                    <a:p>
                      <a:pPr>
                        <a:buNone/>
                      </a:pPr>
                      <a:r>
                        <a:rPr lang="en-IN" altLang="en-US"/>
                        <a:t>Lasso Reg.</a:t>
                      </a:r>
                    </a:p>
                  </a:txBody>
                  <a:tcPr>
                    <a:solidFill>
                      <a:srgbClr val="99CA3B"/>
                    </a:solidFill>
                  </a:tcPr>
                </a:tc>
                <a:tc>
                  <a:txBody>
                    <a:bodyPr/>
                    <a:lstStyle/>
                    <a:p>
                      <a:pPr>
                        <a:buNone/>
                      </a:pPr>
                      <a:r>
                        <a:rPr lang="en-IN" altLang="en-US"/>
                        <a:t>XG Boost</a:t>
                      </a:r>
                    </a:p>
                  </a:txBody>
                  <a:tcPr>
                    <a:solidFill>
                      <a:srgbClr val="99CA3B"/>
                    </a:solidFill>
                  </a:tcPr>
                </a:tc>
                <a:tc>
                  <a:txBody>
                    <a:bodyPr/>
                    <a:lstStyle/>
                    <a:p>
                      <a:pPr>
                        <a:buNone/>
                      </a:pPr>
                      <a:r>
                        <a:rPr lang="en-IN" altLang="en-US"/>
                        <a:t>Decision Tree Reg.</a:t>
                      </a:r>
                    </a:p>
                  </a:txBody>
                  <a:tcPr>
                    <a:solidFill>
                      <a:srgbClr val="99CA3B"/>
                    </a:solidFill>
                  </a:tcPr>
                </a:tc>
                <a:tc>
                  <a:txBody>
                    <a:bodyPr/>
                    <a:lstStyle/>
                    <a:p>
                      <a:pPr>
                        <a:buNone/>
                      </a:pPr>
                      <a:r>
                        <a:rPr lang="en-IN" altLang="en-US"/>
                        <a:t>CatBoost</a:t>
                      </a:r>
                    </a:p>
                  </a:txBody>
                  <a:tcPr>
                    <a:solidFill>
                      <a:srgbClr val="99CA3B"/>
                    </a:solidFill>
                  </a:tcPr>
                </a:tc>
                <a:extLst>
                  <a:ext uri="{0D108BD9-81ED-4DB2-BD59-A6C34878D82A}">
                    <a16:rowId xmlns="" xmlns:a16="http://schemas.microsoft.com/office/drawing/2014/main" val="10000"/>
                  </a:ext>
                </a:extLst>
              </a:tr>
              <a:tr h="920115">
                <a:tc>
                  <a:txBody>
                    <a:bodyPr/>
                    <a:lstStyle/>
                    <a:p>
                      <a:pPr algn="l">
                        <a:buClrTx/>
                        <a:buSzTx/>
                        <a:buFontTx/>
                        <a:buNone/>
                      </a:pPr>
                      <a:r>
                        <a:rPr lang="en-IN" altLang="en-US" b="1">
                          <a:solidFill>
                            <a:schemeClr val="tx1"/>
                          </a:solidFill>
                        </a:rPr>
                        <a:t>MSE</a:t>
                      </a:r>
                    </a:p>
                  </a:txBody>
                  <a:tcPr anchor="b">
                    <a:solidFill>
                      <a:schemeClr val="accent6">
                        <a:lumMod val="40000"/>
                        <a:lumOff val="60000"/>
                      </a:schemeClr>
                    </a:solidFill>
                  </a:tcPr>
                </a:tc>
                <a:tc>
                  <a:txBody>
                    <a:bodyPr/>
                    <a:lstStyle/>
                    <a:p>
                      <a:pPr algn="l">
                        <a:buClrTx/>
                        <a:buSzTx/>
                        <a:buFontTx/>
                        <a:buNone/>
                      </a:pPr>
                      <a:r>
                        <a:rPr lang="en-US" altLang="en-US" sz="1600">
                          <a:solidFill>
                            <a:schemeClr val="tx1"/>
                          </a:solidFill>
                        </a:rPr>
                        <a:t>11364.241857344</a:t>
                      </a:r>
                    </a:p>
                  </a:txBody>
                  <a:tcPr anchor="b">
                    <a:solidFill>
                      <a:schemeClr val="accent6">
                        <a:lumMod val="40000"/>
                        <a:lumOff val="60000"/>
                      </a:schemeClr>
                    </a:solidFill>
                  </a:tcPr>
                </a:tc>
                <a:tc>
                  <a:txBody>
                    <a:bodyPr/>
                    <a:lstStyle/>
                    <a:p>
                      <a:pPr algn="l">
                        <a:buClrTx/>
                        <a:buSzTx/>
                        <a:buFontTx/>
                        <a:buNone/>
                      </a:pPr>
                      <a:r>
                        <a:rPr lang="en-US" altLang="en-US" sz="1600">
                          <a:solidFill>
                            <a:schemeClr val="tx1"/>
                          </a:solidFill>
                        </a:rPr>
                        <a:t>11364.327874815</a:t>
                      </a:r>
                    </a:p>
                  </a:txBody>
                  <a:tcPr anchor="b">
                    <a:solidFill>
                      <a:schemeClr val="accent6">
                        <a:lumMod val="40000"/>
                        <a:lumOff val="60000"/>
                      </a:schemeClr>
                    </a:solidFill>
                  </a:tcPr>
                </a:tc>
                <a:tc>
                  <a:txBody>
                    <a:bodyPr/>
                    <a:lstStyle/>
                    <a:p>
                      <a:pPr algn="l">
                        <a:buClrTx/>
                        <a:buSzTx/>
                        <a:buFontTx/>
                        <a:buNone/>
                      </a:pPr>
                      <a:r>
                        <a:rPr lang="en-US" altLang="en-US" sz="1600">
                          <a:solidFill>
                            <a:schemeClr val="tx1"/>
                          </a:solidFill>
                        </a:rPr>
                        <a:t>618.28630509589</a:t>
                      </a:r>
                    </a:p>
                  </a:txBody>
                  <a:tcPr anchor="b">
                    <a:solidFill>
                      <a:schemeClr val="accent6">
                        <a:lumMod val="40000"/>
                        <a:lumOff val="60000"/>
                      </a:schemeClr>
                    </a:solidFill>
                  </a:tcPr>
                </a:tc>
                <a:tc>
                  <a:txBody>
                    <a:bodyPr/>
                    <a:lstStyle/>
                    <a:p>
                      <a:pPr algn="l">
                        <a:buClrTx/>
                        <a:buSzTx/>
                        <a:buFontTx/>
                        <a:buNone/>
                      </a:pPr>
                      <a:r>
                        <a:rPr lang="en-US" altLang="en-US" sz="1600">
                          <a:solidFill>
                            <a:schemeClr val="tx1"/>
                          </a:solidFill>
                        </a:rPr>
                        <a:t>496.90964620614</a:t>
                      </a:r>
                    </a:p>
                  </a:txBody>
                  <a:tcPr anchor="b">
                    <a:solidFill>
                      <a:schemeClr val="accent6">
                        <a:lumMod val="40000"/>
                        <a:lumOff val="60000"/>
                      </a:schemeClr>
                    </a:solidFill>
                  </a:tcPr>
                </a:tc>
                <a:tc>
                  <a:txBody>
                    <a:bodyPr/>
                    <a:lstStyle/>
                    <a:p>
                      <a:pPr algn="l">
                        <a:buClrTx/>
                        <a:buSzTx/>
                        <a:buFontTx/>
                        <a:buNone/>
                      </a:pPr>
                      <a:r>
                        <a:rPr lang="en-US" altLang="en-US" sz="1600">
                          <a:solidFill>
                            <a:schemeClr val="tx1"/>
                          </a:solidFill>
                        </a:rPr>
                        <a:t>503.94822168769</a:t>
                      </a:r>
                    </a:p>
                  </a:txBody>
                  <a:tcPr anchor="b">
                    <a:solidFill>
                      <a:schemeClr val="accent6">
                        <a:lumMod val="40000"/>
                        <a:lumOff val="60000"/>
                      </a:schemeClr>
                    </a:solidFill>
                  </a:tcPr>
                </a:tc>
                <a:extLst>
                  <a:ext uri="{0D108BD9-81ED-4DB2-BD59-A6C34878D82A}">
                    <a16:rowId xmlns="" xmlns:a16="http://schemas.microsoft.com/office/drawing/2014/main" val="10001"/>
                  </a:ext>
                </a:extLst>
              </a:tr>
              <a:tr h="920115">
                <a:tc>
                  <a:txBody>
                    <a:bodyPr/>
                    <a:lstStyle/>
                    <a:p>
                      <a:pPr algn="l">
                        <a:buClrTx/>
                        <a:buSzTx/>
                        <a:buFontTx/>
                        <a:buNone/>
                      </a:pPr>
                      <a:r>
                        <a:rPr lang="en-IN" altLang="en-US" b="1">
                          <a:solidFill>
                            <a:schemeClr val="tx1"/>
                          </a:solidFill>
                        </a:rPr>
                        <a:t>MAE</a:t>
                      </a:r>
                    </a:p>
                  </a:txBody>
                  <a:tcPr anchor="b">
                    <a:solidFill>
                      <a:schemeClr val="accent6">
                        <a:lumMod val="40000"/>
                        <a:lumOff val="60000"/>
                      </a:schemeClr>
                    </a:solidFill>
                  </a:tcPr>
                </a:tc>
                <a:tc>
                  <a:txBody>
                    <a:bodyPr/>
                    <a:lstStyle/>
                    <a:p>
                      <a:pPr algn="l">
                        <a:buClrTx/>
                        <a:buSzTx/>
                        <a:buFontTx/>
                        <a:buNone/>
                      </a:pPr>
                      <a:r>
                        <a:rPr lang="en-US" altLang="en-US" sz="1600">
                          <a:solidFill>
                            <a:schemeClr val="tx1"/>
                          </a:solidFill>
                        </a:rPr>
                        <a:t>75.483000211146</a:t>
                      </a:r>
                    </a:p>
                  </a:txBody>
                  <a:tcPr anchor="b">
                    <a:solidFill>
                      <a:schemeClr val="accent6">
                        <a:lumMod val="40000"/>
                        <a:lumOff val="60000"/>
                      </a:schemeClr>
                    </a:solidFill>
                  </a:tcPr>
                </a:tc>
                <a:tc>
                  <a:txBody>
                    <a:bodyPr/>
                    <a:lstStyle/>
                    <a:p>
                      <a:pPr algn="l">
                        <a:buClrTx/>
                        <a:buSzTx/>
                        <a:buFontTx/>
                        <a:buNone/>
                      </a:pPr>
                      <a:r>
                        <a:rPr lang="en-US" altLang="en-US" sz="1600">
                          <a:solidFill>
                            <a:schemeClr val="tx1"/>
                          </a:solidFill>
                        </a:rPr>
                        <a:t>75.502013355569</a:t>
                      </a:r>
                    </a:p>
                  </a:txBody>
                  <a:tcPr anchor="b">
                    <a:solidFill>
                      <a:schemeClr val="accent6">
                        <a:lumMod val="40000"/>
                        <a:lumOff val="60000"/>
                      </a:schemeClr>
                    </a:solidFill>
                  </a:tcPr>
                </a:tc>
                <a:tc>
                  <a:txBody>
                    <a:bodyPr/>
                    <a:lstStyle/>
                    <a:p>
                      <a:pPr algn="l">
                        <a:buClrTx/>
                        <a:buSzTx/>
                        <a:buFontTx/>
                        <a:buNone/>
                      </a:pPr>
                      <a:r>
                        <a:rPr lang="en-US" altLang="en-US" sz="1600">
                          <a:solidFill>
                            <a:schemeClr val="tx1"/>
                          </a:solidFill>
                        </a:rPr>
                        <a:t>5.3982651676582</a:t>
                      </a:r>
                    </a:p>
                  </a:txBody>
                  <a:tcPr anchor="b">
                    <a:solidFill>
                      <a:schemeClr val="accent6">
                        <a:lumMod val="40000"/>
                        <a:lumOff val="60000"/>
                      </a:schemeClr>
                    </a:solidFill>
                  </a:tcPr>
                </a:tc>
                <a:tc>
                  <a:txBody>
                    <a:bodyPr/>
                    <a:lstStyle/>
                    <a:p>
                      <a:pPr algn="l">
                        <a:buClrTx/>
                        <a:buSzTx/>
                        <a:buFontTx/>
                        <a:buNone/>
                      </a:pPr>
                      <a:r>
                        <a:rPr lang="en-US" altLang="en-US" sz="1600">
                          <a:solidFill>
                            <a:schemeClr val="tx1"/>
                          </a:solidFill>
                        </a:rPr>
                        <a:t>0.7668584451003</a:t>
                      </a:r>
                    </a:p>
                  </a:txBody>
                  <a:tcPr anchor="b">
                    <a:solidFill>
                      <a:schemeClr val="accent6">
                        <a:lumMod val="40000"/>
                        <a:lumOff val="60000"/>
                      </a:schemeClr>
                    </a:solidFill>
                  </a:tcPr>
                </a:tc>
                <a:tc>
                  <a:txBody>
                    <a:bodyPr/>
                    <a:lstStyle/>
                    <a:p>
                      <a:pPr algn="l">
                        <a:buClrTx/>
                        <a:buSzTx/>
                        <a:buFontTx/>
                        <a:buNone/>
                      </a:pPr>
                      <a:r>
                        <a:rPr lang="en-US" altLang="en-US" sz="1600">
                          <a:solidFill>
                            <a:schemeClr val="tx1"/>
                          </a:solidFill>
                        </a:rPr>
                        <a:t>6.3175458068354</a:t>
                      </a:r>
                    </a:p>
                  </a:txBody>
                  <a:tcPr anchor="b">
                    <a:solidFill>
                      <a:schemeClr val="accent6">
                        <a:lumMod val="40000"/>
                        <a:lumOff val="60000"/>
                      </a:schemeClr>
                    </a:solidFill>
                  </a:tcPr>
                </a:tc>
                <a:extLst>
                  <a:ext uri="{0D108BD9-81ED-4DB2-BD59-A6C34878D82A}">
                    <a16:rowId xmlns="" xmlns:a16="http://schemas.microsoft.com/office/drawing/2014/main" val="10002"/>
                  </a:ext>
                </a:extLst>
              </a:tr>
              <a:tr h="920115">
                <a:tc>
                  <a:txBody>
                    <a:bodyPr/>
                    <a:lstStyle/>
                    <a:p>
                      <a:pPr algn="l">
                        <a:buClrTx/>
                        <a:buSzTx/>
                        <a:buFontTx/>
                        <a:buNone/>
                      </a:pPr>
                      <a:r>
                        <a:rPr lang="en-IN" altLang="en-US" b="1">
                          <a:solidFill>
                            <a:schemeClr val="tx1"/>
                          </a:solidFill>
                        </a:rPr>
                        <a:t>RMSE</a:t>
                      </a:r>
                    </a:p>
                  </a:txBody>
                  <a:tcPr anchor="b">
                    <a:solidFill>
                      <a:schemeClr val="accent6">
                        <a:lumMod val="40000"/>
                        <a:lumOff val="60000"/>
                      </a:schemeClr>
                    </a:solidFill>
                  </a:tcPr>
                </a:tc>
                <a:tc>
                  <a:txBody>
                    <a:bodyPr/>
                    <a:lstStyle/>
                    <a:p>
                      <a:pPr algn="l">
                        <a:buClrTx/>
                        <a:buSzTx/>
                        <a:buFontTx/>
                        <a:buNone/>
                      </a:pPr>
                      <a:r>
                        <a:rPr lang="en-US" altLang="en-US" sz="1600">
                          <a:solidFill>
                            <a:schemeClr val="tx1"/>
                          </a:solidFill>
                        </a:rPr>
                        <a:t>106.60319815720</a:t>
                      </a:r>
                    </a:p>
                  </a:txBody>
                  <a:tcPr anchor="b">
                    <a:solidFill>
                      <a:schemeClr val="accent6">
                        <a:lumMod val="40000"/>
                        <a:lumOff val="60000"/>
                      </a:schemeClr>
                    </a:solidFill>
                  </a:tcPr>
                </a:tc>
                <a:tc>
                  <a:txBody>
                    <a:bodyPr/>
                    <a:lstStyle/>
                    <a:p>
                      <a:pPr algn="l">
                        <a:buClrTx/>
                        <a:buSzTx/>
                        <a:buFontTx/>
                        <a:buNone/>
                      </a:pPr>
                      <a:r>
                        <a:rPr lang="en-US" altLang="en-US" sz="1600">
                          <a:solidFill>
                            <a:schemeClr val="tx1"/>
                          </a:solidFill>
                        </a:rPr>
                        <a:t>106.60360160339</a:t>
                      </a:r>
                    </a:p>
                  </a:txBody>
                  <a:tcPr anchor="b">
                    <a:solidFill>
                      <a:schemeClr val="accent6">
                        <a:lumMod val="40000"/>
                        <a:lumOff val="60000"/>
                      </a:schemeClr>
                    </a:solidFill>
                  </a:tcPr>
                </a:tc>
                <a:tc>
                  <a:txBody>
                    <a:bodyPr/>
                    <a:lstStyle/>
                    <a:p>
                      <a:pPr algn="l">
                        <a:buClrTx/>
                        <a:buSzTx/>
                        <a:buFontTx/>
                        <a:buNone/>
                      </a:pPr>
                      <a:r>
                        <a:rPr lang="en-US" altLang="en-US" sz="1600">
                          <a:solidFill>
                            <a:schemeClr val="tx1"/>
                          </a:solidFill>
                        </a:rPr>
                        <a:t>24.865363562511</a:t>
                      </a:r>
                    </a:p>
                  </a:txBody>
                  <a:tcPr anchor="b">
                    <a:solidFill>
                      <a:schemeClr val="accent6">
                        <a:lumMod val="40000"/>
                        <a:lumOff val="60000"/>
                      </a:schemeClr>
                    </a:solidFill>
                  </a:tcPr>
                </a:tc>
                <a:tc>
                  <a:txBody>
                    <a:bodyPr/>
                    <a:lstStyle/>
                    <a:p>
                      <a:pPr algn="l">
                        <a:buClrTx/>
                        <a:buSzTx/>
                        <a:buFontTx/>
                        <a:buNone/>
                      </a:pPr>
                      <a:r>
                        <a:rPr lang="en-US" altLang="en-US" sz="1600">
                          <a:solidFill>
                            <a:schemeClr val="tx1"/>
                          </a:solidFill>
                        </a:rPr>
                        <a:t>22.291470256718</a:t>
                      </a:r>
                    </a:p>
                  </a:txBody>
                  <a:tcPr anchor="b">
                    <a:solidFill>
                      <a:schemeClr val="accent6">
                        <a:lumMod val="40000"/>
                        <a:lumOff val="60000"/>
                      </a:schemeClr>
                    </a:solidFill>
                  </a:tcPr>
                </a:tc>
                <a:tc>
                  <a:txBody>
                    <a:bodyPr/>
                    <a:lstStyle/>
                    <a:p>
                      <a:pPr algn="l">
                        <a:buClrTx/>
                        <a:buSzTx/>
                        <a:buFontTx/>
                        <a:buNone/>
                      </a:pPr>
                      <a:r>
                        <a:rPr lang="en-US" altLang="en-US" sz="1600">
                          <a:solidFill>
                            <a:schemeClr val="tx1"/>
                          </a:solidFill>
                        </a:rPr>
                        <a:t>22.448791096352</a:t>
                      </a:r>
                    </a:p>
                  </a:txBody>
                  <a:tcPr anchor="b">
                    <a:solidFill>
                      <a:schemeClr val="accent6">
                        <a:lumMod val="40000"/>
                        <a:lumOff val="60000"/>
                      </a:schemeClr>
                    </a:solidFill>
                  </a:tcPr>
                </a:tc>
                <a:extLst>
                  <a:ext uri="{0D108BD9-81ED-4DB2-BD59-A6C34878D82A}">
                    <a16:rowId xmlns="" xmlns:a16="http://schemas.microsoft.com/office/drawing/2014/main" val="10003"/>
                  </a:ext>
                </a:extLst>
              </a:tr>
              <a:tr h="920115">
                <a:tc>
                  <a:txBody>
                    <a:bodyPr/>
                    <a:lstStyle/>
                    <a:p>
                      <a:pPr algn="l">
                        <a:buClrTx/>
                        <a:buSzTx/>
                        <a:buFontTx/>
                        <a:buNone/>
                      </a:pPr>
                      <a:r>
                        <a:rPr lang="en-IN" altLang="en-US" b="1">
                          <a:solidFill>
                            <a:schemeClr val="tx1"/>
                          </a:solidFill>
                        </a:rPr>
                        <a:t>R-squared</a:t>
                      </a:r>
                    </a:p>
                  </a:txBody>
                  <a:tcPr anchor="b">
                    <a:solidFill>
                      <a:schemeClr val="accent6">
                        <a:lumMod val="40000"/>
                        <a:lumOff val="60000"/>
                      </a:schemeClr>
                    </a:solidFill>
                  </a:tcPr>
                </a:tc>
                <a:tc>
                  <a:txBody>
                    <a:bodyPr/>
                    <a:lstStyle/>
                    <a:p>
                      <a:pPr algn="l">
                        <a:buClrTx/>
                        <a:buSzTx/>
                        <a:buFontTx/>
                        <a:buNone/>
                      </a:pPr>
                      <a:r>
                        <a:rPr lang="en-US" altLang="en-US" sz="1600">
                          <a:solidFill>
                            <a:schemeClr val="tx1"/>
                          </a:solidFill>
                        </a:rPr>
                        <a:t>0.9848624035094</a:t>
                      </a:r>
                    </a:p>
                  </a:txBody>
                  <a:tcPr anchor="b">
                    <a:solidFill>
                      <a:schemeClr val="accent6">
                        <a:lumMod val="40000"/>
                        <a:lumOff val="60000"/>
                      </a:schemeClr>
                    </a:solidFill>
                  </a:tcPr>
                </a:tc>
                <a:tc>
                  <a:txBody>
                    <a:bodyPr/>
                    <a:lstStyle/>
                    <a:p>
                      <a:pPr algn="l">
                        <a:buClrTx/>
                        <a:buSzTx/>
                        <a:buFontTx/>
                        <a:buNone/>
                      </a:pPr>
                      <a:r>
                        <a:rPr lang="en-US" altLang="en-US" sz="1600">
                          <a:solidFill>
                            <a:schemeClr val="tx1"/>
                          </a:solidFill>
                        </a:rPr>
                        <a:t>0.9848622889309</a:t>
                      </a:r>
                    </a:p>
                  </a:txBody>
                  <a:tcPr anchor="b">
                    <a:solidFill>
                      <a:schemeClr val="accent6">
                        <a:lumMod val="40000"/>
                        <a:lumOff val="60000"/>
                      </a:schemeClr>
                    </a:solidFill>
                  </a:tcPr>
                </a:tc>
                <a:tc>
                  <a:txBody>
                    <a:bodyPr/>
                    <a:lstStyle/>
                    <a:p>
                      <a:pPr algn="l">
                        <a:buClrTx/>
                        <a:buSzTx/>
                        <a:buFontTx/>
                        <a:buNone/>
                      </a:pPr>
                      <a:r>
                        <a:rPr lang="en-US" altLang="en-US" sz="1600">
                          <a:solidFill>
                            <a:schemeClr val="tx1"/>
                          </a:solidFill>
                        </a:rPr>
                        <a:t>0.9991764194462</a:t>
                      </a:r>
                    </a:p>
                  </a:txBody>
                  <a:tcPr anchor="b">
                    <a:solidFill>
                      <a:schemeClr val="accent6">
                        <a:lumMod val="40000"/>
                        <a:lumOff val="60000"/>
                      </a:schemeClr>
                    </a:solidFill>
                  </a:tcPr>
                </a:tc>
                <a:tc>
                  <a:txBody>
                    <a:bodyPr/>
                    <a:lstStyle/>
                    <a:p>
                      <a:pPr algn="l">
                        <a:buClrTx/>
                        <a:buSzTx/>
                        <a:buFontTx/>
                        <a:buNone/>
                      </a:pPr>
                      <a:r>
                        <a:rPr lang="en-US" altLang="en-US" sz="1600">
                          <a:solidFill>
                            <a:schemeClr val="tx1"/>
                          </a:solidFill>
                        </a:rPr>
                        <a:t>0.9993380977093</a:t>
                      </a:r>
                    </a:p>
                  </a:txBody>
                  <a:tcPr anchor="b">
                    <a:solidFill>
                      <a:schemeClr val="accent6">
                        <a:lumMod val="40000"/>
                        <a:lumOff val="60000"/>
                      </a:schemeClr>
                    </a:solidFill>
                  </a:tcPr>
                </a:tc>
                <a:tc>
                  <a:txBody>
                    <a:bodyPr/>
                    <a:lstStyle/>
                    <a:p>
                      <a:pPr algn="l">
                        <a:buClrTx/>
                        <a:buSzTx/>
                        <a:buFontTx/>
                        <a:buNone/>
                      </a:pPr>
                      <a:r>
                        <a:rPr lang="en-US" altLang="en-US" sz="1600">
                          <a:solidFill>
                            <a:schemeClr val="tx1"/>
                          </a:solidFill>
                        </a:rPr>
                        <a:t>0.9993287220627</a:t>
                      </a:r>
                    </a:p>
                  </a:txBody>
                  <a:tcPr anchor="b">
                    <a:solidFill>
                      <a:schemeClr val="accent6">
                        <a:lumMod val="40000"/>
                        <a:lumOff val="60000"/>
                      </a:schemeClr>
                    </a:solidFill>
                  </a:tcPr>
                </a:tc>
                <a:extLst>
                  <a:ext uri="{0D108BD9-81ED-4DB2-BD59-A6C34878D82A}">
                    <a16:rowId xmlns=""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H="1">
            <a:off x="9982200" y="2065338"/>
            <a:ext cx="2209800" cy="4792663"/>
          </a:xfrm>
          <a:custGeom>
            <a:avLst/>
            <a:gdLst>
              <a:gd name="connsiteX0" fmla="*/ 0 w 2209800"/>
              <a:gd name="connsiteY0" fmla="*/ 0 h 4792863"/>
              <a:gd name="connsiteX1" fmla="*/ 106223 w 2209800"/>
              <a:gd name="connsiteY1" fmla="*/ 6164 h 4792863"/>
              <a:gd name="connsiteX2" fmla="*/ 2209800 w 2209800"/>
              <a:gd name="connsiteY2" fmla="*/ 2684663 h 4792863"/>
              <a:gd name="connsiteX3" fmla="*/ 1452505 w 2209800"/>
              <a:gd name="connsiteY3" fmla="*/ 4666727 h 4792863"/>
              <a:gd name="connsiteX4" fmla="*/ 1321885 w 2209800"/>
              <a:gd name="connsiteY4" fmla="*/ 4792863 h 4792863"/>
              <a:gd name="connsiteX5" fmla="*/ 0 w 2209800"/>
              <a:gd name="connsiteY5" fmla="*/ 4792863 h 479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9800" h="4792863">
                <a:moveTo>
                  <a:pt x="0" y="0"/>
                </a:moveTo>
                <a:lnTo>
                  <a:pt x="106223" y="6164"/>
                </a:lnTo>
                <a:cubicBezTo>
                  <a:pt x="1287771" y="144042"/>
                  <a:pt x="2209800" y="1290628"/>
                  <a:pt x="2209800" y="2684663"/>
                </a:cubicBezTo>
                <a:cubicBezTo>
                  <a:pt x="2209800" y="3468809"/>
                  <a:pt x="1918064" y="4174659"/>
                  <a:pt x="1452505" y="4666727"/>
                </a:cubicBezTo>
                <a:lnTo>
                  <a:pt x="1321885" y="4792863"/>
                </a:lnTo>
                <a:lnTo>
                  <a:pt x="0" y="4792863"/>
                </a:lnTo>
                <a:close/>
              </a:path>
            </a:pathLst>
          </a:cu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5" name="等腰三角形 4"/>
          <p:cNvSpPr/>
          <p:nvPr/>
        </p:nvSpPr>
        <p:spPr>
          <a:xfrm rot="10800000">
            <a:off x="7808913" y="0"/>
            <a:ext cx="1600200" cy="762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6" name="等腰三角形 5"/>
          <p:cNvSpPr/>
          <p:nvPr/>
        </p:nvSpPr>
        <p:spPr>
          <a:xfrm rot="2033691">
            <a:off x="9542463" y="1358900"/>
            <a:ext cx="854075" cy="736600"/>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7" name="椭圆 6"/>
          <p:cNvSpPr/>
          <p:nvPr/>
        </p:nvSpPr>
        <p:spPr>
          <a:xfrm>
            <a:off x="10979150" y="928688"/>
            <a:ext cx="254000" cy="254000"/>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8" name="椭圆 7"/>
          <p:cNvSpPr/>
          <p:nvPr/>
        </p:nvSpPr>
        <p:spPr>
          <a:xfrm>
            <a:off x="593725" y="5983288"/>
            <a:ext cx="644525" cy="646113"/>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9" name="Text Box 8"/>
          <p:cNvSpPr txBox="1"/>
          <p:nvPr/>
        </p:nvSpPr>
        <p:spPr>
          <a:xfrm>
            <a:off x="593725" y="855345"/>
            <a:ext cx="7216140" cy="5384800"/>
          </a:xfrm>
          <a:prstGeom prst="rect">
            <a:avLst/>
          </a:prstGeom>
          <a:noFill/>
        </p:spPr>
        <p:txBody>
          <a:bodyPr wrap="square" rtlCol="0">
            <a:spAutoFit/>
          </a:bodyPr>
          <a:lstStyle/>
          <a:p>
            <a:r>
              <a:rPr lang="en-US" sz="3200" b="1">
                <a:solidFill>
                  <a:schemeClr val="bg1"/>
                </a:solidFill>
                <a:latin typeface="Arial" panose="020B0604020202020204" pitchFamily="34" charset="0"/>
                <a:cs typeface="Arial" panose="020B0604020202020204" pitchFamily="34" charset="0"/>
              </a:rPr>
              <a:t>Objectives :</a:t>
            </a:r>
            <a:r>
              <a:rPr lang="en-US" sz="2400" b="1">
                <a:solidFill>
                  <a:schemeClr val="bg1"/>
                </a:solidFill>
                <a:latin typeface="Arial" panose="020B0604020202020204" pitchFamily="34" charset="0"/>
                <a:cs typeface="Arial" panose="020B0604020202020204" pitchFamily="34" charset="0"/>
              </a:rPr>
              <a:t> </a:t>
            </a:r>
          </a:p>
          <a:p>
            <a:endParaRPr lang="en-US" sz="2400" b="1">
              <a:solidFill>
                <a:schemeClr val="bg1"/>
              </a:solidFill>
              <a:latin typeface="Arial" panose="020B0604020202020204" pitchFamily="34" charset="0"/>
              <a:cs typeface="Arial" panose="020B0604020202020204" pitchFamily="34" charset="0"/>
            </a:endParaRPr>
          </a:p>
          <a:p>
            <a:r>
              <a:rPr lang="en-US" sz="2400" b="1">
                <a:solidFill>
                  <a:schemeClr val="bg1"/>
                </a:solidFill>
                <a:latin typeface="Arial" panose="020B0604020202020204" pitchFamily="34" charset="0"/>
                <a:cs typeface="Arial" panose="020B0604020202020204" pitchFamily="34" charset="0"/>
              </a:rPr>
              <a:t>Predict insurance Premium using Machine Learning Algorithms. </a:t>
            </a:r>
          </a:p>
          <a:p>
            <a:endParaRPr lang="en-US" sz="2400" b="1">
              <a:solidFill>
                <a:schemeClr val="bg1"/>
              </a:solidFill>
              <a:latin typeface="Arial" panose="020B0604020202020204" pitchFamily="34" charset="0"/>
              <a:cs typeface="Arial" panose="020B0604020202020204" pitchFamily="34" charset="0"/>
            </a:endParaRPr>
          </a:p>
          <a:p>
            <a:r>
              <a:rPr lang="en-US" sz="2400" b="1">
                <a:solidFill>
                  <a:schemeClr val="bg1"/>
                </a:solidFill>
                <a:latin typeface="Arial" panose="020B0604020202020204" pitchFamily="34" charset="0"/>
                <a:cs typeface="Arial" panose="020B0604020202020204" pitchFamily="34" charset="0"/>
              </a:rPr>
              <a:t>Compare results between different Models </a:t>
            </a:r>
          </a:p>
          <a:p>
            <a:endParaRPr lang="en-US" sz="2400" b="1">
              <a:solidFill>
                <a:schemeClr val="bg1"/>
              </a:solidFill>
              <a:latin typeface="Arial" panose="020B0604020202020204" pitchFamily="34" charset="0"/>
              <a:cs typeface="Arial" panose="020B0604020202020204" pitchFamily="34" charset="0"/>
            </a:endParaRPr>
          </a:p>
          <a:p>
            <a:r>
              <a:rPr lang="en-US" sz="2400" b="1">
                <a:solidFill>
                  <a:schemeClr val="bg1"/>
                </a:solidFill>
                <a:latin typeface="Arial" panose="020B0604020202020204" pitchFamily="34" charset="0"/>
                <a:cs typeface="Arial" panose="020B0604020202020204" pitchFamily="34" charset="0"/>
              </a:rPr>
              <a:t>Explore impact of regularization on our models.</a:t>
            </a:r>
          </a:p>
          <a:p>
            <a:endParaRPr lang="en-US" sz="2400" b="1">
              <a:solidFill>
                <a:schemeClr val="bg1"/>
              </a:solidFill>
              <a:latin typeface="Arial" panose="020B0604020202020204" pitchFamily="34" charset="0"/>
              <a:cs typeface="Arial" panose="020B0604020202020204" pitchFamily="34" charset="0"/>
            </a:endParaRPr>
          </a:p>
          <a:p>
            <a:r>
              <a:rPr lang="en-US" sz="2400" b="1">
                <a:solidFill>
                  <a:schemeClr val="bg1"/>
                </a:solidFill>
                <a:latin typeface="Arial" panose="020B0604020202020204" pitchFamily="34" charset="0"/>
                <a:cs typeface="Arial" panose="020B0604020202020204" pitchFamily="34" charset="0"/>
              </a:rPr>
              <a:t>Provide insights for real world implementation.</a:t>
            </a:r>
          </a:p>
          <a:p>
            <a:endParaRPr lang="en-US" sz="2400" b="1">
              <a:solidFill>
                <a:schemeClr val="bg1"/>
              </a:solidFill>
              <a:latin typeface="Arial" panose="020B0604020202020204" pitchFamily="34" charset="0"/>
              <a:cs typeface="Arial" panose="020B0604020202020204" pitchFamily="34" charset="0"/>
            </a:endParaRPr>
          </a:p>
          <a:p>
            <a:r>
              <a:rPr lang="en-US" sz="2400" b="1">
                <a:solidFill>
                  <a:schemeClr val="bg1"/>
                </a:solidFill>
                <a:latin typeface="Arial" panose="020B0604020202020204" pitchFamily="34" charset="0"/>
                <a:cs typeface="Arial" panose="020B0604020202020204" pitchFamily="34" charset="0"/>
              </a:rPr>
              <a:t>Hand</a:t>
            </a:r>
            <a:r>
              <a:rPr lang="en-IN" altLang="en-US" sz="2400" b="1">
                <a:solidFill>
                  <a:schemeClr val="bg1"/>
                </a:solidFill>
                <a:latin typeface="Arial" panose="020B0604020202020204" pitchFamily="34" charset="0"/>
                <a:cs typeface="Arial" panose="020B0604020202020204" pitchFamily="34" charset="0"/>
              </a:rPr>
              <a:t>l</a:t>
            </a:r>
            <a:r>
              <a:rPr lang="en-US" sz="2400" b="1">
                <a:solidFill>
                  <a:schemeClr val="bg1"/>
                </a:solidFill>
                <a:latin typeface="Arial" panose="020B0604020202020204" pitchFamily="34" charset="0"/>
                <a:cs typeface="Arial" panose="020B0604020202020204" pitchFamily="34" charset="0"/>
              </a:rPr>
              <a:t>e data challenges and ensure fair prediction.</a:t>
            </a:r>
          </a:p>
          <a:p>
            <a:endParaRPr lang="en-US" sz="2400" b="1">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53F48"/>
        </a:solidFill>
        <a:effectLst/>
      </p:bgPr>
    </p:bg>
    <p:spTree>
      <p:nvGrpSpPr>
        <p:cNvPr id="1" name=""/>
        <p:cNvGrpSpPr/>
        <p:nvPr/>
      </p:nvGrpSpPr>
      <p:grpSpPr>
        <a:xfrm>
          <a:off x="0" y="0"/>
          <a:ext cx="0" cy="0"/>
          <a:chOff x="0" y="0"/>
          <a:chExt cx="0" cy="0"/>
        </a:xfrm>
      </p:grpSpPr>
      <p:sp>
        <p:nvSpPr>
          <p:cNvPr id="17409" name="文本框 128"/>
          <p:cNvSpPr txBox="1"/>
          <p:nvPr/>
        </p:nvSpPr>
        <p:spPr>
          <a:xfrm>
            <a:off x="173355" y="266700"/>
            <a:ext cx="5922010" cy="398780"/>
          </a:xfrm>
          <a:prstGeom prst="rect">
            <a:avLst/>
          </a:prstGeom>
          <a:noFill/>
          <a:ln w="9525">
            <a:noFill/>
          </a:ln>
        </p:spPr>
        <p:txBody>
          <a:bodyPr wrap="square" anchor="t" anchorCtr="0">
            <a:spAutoFit/>
          </a:bodyPr>
          <a:lstStyle/>
          <a:p>
            <a:r>
              <a:rPr sz="2000" b="1">
                <a:solidFill>
                  <a:schemeClr val="bg1"/>
                </a:solidFill>
                <a:latin typeface="Arial" panose="020B0604020202020204" pitchFamily="34" charset="0"/>
                <a:cs typeface="Arial" panose="020B0604020202020204" pitchFamily="34" charset="0"/>
                <a:sym typeface="+mn-ea"/>
              </a:rPr>
              <a:t>Model Evaluation &amp; Comparison</a:t>
            </a:r>
            <a:endParaRPr lang="zh-CN" altLang="en-US" sz="2000" b="1" dirty="0">
              <a:solidFill>
                <a:schemeClr val="bg1"/>
              </a:solidFill>
              <a:latin typeface="Arial" panose="020B0604020202020204" pitchFamily="34" charset="0"/>
              <a:ea typeface="Arial" panose="020B0604020202020204" pitchFamily="34" charset="0"/>
              <a:cs typeface="Arial" panose="020B0604020202020204" pitchFamily="34" charset="0"/>
              <a:sym typeface="+mn-ea"/>
            </a:endParaRPr>
          </a:p>
        </p:txBody>
      </p:sp>
      <p:sp>
        <p:nvSpPr>
          <p:cNvPr id="5" name="矩形 4"/>
          <p:cNvSpPr/>
          <p:nvPr/>
        </p:nvSpPr>
        <p:spPr>
          <a:xfrm>
            <a:off x="0" y="285750"/>
            <a:ext cx="123825" cy="352425"/>
          </a:xfrm>
          <a:prstGeom prst="rect">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26" name="Table 25"/>
          <p:cNvGraphicFramePr/>
          <p:nvPr>
            <p:custDataLst>
              <p:tags r:id="rId1"/>
            </p:custDataLst>
          </p:nvPr>
        </p:nvGraphicFramePr>
        <p:xfrm>
          <a:off x="323850" y="1000760"/>
          <a:ext cx="11544300" cy="4673600"/>
        </p:xfrm>
        <a:graphic>
          <a:graphicData uri="http://schemas.openxmlformats.org/drawingml/2006/table">
            <a:tbl>
              <a:tblPr firstRow="1" bandRow="1">
                <a:tableStyleId>{5C22544A-7EE6-4342-B048-85BDC9FD1C3A}</a:tableStyleId>
              </a:tblPr>
              <a:tblGrid>
                <a:gridCol w="2886075">
                  <a:extLst>
                    <a:ext uri="{9D8B030D-6E8A-4147-A177-3AD203B41FA5}">
                      <a16:colId xmlns="" xmlns:a16="http://schemas.microsoft.com/office/drawing/2014/main" val="20000"/>
                    </a:ext>
                  </a:extLst>
                </a:gridCol>
                <a:gridCol w="2886075">
                  <a:extLst>
                    <a:ext uri="{9D8B030D-6E8A-4147-A177-3AD203B41FA5}">
                      <a16:colId xmlns="" xmlns:a16="http://schemas.microsoft.com/office/drawing/2014/main" val="20001"/>
                    </a:ext>
                  </a:extLst>
                </a:gridCol>
                <a:gridCol w="2886075">
                  <a:extLst>
                    <a:ext uri="{9D8B030D-6E8A-4147-A177-3AD203B41FA5}">
                      <a16:colId xmlns="" xmlns:a16="http://schemas.microsoft.com/office/drawing/2014/main" val="20002"/>
                    </a:ext>
                  </a:extLst>
                </a:gridCol>
                <a:gridCol w="2886075">
                  <a:extLst>
                    <a:ext uri="{9D8B030D-6E8A-4147-A177-3AD203B41FA5}">
                      <a16:colId xmlns="" xmlns:a16="http://schemas.microsoft.com/office/drawing/2014/main" val="20003"/>
                    </a:ext>
                  </a:extLst>
                </a:gridCol>
              </a:tblGrid>
              <a:tr h="584200">
                <a:tc>
                  <a:txBody>
                    <a:bodyPr/>
                    <a:lstStyle/>
                    <a:p>
                      <a:pPr algn="ctr" fontAlgn="t">
                        <a:buClrTx/>
                        <a:buSzTx/>
                        <a:buFontTx/>
                      </a:pPr>
                      <a:r>
                        <a:rPr lang="en-US" altLang="zh-CN" sz="2000" b="1" i="1">
                          <a:solidFill>
                            <a:schemeClr val="bg1"/>
                          </a:solidFill>
                          <a:latin typeface="Arial" panose="020B0604020202020204" pitchFamily="34" charset="0"/>
                          <a:ea typeface="Calibri" panose="020F0502020204030204"/>
                          <a:cs typeface="Arial" panose="020B0604020202020204" pitchFamily="34" charset="0"/>
                        </a:rPr>
                        <a:t>Feature</a:t>
                      </a:r>
                    </a:p>
                  </a:txBody>
                  <a:tcPr marL="7937" marR="7937" marT="7937" marB="0">
                    <a:solidFill>
                      <a:schemeClr val="accent6"/>
                    </a:solidFill>
                  </a:tcPr>
                </a:tc>
                <a:tc>
                  <a:txBody>
                    <a:bodyPr/>
                    <a:lstStyle/>
                    <a:p>
                      <a:pPr algn="ctr" fontAlgn="t">
                        <a:buClrTx/>
                        <a:buSzTx/>
                        <a:buFontTx/>
                      </a:pPr>
                      <a:r>
                        <a:rPr lang="en-US" altLang="zh-CN" sz="2000" b="1" i="1">
                          <a:solidFill>
                            <a:schemeClr val="bg1"/>
                          </a:solidFill>
                          <a:latin typeface="Arial" panose="020B0604020202020204" pitchFamily="34" charset="0"/>
                          <a:ea typeface="Calibri" panose="020F0502020204030204"/>
                          <a:cs typeface="Arial" panose="020B0604020202020204" pitchFamily="34" charset="0"/>
                        </a:rPr>
                        <a:t>SVR (RBF Kernel)</a:t>
                      </a:r>
                    </a:p>
                  </a:txBody>
                  <a:tcPr marL="7937" marR="7937" marT="7937" marB="0">
                    <a:solidFill>
                      <a:schemeClr val="accent6"/>
                    </a:solidFill>
                  </a:tcPr>
                </a:tc>
                <a:tc>
                  <a:txBody>
                    <a:bodyPr/>
                    <a:lstStyle/>
                    <a:p>
                      <a:pPr algn="ctr" fontAlgn="t">
                        <a:buClrTx/>
                        <a:buSzTx/>
                        <a:buFontTx/>
                      </a:pPr>
                      <a:r>
                        <a:rPr lang="en-US" altLang="zh-CN" sz="2000" b="1" i="1">
                          <a:solidFill>
                            <a:schemeClr val="bg1"/>
                          </a:solidFill>
                          <a:latin typeface="Arial" panose="020B0604020202020204" pitchFamily="34" charset="0"/>
                          <a:ea typeface="Calibri" panose="020F0502020204030204"/>
                          <a:cs typeface="Arial" panose="020B0604020202020204" pitchFamily="34" charset="0"/>
                        </a:rPr>
                        <a:t>Lasso Regression</a:t>
                      </a:r>
                    </a:p>
                  </a:txBody>
                  <a:tcPr marL="7937" marR="7937" marT="7937" marB="0">
                    <a:solidFill>
                      <a:schemeClr val="accent6"/>
                    </a:solidFill>
                  </a:tcPr>
                </a:tc>
                <a:tc>
                  <a:txBody>
                    <a:bodyPr/>
                    <a:lstStyle/>
                    <a:p>
                      <a:pPr algn="ctr" fontAlgn="t">
                        <a:buClrTx/>
                        <a:buSzTx/>
                        <a:buFontTx/>
                      </a:pPr>
                      <a:r>
                        <a:rPr lang="en-US" altLang="zh-CN" sz="2000" b="1" i="1">
                          <a:solidFill>
                            <a:schemeClr val="bg1"/>
                          </a:solidFill>
                          <a:latin typeface="Arial" panose="020B0604020202020204" pitchFamily="34" charset="0"/>
                          <a:ea typeface="Calibri" panose="020F0502020204030204"/>
                          <a:cs typeface="Arial" panose="020B0604020202020204" pitchFamily="34" charset="0"/>
                        </a:rPr>
                        <a:t>Gradient Boosting</a:t>
                      </a:r>
                    </a:p>
                  </a:txBody>
                  <a:tcPr marL="7937" marR="7937" marT="7937" marB="0">
                    <a:solidFill>
                      <a:schemeClr val="accent6"/>
                    </a:solidFill>
                  </a:tcPr>
                </a:tc>
                <a:extLst>
                  <a:ext uri="{0D108BD9-81ED-4DB2-BD59-A6C34878D82A}">
                    <a16:rowId xmlns="" xmlns:a16="http://schemas.microsoft.com/office/drawing/2014/main" val="10000"/>
                  </a:ext>
                </a:extLst>
              </a:tr>
              <a:tr h="584200">
                <a:tc>
                  <a:txBody>
                    <a:bodyPr/>
                    <a:lstStyle/>
                    <a:p>
                      <a:pPr algn="ctr" fontAlgn="b"/>
                      <a:r>
                        <a:rPr lang="en-US" altLang="zh-CN" sz="1600" b="1" i="0">
                          <a:solidFill>
                            <a:schemeClr val="tx1"/>
                          </a:solidFill>
                          <a:latin typeface="Arial" panose="020B0604020202020204" pitchFamily="34" charset="0"/>
                          <a:ea typeface="Calibri" panose="020F0502020204030204"/>
                          <a:cs typeface="Arial" panose="020B0604020202020204" pitchFamily="34" charset="0"/>
                        </a:rPr>
                        <a:t>Handles Nonlinear Data</a:t>
                      </a:r>
                    </a:p>
                  </a:txBody>
                  <a:tcPr marL="7937" marR="7937" marT="7937" marB="0" anchor="b">
                    <a:solidFill>
                      <a:schemeClr val="accent6">
                        <a:lumMod val="40000"/>
                        <a:lumOff val="60000"/>
                      </a:schemeClr>
                    </a:solidFill>
                  </a:tcPr>
                </a:tc>
                <a:tc>
                  <a:txBody>
                    <a:bodyPr/>
                    <a:lstStyle/>
                    <a:p>
                      <a:pPr algn="ctr" fontAlgn="b"/>
                      <a:r>
                        <a:rPr lang="en-US" altLang="zh-CN" sz="1600" b="0" i="0">
                          <a:solidFill>
                            <a:schemeClr val="tx1"/>
                          </a:solidFill>
                          <a:latin typeface="Arial" panose="020B0604020202020204" pitchFamily="34" charset="0"/>
                          <a:ea typeface="Calibri" panose="020F0502020204030204"/>
                          <a:cs typeface="Arial" panose="020B0604020202020204" pitchFamily="34" charset="0"/>
                        </a:rPr>
                        <a:t>Yes (Kernel trick)</a:t>
                      </a:r>
                    </a:p>
                  </a:txBody>
                  <a:tcPr marL="7937" marR="7937" marT="7937" marB="0" anchor="b">
                    <a:solidFill>
                      <a:schemeClr val="accent6">
                        <a:lumMod val="40000"/>
                        <a:lumOff val="60000"/>
                      </a:schemeClr>
                    </a:solidFill>
                  </a:tcPr>
                </a:tc>
                <a:tc>
                  <a:txBody>
                    <a:bodyPr/>
                    <a:lstStyle/>
                    <a:p>
                      <a:pPr algn="ctr" fontAlgn="b"/>
                      <a:r>
                        <a:rPr lang="en-US" altLang="zh-CN" sz="1600" b="0" i="0">
                          <a:solidFill>
                            <a:schemeClr val="tx1"/>
                          </a:solidFill>
                          <a:latin typeface="Arial" panose="020B0604020202020204" pitchFamily="34" charset="0"/>
                          <a:ea typeface="Calibri" panose="020F0502020204030204"/>
                          <a:cs typeface="Arial" panose="020B0604020202020204" pitchFamily="34" charset="0"/>
                        </a:rPr>
                        <a:t>No (Linear model)</a:t>
                      </a:r>
                    </a:p>
                  </a:txBody>
                  <a:tcPr marL="7937" marR="7937" marT="7937" marB="0" anchor="b">
                    <a:solidFill>
                      <a:schemeClr val="accent6">
                        <a:lumMod val="40000"/>
                        <a:lumOff val="60000"/>
                      </a:schemeClr>
                    </a:solidFill>
                  </a:tcPr>
                </a:tc>
                <a:tc>
                  <a:txBody>
                    <a:bodyPr/>
                    <a:lstStyle/>
                    <a:p>
                      <a:pPr algn="ctr" fontAlgn="b"/>
                      <a:r>
                        <a:rPr lang="en-US" altLang="zh-CN" sz="1600" b="0" i="0">
                          <a:solidFill>
                            <a:schemeClr val="tx1"/>
                          </a:solidFill>
                          <a:latin typeface="Arial" panose="020B0604020202020204" pitchFamily="34" charset="0"/>
                          <a:ea typeface="Calibri" panose="020F0502020204030204"/>
                          <a:cs typeface="Arial" panose="020B0604020202020204" pitchFamily="34" charset="0"/>
                        </a:rPr>
                        <a:t>Yes (Decision trees)</a:t>
                      </a:r>
                    </a:p>
                  </a:txBody>
                  <a:tcPr marL="7937" marR="7937" marT="7937" marB="0" anchor="b">
                    <a:solidFill>
                      <a:schemeClr val="accent6">
                        <a:lumMod val="40000"/>
                        <a:lumOff val="60000"/>
                      </a:schemeClr>
                    </a:solidFill>
                  </a:tcPr>
                </a:tc>
                <a:extLst>
                  <a:ext uri="{0D108BD9-81ED-4DB2-BD59-A6C34878D82A}">
                    <a16:rowId xmlns="" xmlns:a16="http://schemas.microsoft.com/office/drawing/2014/main" val="10001"/>
                  </a:ext>
                </a:extLst>
              </a:tr>
              <a:tr h="584200">
                <a:tc>
                  <a:txBody>
                    <a:bodyPr/>
                    <a:lstStyle/>
                    <a:p>
                      <a:pPr algn="ctr" fontAlgn="b"/>
                      <a:r>
                        <a:rPr lang="en-US" altLang="zh-CN" sz="1600" b="1" i="0">
                          <a:solidFill>
                            <a:schemeClr val="tx1"/>
                          </a:solidFill>
                          <a:latin typeface="Arial" panose="020B0604020202020204" pitchFamily="34" charset="0"/>
                          <a:ea typeface="Calibri" panose="020F0502020204030204"/>
                          <a:cs typeface="Arial" panose="020B0604020202020204" pitchFamily="34" charset="0"/>
                        </a:rPr>
                        <a:t>Feature Selection</a:t>
                      </a:r>
                    </a:p>
                  </a:txBody>
                  <a:tcPr marL="7937" marR="7937" marT="7937" marB="0" anchor="b">
                    <a:solidFill>
                      <a:schemeClr val="accent6">
                        <a:lumMod val="40000"/>
                        <a:lumOff val="60000"/>
                      </a:schemeClr>
                    </a:solidFill>
                  </a:tcPr>
                </a:tc>
                <a:tc>
                  <a:txBody>
                    <a:bodyPr/>
                    <a:lstStyle/>
                    <a:p>
                      <a:pPr algn="ctr" fontAlgn="b"/>
                      <a:r>
                        <a:rPr lang="en-US" altLang="zh-CN" sz="1600" b="0" i="0">
                          <a:solidFill>
                            <a:schemeClr val="tx1"/>
                          </a:solidFill>
                          <a:latin typeface="Arial" panose="020B0604020202020204" pitchFamily="34" charset="0"/>
                          <a:ea typeface="Calibri" panose="020F0502020204030204"/>
                          <a:cs typeface="Arial" panose="020B0604020202020204" pitchFamily="34" charset="0"/>
                        </a:rPr>
                        <a:t>No</a:t>
                      </a:r>
                    </a:p>
                  </a:txBody>
                  <a:tcPr marL="7937" marR="7937" marT="7937" marB="0" anchor="b">
                    <a:solidFill>
                      <a:schemeClr val="accent6">
                        <a:lumMod val="40000"/>
                        <a:lumOff val="60000"/>
                      </a:schemeClr>
                    </a:solidFill>
                  </a:tcPr>
                </a:tc>
                <a:tc>
                  <a:txBody>
                    <a:bodyPr/>
                    <a:lstStyle/>
                    <a:p>
                      <a:pPr algn="ctr" fontAlgn="b"/>
                      <a:r>
                        <a:rPr lang="en-US" altLang="zh-CN" sz="1600" b="0" i="0">
                          <a:solidFill>
                            <a:schemeClr val="tx1"/>
                          </a:solidFill>
                          <a:latin typeface="Arial" panose="020B0604020202020204" pitchFamily="34" charset="0"/>
                          <a:ea typeface="Calibri" panose="020F0502020204030204"/>
                          <a:cs typeface="Arial" panose="020B0604020202020204" pitchFamily="34" charset="0"/>
                        </a:rPr>
                        <a:t>Yes (L1 Regularization)</a:t>
                      </a:r>
                    </a:p>
                  </a:txBody>
                  <a:tcPr marL="7937" marR="7937" marT="7937" marB="0" anchor="b">
                    <a:solidFill>
                      <a:schemeClr val="accent6">
                        <a:lumMod val="40000"/>
                        <a:lumOff val="60000"/>
                      </a:schemeClr>
                    </a:solidFill>
                  </a:tcPr>
                </a:tc>
                <a:tc>
                  <a:txBody>
                    <a:bodyPr/>
                    <a:lstStyle/>
                    <a:p>
                      <a:pPr algn="ctr" fontAlgn="b"/>
                      <a:r>
                        <a:rPr lang="en-US" altLang="zh-CN" sz="1600" b="0" i="0">
                          <a:solidFill>
                            <a:schemeClr val="tx1"/>
                          </a:solidFill>
                          <a:latin typeface="Arial" panose="020B0604020202020204" pitchFamily="34" charset="0"/>
                          <a:ea typeface="Calibri" panose="020F0502020204030204"/>
                          <a:cs typeface="Arial" panose="020B0604020202020204" pitchFamily="34" charset="0"/>
                        </a:rPr>
                        <a:t>Implicit (Tree-based)</a:t>
                      </a:r>
                    </a:p>
                  </a:txBody>
                  <a:tcPr marL="7937" marR="7937" marT="7937" marB="0" anchor="b">
                    <a:solidFill>
                      <a:schemeClr val="accent6">
                        <a:lumMod val="40000"/>
                        <a:lumOff val="60000"/>
                      </a:schemeClr>
                    </a:solidFill>
                  </a:tcPr>
                </a:tc>
                <a:extLst>
                  <a:ext uri="{0D108BD9-81ED-4DB2-BD59-A6C34878D82A}">
                    <a16:rowId xmlns="" xmlns:a16="http://schemas.microsoft.com/office/drawing/2014/main" val="10002"/>
                  </a:ext>
                </a:extLst>
              </a:tr>
              <a:tr h="584200">
                <a:tc>
                  <a:txBody>
                    <a:bodyPr/>
                    <a:lstStyle/>
                    <a:p>
                      <a:pPr algn="ctr" fontAlgn="b"/>
                      <a:r>
                        <a:rPr lang="en-US" altLang="zh-CN" sz="1600" b="1" i="0">
                          <a:solidFill>
                            <a:schemeClr val="tx1"/>
                          </a:solidFill>
                          <a:latin typeface="Arial" panose="020B0604020202020204" pitchFamily="34" charset="0"/>
                          <a:ea typeface="Calibri" panose="020F0502020204030204"/>
                          <a:cs typeface="Arial" panose="020B0604020202020204" pitchFamily="34" charset="0"/>
                        </a:rPr>
                        <a:t>Overfitting Control</a:t>
                      </a:r>
                    </a:p>
                  </a:txBody>
                  <a:tcPr marL="7937" marR="7937" marT="7937" marB="0" anchor="b">
                    <a:solidFill>
                      <a:schemeClr val="accent6">
                        <a:lumMod val="40000"/>
                        <a:lumOff val="60000"/>
                      </a:schemeClr>
                    </a:solidFill>
                  </a:tcPr>
                </a:tc>
                <a:tc>
                  <a:txBody>
                    <a:bodyPr/>
                    <a:lstStyle/>
                    <a:p>
                      <a:pPr algn="ctr" fontAlgn="b"/>
                      <a:r>
                        <a:rPr lang="en-US" altLang="zh-CN" sz="1600" b="0" i="0">
                          <a:solidFill>
                            <a:schemeClr val="tx1"/>
                          </a:solidFill>
                          <a:latin typeface="Arial" panose="020B0604020202020204" pitchFamily="34" charset="0"/>
                          <a:ea typeface="Calibri" panose="020F0502020204030204"/>
                          <a:cs typeface="Arial" panose="020B0604020202020204" pitchFamily="34" charset="0"/>
                        </a:rPr>
                        <a:t>Regularization (C, Epsilon)</a:t>
                      </a:r>
                    </a:p>
                  </a:txBody>
                  <a:tcPr marL="7937" marR="7937" marT="7937" marB="0" anchor="b">
                    <a:solidFill>
                      <a:schemeClr val="accent6">
                        <a:lumMod val="40000"/>
                        <a:lumOff val="60000"/>
                      </a:schemeClr>
                    </a:solidFill>
                  </a:tcPr>
                </a:tc>
                <a:tc>
                  <a:txBody>
                    <a:bodyPr/>
                    <a:lstStyle/>
                    <a:p>
                      <a:pPr algn="ctr" fontAlgn="b"/>
                      <a:r>
                        <a:rPr lang="en-US" altLang="zh-CN" sz="1600" b="0" i="0">
                          <a:solidFill>
                            <a:schemeClr val="tx1"/>
                          </a:solidFill>
                          <a:latin typeface="Arial" panose="020B0604020202020204" pitchFamily="34" charset="0"/>
                          <a:ea typeface="Calibri" panose="020F0502020204030204"/>
                          <a:cs typeface="Arial" panose="020B0604020202020204" pitchFamily="34" charset="0"/>
                        </a:rPr>
                        <a:t>L1 penalty (reduces complexity)</a:t>
                      </a:r>
                    </a:p>
                  </a:txBody>
                  <a:tcPr marL="7937" marR="7937" marT="7937" marB="0" anchor="b">
                    <a:solidFill>
                      <a:schemeClr val="accent6">
                        <a:lumMod val="40000"/>
                        <a:lumOff val="60000"/>
                      </a:schemeClr>
                    </a:solidFill>
                  </a:tcPr>
                </a:tc>
                <a:tc>
                  <a:txBody>
                    <a:bodyPr/>
                    <a:lstStyle/>
                    <a:p>
                      <a:pPr algn="ctr" fontAlgn="b"/>
                      <a:r>
                        <a:rPr lang="en-US" altLang="zh-CN" sz="1600" b="0" i="0">
                          <a:solidFill>
                            <a:schemeClr val="tx1"/>
                          </a:solidFill>
                          <a:latin typeface="Arial" panose="020B0604020202020204" pitchFamily="34" charset="0"/>
                          <a:ea typeface="Calibri" panose="020F0502020204030204"/>
                          <a:cs typeface="Arial" panose="020B0604020202020204" pitchFamily="34" charset="0"/>
                        </a:rPr>
                        <a:t>Boosting reduces bias</a:t>
                      </a:r>
                    </a:p>
                  </a:txBody>
                  <a:tcPr marL="7937" marR="7937" marT="7937" marB="0" anchor="b">
                    <a:solidFill>
                      <a:schemeClr val="accent6">
                        <a:lumMod val="40000"/>
                        <a:lumOff val="60000"/>
                      </a:schemeClr>
                    </a:solidFill>
                  </a:tcPr>
                </a:tc>
                <a:extLst>
                  <a:ext uri="{0D108BD9-81ED-4DB2-BD59-A6C34878D82A}">
                    <a16:rowId xmlns="" xmlns:a16="http://schemas.microsoft.com/office/drawing/2014/main" val="10003"/>
                  </a:ext>
                </a:extLst>
              </a:tr>
              <a:tr h="584200">
                <a:tc>
                  <a:txBody>
                    <a:bodyPr/>
                    <a:lstStyle/>
                    <a:p>
                      <a:pPr algn="ctr" fontAlgn="b"/>
                      <a:r>
                        <a:rPr lang="en-US" altLang="zh-CN" sz="1600" b="1" i="0">
                          <a:solidFill>
                            <a:schemeClr val="tx1"/>
                          </a:solidFill>
                          <a:latin typeface="Arial" panose="020B0604020202020204" pitchFamily="34" charset="0"/>
                          <a:ea typeface="Calibri" panose="020F0502020204030204"/>
                          <a:cs typeface="Arial" panose="020B0604020202020204" pitchFamily="34" charset="0"/>
                        </a:rPr>
                        <a:t>Computational Efficiency</a:t>
                      </a:r>
                    </a:p>
                  </a:txBody>
                  <a:tcPr marL="7937" marR="7937" marT="7937" marB="0" anchor="b">
                    <a:solidFill>
                      <a:schemeClr val="accent6">
                        <a:lumMod val="40000"/>
                        <a:lumOff val="60000"/>
                      </a:schemeClr>
                    </a:solidFill>
                  </a:tcPr>
                </a:tc>
                <a:tc>
                  <a:txBody>
                    <a:bodyPr/>
                    <a:lstStyle/>
                    <a:p>
                      <a:pPr algn="ctr" fontAlgn="b"/>
                      <a:r>
                        <a:rPr lang="en-US" altLang="zh-CN" sz="1600" b="0" i="0">
                          <a:solidFill>
                            <a:schemeClr val="tx1"/>
                          </a:solidFill>
                          <a:latin typeface="Arial" panose="020B0604020202020204" pitchFamily="34" charset="0"/>
                          <a:ea typeface="Calibri" panose="020F0502020204030204"/>
                          <a:cs typeface="Arial" panose="020B0604020202020204" pitchFamily="34" charset="0"/>
                        </a:rPr>
                        <a:t>Slow for large datasets</a:t>
                      </a:r>
                    </a:p>
                  </a:txBody>
                  <a:tcPr marL="7937" marR="7937" marT="7937" marB="0" anchor="b">
                    <a:solidFill>
                      <a:schemeClr val="accent6">
                        <a:lumMod val="40000"/>
                        <a:lumOff val="60000"/>
                      </a:schemeClr>
                    </a:solidFill>
                  </a:tcPr>
                </a:tc>
                <a:tc>
                  <a:txBody>
                    <a:bodyPr/>
                    <a:lstStyle/>
                    <a:p>
                      <a:pPr algn="ctr" fontAlgn="b"/>
                      <a:r>
                        <a:rPr lang="en-US" altLang="zh-CN" sz="1600" b="0" i="0">
                          <a:solidFill>
                            <a:schemeClr val="tx1"/>
                          </a:solidFill>
                          <a:latin typeface="Arial" panose="020B0604020202020204" pitchFamily="34" charset="0"/>
                          <a:ea typeface="Calibri" panose="020F0502020204030204"/>
                          <a:cs typeface="Arial" panose="020B0604020202020204" pitchFamily="34" charset="0"/>
                        </a:rPr>
                        <a:t>Fast (Linear Model)</a:t>
                      </a:r>
                    </a:p>
                  </a:txBody>
                  <a:tcPr marL="7937" marR="7937" marT="7937" marB="0" anchor="b">
                    <a:solidFill>
                      <a:schemeClr val="accent6">
                        <a:lumMod val="40000"/>
                        <a:lumOff val="60000"/>
                      </a:schemeClr>
                    </a:solidFill>
                  </a:tcPr>
                </a:tc>
                <a:tc>
                  <a:txBody>
                    <a:bodyPr/>
                    <a:lstStyle/>
                    <a:p>
                      <a:pPr algn="ctr" fontAlgn="b"/>
                      <a:r>
                        <a:rPr lang="en-US" altLang="zh-CN" sz="1600" b="0" i="0">
                          <a:solidFill>
                            <a:schemeClr val="tx1"/>
                          </a:solidFill>
                          <a:latin typeface="Arial" panose="020B0604020202020204" pitchFamily="34" charset="0"/>
                          <a:ea typeface="Calibri" panose="020F0502020204030204"/>
                          <a:cs typeface="Arial" panose="020B0604020202020204" pitchFamily="34" charset="0"/>
                        </a:rPr>
                        <a:t>Slower (More trees, complex calculations)</a:t>
                      </a:r>
                    </a:p>
                  </a:txBody>
                  <a:tcPr marL="7937" marR="7937" marT="7937" marB="0" anchor="b">
                    <a:solidFill>
                      <a:schemeClr val="accent6">
                        <a:lumMod val="40000"/>
                        <a:lumOff val="60000"/>
                      </a:schemeClr>
                    </a:solidFill>
                  </a:tcPr>
                </a:tc>
                <a:extLst>
                  <a:ext uri="{0D108BD9-81ED-4DB2-BD59-A6C34878D82A}">
                    <a16:rowId xmlns="" xmlns:a16="http://schemas.microsoft.com/office/drawing/2014/main" val="10004"/>
                  </a:ext>
                </a:extLst>
              </a:tr>
              <a:tr h="584200">
                <a:tc>
                  <a:txBody>
                    <a:bodyPr/>
                    <a:lstStyle/>
                    <a:p>
                      <a:pPr algn="ctr" fontAlgn="b"/>
                      <a:r>
                        <a:rPr lang="en-US" altLang="zh-CN" sz="1600" b="1" i="0">
                          <a:solidFill>
                            <a:schemeClr val="tx1"/>
                          </a:solidFill>
                          <a:latin typeface="Arial" panose="020B0604020202020204" pitchFamily="34" charset="0"/>
                          <a:ea typeface="Calibri" panose="020F0502020204030204"/>
                          <a:cs typeface="Arial" panose="020B0604020202020204" pitchFamily="34" charset="0"/>
                        </a:rPr>
                        <a:t>Performance on Test Data</a:t>
                      </a:r>
                    </a:p>
                  </a:txBody>
                  <a:tcPr marL="7937" marR="7937" marT="7937" marB="0" anchor="b">
                    <a:solidFill>
                      <a:schemeClr val="accent6">
                        <a:lumMod val="40000"/>
                        <a:lumOff val="60000"/>
                      </a:schemeClr>
                    </a:solidFill>
                  </a:tcPr>
                </a:tc>
                <a:tc>
                  <a:txBody>
                    <a:bodyPr/>
                    <a:lstStyle/>
                    <a:p>
                      <a:pPr algn="ctr" fontAlgn="b"/>
                      <a:r>
                        <a:rPr lang="en-US" altLang="zh-CN" sz="1600" b="0" i="0">
                          <a:solidFill>
                            <a:schemeClr val="tx1"/>
                          </a:solidFill>
                          <a:latin typeface="Arial" panose="020B0604020202020204" pitchFamily="34" charset="0"/>
                          <a:ea typeface="Calibri" panose="020F0502020204030204"/>
                          <a:cs typeface="Arial" panose="020B0604020202020204" pitchFamily="34" charset="0"/>
                        </a:rPr>
                        <a:t>Moderate</a:t>
                      </a:r>
                    </a:p>
                  </a:txBody>
                  <a:tcPr marL="7937" marR="7937" marT="7937" marB="0" anchor="b">
                    <a:solidFill>
                      <a:schemeClr val="accent6">
                        <a:lumMod val="40000"/>
                        <a:lumOff val="60000"/>
                      </a:schemeClr>
                    </a:solidFill>
                  </a:tcPr>
                </a:tc>
                <a:tc>
                  <a:txBody>
                    <a:bodyPr/>
                    <a:lstStyle/>
                    <a:p>
                      <a:pPr algn="ctr" fontAlgn="b"/>
                      <a:r>
                        <a:rPr lang="en-US" altLang="zh-CN" sz="1600" b="0" i="0">
                          <a:solidFill>
                            <a:schemeClr val="tx1"/>
                          </a:solidFill>
                          <a:latin typeface="Arial" panose="020B0604020202020204" pitchFamily="34" charset="0"/>
                          <a:ea typeface="Calibri" panose="020F0502020204030204"/>
                          <a:cs typeface="Arial" panose="020B0604020202020204" pitchFamily="34" charset="0"/>
                        </a:rPr>
                        <a:t>Good</a:t>
                      </a:r>
                    </a:p>
                  </a:txBody>
                  <a:tcPr marL="7937" marR="7937" marT="7937" marB="0" anchor="b">
                    <a:solidFill>
                      <a:schemeClr val="accent6">
                        <a:lumMod val="40000"/>
                        <a:lumOff val="60000"/>
                      </a:schemeClr>
                    </a:solidFill>
                  </a:tcPr>
                </a:tc>
                <a:tc>
                  <a:txBody>
                    <a:bodyPr/>
                    <a:lstStyle/>
                    <a:p>
                      <a:pPr algn="ctr" fontAlgn="b"/>
                      <a:r>
                        <a:rPr lang="en-US" altLang="zh-CN" sz="1600" b="0" i="0">
                          <a:solidFill>
                            <a:schemeClr val="tx1"/>
                          </a:solidFill>
                          <a:latin typeface="Arial" panose="020B0604020202020204" pitchFamily="34" charset="0"/>
                          <a:ea typeface="Calibri" panose="020F0502020204030204"/>
                          <a:cs typeface="Arial" panose="020B0604020202020204" pitchFamily="34" charset="0"/>
                        </a:rPr>
                        <a:t>Best</a:t>
                      </a:r>
                    </a:p>
                  </a:txBody>
                  <a:tcPr marL="7937" marR="7937" marT="7937" marB="0" anchor="b">
                    <a:solidFill>
                      <a:schemeClr val="accent6">
                        <a:lumMod val="40000"/>
                        <a:lumOff val="60000"/>
                      </a:schemeClr>
                    </a:solidFill>
                  </a:tcPr>
                </a:tc>
                <a:extLst>
                  <a:ext uri="{0D108BD9-81ED-4DB2-BD59-A6C34878D82A}">
                    <a16:rowId xmlns="" xmlns:a16="http://schemas.microsoft.com/office/drawing/2014/main" val="10005"/>
                  </a:ext>
                </a:extLst>
              </a:tr>
              <a:tr h="584200">
                <a:tc>
                  <a:txBody>
                    <a:bodyPr/>
                    <a:lstStyle/>
                    <a:p>
                      <a:pPr algn="ctr" fontAlgn="b"/>
                      <a:r>
                        <a:rPr lang="en-US" altLang="zh-CN" sz="1600" b="1" i="0">
                          <a:solidFill>
                            <a:schemeClr val="tx1"/>
                          </a:solidFill>
                          <a:latin typeface="Arial" panose="020B0604020202020204" pitchFamily="34" charset="0"/>
                          <a:ea typeface="Calibri" panose="020F0502020204030204"/>
                          <a:cs typeface="Arial" panose="020B0604020202020204" pitchFamily="34" charset="0"/>
                        </a:rPr>
                        <a:t>Robust to Outliers?</a:t>
                      </a:r>
                    </a:p>
                  </a:txBody>
                  <a:tcPr marL="7937" marR="7937" marT="7937" marB="0" anchor="b">
                    <a:solidFill>
                      <a:schemeClr val="accent6">
                        <a:lumMod val="40000"/>
                        <a:lumOff val="60000"/>
                      </a:schemeClr>
                    </a:solidFill>
                  </a:tcPr>
                </a:tc>
                <a:tc>
                  <a:txBody>
                    <a:bodyPr/>
                    <a:lstStyle/>
                    <a:p>
                      <a:pPr algn="ctr" fontAlgn="b"/>
                      <a:r>
                        <a:rPr lang="en-US" altLang="zh-CN" sz="1600" b="0" i="0">
                          <a:solidFill>
                            <a:schemeClr val="tx1"/>
                          </a:solidFill>
                          <a:latin typeface="Arial" panose="020B0604020202020204" pitchFamily="34" charset="0"/>
                          <a:ea typeface="Calibri" panose="020F0502020204030204"/>
                          <a:cs typeface="Arial" panose="020B0604020202020204" pitchFamily="34" charset="0"/>
                        </a:rPr>
                        <a:t>Yes (Margin-based)</a:t>
                      </a:r>
                    </a:p>
                  </a:txBody>
                  <a:tcPr marL="7937" marR="7937" marT="7937" marB="0" anchor="b">
                    <a:solidFill>
                      <a:schemeClr val="accent6">
                        <a:lumMod val="40000"/>
                        <a:lumOff val="60000"/>
                      </a:schemeClr>
                    </a:solidFill>
                  </a:tcPr>
                </a:tc>
                <a:tc>
                  <a:txBody>
                    <a:bodyPr/>
                    <a:lstStyle/>
                    <a:p>
                      <a:pPr algn="ctr" fontAlgn="b"/>
                      <a:r>
                        <a:rPr lang="en-US" altLang="zh-CN" sz="1600" b="0" i="0">
                          <a:solidFill>
                            <a:schemeClr val="tx1"/>
                          </a:solidFill>
                          <a:latin typeface="Arial" panose="020B0604020202020204" pitchFamily="34" charset="0"/>
                          <a:ea typeface="Calibri" panose="020F0502020204030204"/>
                          <a:cs typeface="Arial" panose="020B0604020202020204" pitchFamily="34" charset="0"/>
                        </a:rPr>
                        <a:t>No</a:t>
                      </a:r>
                    </a:p>
                  </a:txBody>
                  <a:tcPr marL="7937" marR="7937" marT="7937" marB="0" anchor="b">
                    <a:solidFill>
                      <a:schemeClr val="accent6">
                        <a:lumMod val="40000"/>
                        <a:lumOff val="60000"/>
                      </a:schemeClr>
                    </a:solidFill>
                  </a:tcPr>
                </a:tc>
                <a:tc>
                  <a:txBody>
                    <a:bodyPr/>
                    <a:lstStyle/>
                    <a:p>
                      <a:pPr algn="ctr" fontAlgn="b"/>
                      <a:r>
                        <a:rPr lang="en-US" altLang="zh-CN" sz="1600" b="0" i="0">
                          <a:solidFill>
                            <a:schemeClr val="tx1"/>
                          </a:solidFill>
                          <a:latin typeface="Arial" panose="020B0604020202020204" pitchFamily="34" charset="0"/>
                          <a:ea typeface="Calibri" panose="020F0502020204030204"/>
                          <a:cs typeface="Arial" panose="020B0604020202020204" pitchFamily="34" charset="0"/>
                        </a:rPr>
                        <a:t>Yes (Boosting corrects errors)</a:t>
                      </a:r>
                    </a:p>
                  </a:txBody>
                  <a:tcPr marL="7937" marR="7937" marT="7937" marB="0" anchor="b">
                    <a:solidFill>
                      <a:schemeClr val="accent6">
                        <a:lumMod val="40000"/>
                        <a:lumOff val="60000"/>
                      </a:schemeClr>
                    </a:solidFill>
                  </a:tcPr>
                </a:tc>
                <a:extLst>
                  <a:ext uri="{0D108BD9-81ED-4DB2-BD59-A6C34878D82A}">
                    <a16:rowId xmlns="" xmlns:a16="http://schemas.microsoft.com/office/drawing/2014/main" val="10006"/>
                  </a:ext>
                </a:extLst>
              </a:tr>
              <a:tr h="584200">
                <a:tc>
                  <a:txBody>
                    <a:bodyPr/>
                    <a:lstStyle/>
                    <a:p>
                      <a:pPr algn="ctr" fontAlgn="b"/>
                      <a:r>
                        <a:rPr lang="en-US" altLang="zh-CN" sz="1600" b="1" i="0">
                          <a:solidFill>
                            <a:schemeClr val="tx1"/>
                          </a:solidFill>
                          <a:latin typeface="Arial" panose="020B0604020202020204" pitchFamily="34" charset="0"/>
                          <a:ea typeface="Calibri" panose="020F0502020204030204"/>
                          <a:cs typeface="Arial" panose="020B0604020202020204" pitchFamily="34" charset="0"/>
                        </a:rPr>
                        <a:t>Final Prediction Type</a:t>
                      </a:r>
                    </a:p>
                  </a:txBody>
                  <a:tcPr marL="7937" marR="7937" marT="7937" marB="0" anchor="b">
                    <a:solidFill>
                      <a:schemeClr val="accent6">
                        <a:lumMod val="40000"/>
                        <a:lumOff val="60000"/>
                      </a:schemeClr>
                    </a:solidFill>
                  </a:tcPr>
                </a:tc>
                <a:tc>
                  <a:txBody>
                    <a:bodyPr/>
                    <a:lstStyle/>
                    <a:p>
                      <a:pPr algn="ctr" fontAlgn="b"/>
                      <a:r>
                        <a:rPr lang="en-US" altLang="zh-CN" sz="1600" b="0" i="0">
                          <a:solidFill>
                            <a:schemeClr val="tx1"/>
                          </a:solidFill>
                          <a:latin typeface="Arial" panose="020B0604020202020204" pitchFamily="34" charset="0"/>
                          <a:ea typeface="Calibri" panose="020F0502020204030204"/>
                          <a:cs typeface="Arial" panose="020B0604020202020204" pitchFamily="34" charset="0"/>
                        </a:rPr>
                        <a:t>Continuous Values</a:t>
                      </a:r>
                    </a:p>
                  </a:txBody>
                  <a:tcPr marL="7937" marR="7937" marT="7937" marB="0" anchor="b">
                    <a:solidFill>
                      <a:schemeClr val="accent6">
                        <a:lumMod val="40000"/>
                        <a:lumOff val="60000"/>
                      </a:schemeClr>
                    </a:solidFill>
                  </a:tcPr>
                </a:tc>
                <a:tc>
                  <a:txBody>
                    <a:bodyPr/>
                    <a:lstStyle/>
                    <a:p>
                      <a:pPr algn="ctr" fontAlgn="b"/>
                      <a:r>
                        <a:rPr lang="en-US" altLang="zh-CN" sz="1600" b="0" i="0">
                          <a:solidFill>
                            <a:schemeClr val="tx1"/>
                          </a:solidFill>
                          <a:latin typeface="Arial" panose="020B0604020202020204" pitchFamily="34" charset="0"/>
                          <a:ea typeface="Calibri" panose="020F0502020204030204"/>
                          <a:cs typeface="Arial" panose="020B0604020202020204" pitchFamily="34" charset="0"/>
                        </a:rPr>
                        <a:t>Continuous Values</a:t>
                      </a:r>
                    </a:p>
                  </a:txBody>
                  <a:tcPr marL="7937" marR="7937" marT="7937" marB="0" anchor="b">
                    <a:solidFill>
                      <a:schemeClr val="accent6">
                        <a:lumMod val="40000"/>
                        <a:lumOff val="60000"/>
                      </a:schemeClr>
                    </a:solidFill>
                  </a:tcPr>
                </a:tc>
                <a:tc>
                  <a:txBody>
                    <a:bodyPr/>
                    <a:lstStyle/>
                    <a:p>
                      <a:pPr algn="ctr" fontAlgn="b"/>
                      <a:r>
                        <a:rPr lang="en-US" altLang="zh-CN" sz="1600" b="0" i="0">
                          <a:solidFill>
                            <a:schemeClr val="tx1"/>
                          </a:solidFill>
                          <a:latin typeface="Arial" panose="020B0604020202020204" pitchFamily="34" charset="0"/>
                          <a:ea typeface="Calibri" panose="020F0502020204030204"/>
                          <a:cs typeface="Arial" panose="020B0604020202020204" pitchFamily="34" charset="0"/>
                        </a:rPr>
                        <a:t>Continuous Values</a:t>
                      </a:r>
                    </a:p>
                  </a:txBody>
                  <a:tcPr marL="7937" marR="7937" marT="7937" marB="0" anchor="b">
                    <a:solidFill>
                      <a:schemeClr val="accent6">
                        <a:lumMod val="40000"/>
                        <a:lumOff val="60000"/>
                      </a:schemeClr>
                    </a:solidFill>
                  </a:tcPr>
                </a:tc>
                <a:extLst>
                  <a:ext uri="{0D108BD9-81ED-4DB2-BD59-A6C34878D82A}">
                    <a16:rowId xmlns="" xmlns:a16="http://schemas.microsoft.com/office/drawing/2014/main" val="10007"/>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53F48"/>
        </a:solidFill>
        <a:effectLst/>
      </p:bgPr>
    </p:bg>
    <p:spTree>
      <p:nvGrpSpPr>
        <p:cNvPr id="1" name=""/>
        <p:cNvGrpSpPr/>
        <p:nvPr/>
      </p:nvGrpSpPr>
      <p:grpSpPr>
        <a:xfrm>
          <a:off x="0" y="0"/>
          <a:ext cx="0" cy="0"/>
          <a:chOff x="0" y="0"/>
          <a:chExt cx="0" cy="0"/>
        </a:xfrm>
      </p:grpSpPr>
      <p:sp>
        <p:nvSpPr>
          <p:cNvPr id="17409" name="文本框 128"/>
          <p:cNvSpPr txBox="1"/>
          <p:nvPr/>
        </p:nvSpPr>
        <p:spPr>
          <a:xfrm>
            <a:off x="173355" y="266700"/>
            <a:ext cx="5922010" cy="398780"/>
          </a:xfrm>
          <a:prstGeom prst="rect">
            <a:avLst/>
          </a:prstGeom>
          <a:noFill/>
          <a:ln w="9525">
            <a:noFill/>
          </a:ln>
        </p:spPr>
        <p:txBody>
          <a:bodyPr wrap="square" anchor="t" anchorCtr="0">
            <a:spAutoFit/>
          </a:bodyPr>
          <a:lstStyle/>
          <a:p>
            <a:r>
              <a:rPr sz="2000" b="1">
                <a:solidFill>
                  <a:schemeClr val="bg1"/>
                </a:solidFill>
                <a:latin typeface="Arial" panose="020B0604020202020204" pitchFamily="34" charset="0"/>
                <a:cs typeface="Arial" panose="020B0604020202020204" pitchFamily="34" charset="0"/>
                <a:sym typeface="+mn-ea"/>
              </a:rPr>
              <a:t>Model </a:t>
            </a:r>
            <a:r>
              <a:rPr lang="en-IN" sz="2000" b="1">
                <a:solidFill>
                  <a:schemeClr val="bg1"/>
                </a:solidFill>
                <a:latin typeface="Arial" panose="020B0604020202020204" pitchFamily="34" charset="0"/>
                <a:cs typeface="Arial" panose="020B0604020202020204" pitchFamily="34" charset="0"/>
                <a:sym typeface="+mn-ea"/>
              </a:rPr>
              <a:t>Comparison :</a:t>
            </a:r>
            <a:endParaRPr lang="en-IN" sz="2000" b="1" dirty="0">
              <a:solidFill>
                <a:schemeClr val="bg1"/>
              </a:solidFill>
              <a:latin typeface="Arial" panose="020B0604020202020204" pitchFamily="34" charset="0"/>
              <a:ea typeface="Arial" panose="020B0604020202020204" pitchFamily="34" charset="0"/>
              <a:cs typeface="Arial" panose="020B0604020202020204" pitchFamily="34" charset="0"/>
              <a:sym typeface="+mn-ea"/>
            </a:endParaRPr>
          </a:p>
        </p:txBody>
      </p:sp>
      <p:sp>
        <p:nvSpPr>
          <p:cNvPr id="5" name="矩形 4"/>
          <p:cNvSpPr/>
          <p:nvPr/>
        </p:nvSpPr>
        <p:spPr>
          <a:xfrm>
            <a:off x="0" y="285750"/>
            <a:ext cx="123825" cy="352425"/>
          </a:xfrm>
          <a:prstGeom prst="rect">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7" name="Content Placeholder 6" descr="comparison"/>
          <p:cNvPicPr>
            <a:picLocks noGrp="1" noChangeAspect="1"/>
          </p:cNvPicPr>
          <p:nvPr>
            <p:ph idx="1"/>
          </p:nvPr>
        </p:nvPicPr>
        <p:blipFill>
          <a:blip r:embed="rId2"/>
          <a:stretch>
            <a:fillRect/>
          </a:stretch>
        </p:blipFill>
        <p:spPr>
          <a:xfrm>
            <a:off x="1148080" y="665480"/>
            <a:ext cx="9563100" cy="5511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433" y="371895"/>
            <a:ext cx="9981072" cy="5988643"/>
          </a:xfrm>
          <a:prstGeom prst="rect">
            <a:avLst/>
          </a:prstGeom>
        </p:spPr>
      </p:pic>
    </p:spTree>
    <p:extLst>
      <p:ext uri="{BB962C8B-B14F-4D97-AF65-F5344CB8AC3E}">
        <p14:creationId xmlns:p14="http://schemas.microsoft.com/office/powerpoint/2010/main" val="1671428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64" y="380091"/>
            <a:ext cx="9812740" cy="5887644"/>
          </a:xfrm>
          <a:prstGeom prst="rect">
            <a:avLst/>
          </a:prstGeom>
        </p:spPr>
      </p:pic>
    </p:spTree>
    <p:extLst>
      <p:ext uri="{BB962C8B-B14F-4D97-AF65-F5344CB8AC3E}">
        <p14:creationId xmlns:p14="http://schemas.microsoft.com/office/powerpoint/2010/main" val="2135349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H="1">
            <a:off x="9982200" y="2065338"/>
            <a:ext cx="2209800" cy="4792663"/>
          </a:xfrm>
          <a:custGeom>
            <a:avLst/>
            <a:gdLst>
              <a:gd name="connsiteX0" fmla="*/ 0 w 2209800"/>
              <a:gd name="connsiteY0" fmla="*/ 0 h 4792863"/>
              <a:gd name="connsiteX1" fmla="*/ 106223 w 2209800"/>
              <a:gd name="connsiteY1" fmla="*/ 6164 h 4792863"/>
              <a:gd name="connsiteX2" fmla="*/ 2209800 w 2209800"/>
              <a:gd name="connsiteY2" fmla="*/ 2684663 h 4792863"/>
              <a:gd name="connsiteX3" fmla="*/ 1452505 w 2209800"/>
              <a:gd name="connsiteY3" fmla="*/ 4666727 h 4792863"/>
              <a:gd name="connsiteX4" fmla="*/ 1321885 w 2209800"/>
              <a:gd name="connsiteY4" fmla="*/ 4792863 h 4792863"/>
              <a:gd name="connsiteX5" fmla="*/ 0 w 2209800"/>
              <a:gd name="connsiteY5" fmla="*/ 4792863 h 479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9800" h="4792863">
                <a:moveTo>
                  <a:pt x="0" y="0"/>
                </a:moveTo>
                <a:lnTo>
                  <a:pt x="106223" y="6164"/>
                </a:lnTo>
                <a:cubicBezTo>
                  <a:pt x="1287771" y="144042"/>
                  <a:pt x="2209800" y="1290628"/>
                  <a:pt x="2209800" y="2684663"/>
                </a:cubicBezTo>
                <a:cubicBezTo>
                  <a:pt x="2209800" y="3468809"/>
                  <a:pt x="1918064" y="4174659"/>
                  <a:pt x="1452505" y="4666727"/>
                </a:cubicBezTo>
                <a:lnTo>
                  <a:pt x="1321885" y="4792863"/>
                </a:lnTo>
                <a:lnTo>
                  <a:pt x="0" y="4792863"/>
                </a:lnTo>
                <a:close/>
              </a:path>
            </a:pathLst>
          </a:cu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5" name="等腰三角形 4"/>
          <p:cNvSpPr/>
          <p:nvPr/>
        </p:nvSpPr>
        <p:spPr>
          <a:xfrm rot="10800000">
            <a:off x="7808913" y="0"/>
            <a:ext cx="1600200" cy="762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6" name="等腰三角形 5"/>
          <p:cNvSpPr/>
          <p:nvPr/>
        </p:nvSpPr>
        <p:spPr>
          <a:xfrm rot="2033691">
            <a:off x="9542463" y="1358900"/>
            <a:ext cx="854075" cy="736600"/>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7" name="椭圆 6"/>
          <p:cNvSpPr/>
          <p:nvPr/>
        </p:nvSpPr>
        <p:spPr>
          <a:xfrm>
            <a:off x="10979150" y="928688"/>
            <a:ext cx="254000" cy="254000"/>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8" name="椭圆 7"/>
          <p:cNvSpPr/>
          <p:nvPr/>
        </p:nvSpPr>
        <p:spPr>
          <a:xfrm>
            <a:off x="593725" y="5983288"/>
            <a:ext cx="644525" cy="646113"/>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9" name="Text Box 8"/>
          <p:cNvSpPr txBox="1"/>
          <p:nvPr/>
        </p:nvSpPr>
        <p:spPr>
          <a:xfrm>
            <a:off x="593090" y="1008380"/>
            <a:ext cx="7216140" cy="5107940"/>
          </a:xfrm>
          <a:prstGeom prst="rect">
            <a:avLst/>
          </a:prstGeom>
          <a:noFill/>
        </p:spPr>
        <p:txBody>
          <a:bodyPr wrap="square" rtlCol="0">
            <a:spAutoFit/>
          </a:bodyPr>
          <a:lstStyle/>
          <a:p>
            <a:r>
              <a:rPr lang="en-IN" sz="3200" b="1">
                <a:solidFill>
                  <a:schemeClr val="bg1"/>
                </a:solidFill>
                <a:latin typeface="Arial" panose="020B0604020202020204" pitchFamily="34" charset="0"/>
                <a:cs typeface="Arial" panose="020B0604020202020204" pitchFamily="34" charset="0"/>
                <a:sym typeface="+mn-ea"/>
              </a:rPr>
              <a:t>Deployment</a:t>
            </a:r>
            <a:r>
              <a:rPr sz="3200" b="1">
                <a:solidFill>
                  <a:schemeClr val="bg1"/>
                </a:solidFill>
                <a:latin typeface="Arial" panose="020B0604020202020204" pitchFamily="34" charset="0"/>
                <a:cs typeface="Arial" panose="020B0604020202020204" pitchFamily="34" charset="0"/>
                <a:sym typeface="+mn-ea"/>
              </a:rPr>
              <a:t> </a:t>
            </a:r>
            <a:r>
              <a:rPr lang="en-US" sz="3200" b="1">
                <a:solidFill>
                  <a:schemeClr val="bg1"/>
                </a:solidFill>
                <a:latin typeface="Arial" panose="020B0604020202020204" pitchFamily="34" charset="0"/>
                <a:cs typeface="Arial" panose="020B0604020202020204" pitchFamily="34" charset="0"/>
              </a:rPr>
              <a:t>:</a:t>
            </a:r>
            <a:r>
              <a:rPr lang="en-US" sz="2400" b="1">
                <a:solidFill>
                  <a:schemeClr val="bg1"/>
                </a:solidFill>
                <a:latin typeface="Arial" panose="020B0604020202020204" pitchFamily="34" charset="0"/>
                <a:cs typeface="Arial" panose="020B0604020202020204" pitchFamily="34" charset="0"/>
              </a:rPr>
              <a:t> </a:t>
            </a:r>
          </a:p>
          <a:p>
            <a:endParaRPr lang="en-US" altLang="en-US" sz="1800">
              <a:solidFill>
                <a:schemeClr val="bg1"/>
              </a:solidFill>
              <a:latin typeface="Arial" panose="020B0604020202020204" pitchFamily="34" charset="0"/>
              <a:cs typeface="Arial" panose="020B0604020202020204" pitchFamily="34" charset="0"/>
              <a:sym typeface="+mn-ea"/>
            </a:endParaRPr>
          </a:p>
          <a:p>
            <a:r>
              <a:rPr lang="en-IN" altLang="en-US" sz="1800" b="1">
                <a:solidFill>
                  <a:schemeClr val="bg1"/>
                </a:solidFill>
                <a:latin typeface="Arial" panose="020B0604020202020204" pitchFamily="34" charset="0"/>
                <a:cs typeface="Arial" panose="020B0604020202020204" pitchFamily="34" charset="0"/>
                <a:sym typeface="+mn-ea"/>
              </a:rPr>
              <a:t>Koyeb:</a:t>
            </a:r>
            <a:endParaRPr lang="en-US" altLang="en-US" sz="1800" b="1">
              <a:solidFill>
                <a:schemeClr val="bg1"/>
              </a:solidFill>
              <a:latin typeface="Arial" panose="020B0604020202020204" pitchFamily="34" charset="0"/>
              <a:cs typeface="Arial" panose="020B0604020202020204" pitchFamily="34" charset="0"/>
              <a:sym typeface="+mn-ea"/>
            </a:endParaRPr>
          </a:p>
          <a:p>
            <a:pPr algn="l">
              <a:buClrTx/>
              <a:buSzTx/>
              <a:buFontTx/>
            </a:pPr>
            <a:r>
              <a:rPr lang="en-US" altLang="en-US" sz="1800">
                <a:solidFill>
                  <a:schemeClr val="bg1"/>
                </a:solidFill>
                <a:latin typeface="Arial" panose="020B0604020202020204" pitchFamily="34" charset="0"/>
                <a:cs typeface="Arial" panose="020B0604020202020204" pitchFamily="34" charset="0"/>
                <a:sym typeface="+mn-ea"/>
              </a:rPr>
              <a:t>Koyeb is a serverless platform for deploying web applications and APIs.</a:t>
            </a:r>
          </a:p>
          <a:p>
            <a:pPr algn="l">
              <a:buClrTx/>
              <a:buSzTx/>
              <a:buFontTx/>
            </a:pPr>
            <a:endParaRPr lang="en-US" altLang="en-US" sz="1800">
              <a:solidFill>
                <a:schemeClr val="bg1"/>
              </a:solidFill>
              <a:latin typeface="Arial" panose="020B0604020202020204" pitchFamily="34" charset="0"/>
              <a:cs typeface="Arial" panose="020B0604020202020204" pitchFamily="34" charset="0"/>
              <a:sym typeface="+mn-ea"/>
            </a:endParaRPr>
          </a:p>
          <a:p>
            <a:pPr algn="l">
              <a:buClrTx/>
              <a:buSzTx/>
              <a:buFontTx/>
            </a:pPr>
            <a:r>
              <a:rPr lang="en-US" altLang="en-US" sz="1800">
                <a:solidFill>
                  <a:schemeClr val="bg1"/>
                </a:solidFill>
                <a:latin typeface="Arial" panose="020B0604020202020204" pitchFamily="34" charset="0"/>
                <a:cs typeface="Arial" panose="020B0604020202020204" pitchFamily="34" charset="0"/>
                <a:sym typeface="+mn-ea"/>
              </a:rPr>
              <a:t>It provides automatic scaling, global deployment, and built-in networking. </a:t>
            </a:r>
            <a:endParaRPr lang="en-US" altLang="en-US" sz="2400">
              <a:solidFill>
                <a:schemeClr val="bg1"/>
              </a:solidFill>
              <a:latin typeface="Arial" panose="020B0604020202020204" pitchFamily="34" charset="0"/>
              <a:cs typeface="Arial" panose="020B0604020202020204" pitchFamily="34" charset="0"/>
              <a:sym typeface="+mn-ea"/>
            </a:endParaRPr>
          </a:p>
          <a:p>
            <a:pPr algn="l">
              <a:buClrTx/>
              <a:buSzTx/>
              <a:buFontTx/>
            </a:pPr>
            <a:endParaRPr lang="en-US" altLang="en-US" sz="2400">
              <a:solidFill>
                <a:schemeClr val="bg1"/>
              </a:solidFill>
              <a:latin typeface="Arial" panose="020B0604020202020204" pitchFamily="34" charset="0"/>
              <a:cs typeface="Arial" panose="020B0604020202020204" pitchFamily="34" charset="0"/>
              <a:sym typeface="+mn-ea"/>
            </a:endParaRPr>
          </a:p>
          <a:p>
            <a:pPr algn="l">
              <a:buClrTx/>
              <a:buSzTx/>
              <a:buFontTx/>
            </a:pPr>
            <a:r>
              <a:rPr lang="en-US" altLang="en-US" sz="1800">
                <a:solidFill>
                  <a:schemeClr val="bg1"/>
                </a:solidFill>
                <a:latin typeface="Arial" panose="020B0604020202020204" pitchFamily="34" charset="0"/>
                <a:cs typeface="Arial" panose="020B0604020202020204" pitchFamily="34" charset="0"/>
                <a:sym typeface="+mn-ea"/>
              </a:rPr>
              <a:t>Enables seamless CI/CD workflows.</a:t>
            </a:r>
          </a:p>
          <a:p>
            <a:pPr algn="l">
              <a:buClrTx/>
              <a:buSzTx/>
              <a:buFontTx/>
            </a:pPr>
            <a:endParaRPr lang="en-US" altLang="en-US" sz="1800">
              <a:solidFill>
                <a:schemeClr val="bg1"/>
              </a:solidFill>
              <a:latin typeface="Arial" panose="020B0604020202020204" pitchFamily="34" charset="0"/>
              <a:cs typeface="Arial" panose="020B0604020202020204" pitchFamily="34" charset="0"/>
              <a:sym typeface="+mn-ea"/>
            </a:endParaRPr>
          </a:p>
          <a:p>
            <a:pPr algn="l">
              <a:buClrTx/>
              <a:buSzTx/>
              <a:buFontTx/>
            </a:pPr>
            <a:r>
              <a:rPr lang="en-IN" altLang="en-US" sz="1800" b="1">
                <a:solidFill>
                  <a:schemeClr val="bg1"/>
                </a:solidFill>
                <a:latin typeface="Arial" panose="020B0604020202020204" pitchFamily="34" charset="0"/>
                <a:cs typeface="Arial" panose="020B0604020202020204" pitchFamily="34" charset="0"/>
                <a:sym typeface="+mn-ea"/>
              </a:rPr>
              <a:t>Netlify :</a:t>
            </a:r>
          </a:p>
          <a:p>
            <a:pPr algn="l">
              <a:buClrTx/>
              <a:buSzTx/>
              <a:buFontTx/>
            </a:pPr>
            <a:endParaRPr lang="en-IN" altLang="en-US" sz="1800" b="1">
              <a:solidFill>
                <a:schemeClr val="bg1"/>
              </a:solidFill>
              <a:latin typeface="Arial" panose="020B0604020202020204" pitchFamily="34" charset="0"/>
              <a:cs typeface="Arial" panose="020B0604020202020204" pitchFamily="34" charset="0"/>
              <a:sym typeface="+mn-ea"/>
            </a:endParaRPr>
          </a:p>
          <a:p>
            <a:pPr algn="l">
              <a:buClrTx/>
              <a:buSzTx/>
              <a:buFontTx/>
            </a:pPr>
            <a:r>
              <a:rPr lang="en-US" altLang="en-US" sz="1800">
                <a:solidFill>
                  <a:schemeClr val="bg1"/>
                </a:solidFill>
                <a:latin typeface="Arial" panose="020B0604020202020204" pitchFamily="34" charset="0"/>
                <a:cs typeface="Arial" panose="020B0604020202020204" pitchFamily="34" charset="0"/>
                <a:sym typeface="+mn-ea"/>
              </a:rPr>
              <a:t>Netlify is a cloud-based platform for deploying web applications and static websites.</a:t>
            </a:r>
          </a:p>
          <a:p>
            <a:pPr algn="l">
              <a:buClrTx/>
              <a:buSzTx/>
              <a:buFontTx/>
            </a:pPr>
            <a:endParaRPr lang="en-US" altLang="en-US" sz="1800">
              <a:solidFill>
                <a:schemeClr val="bg1"/>
              </a:solidFill>
              <a:latin typeface="Arial" panose="020B0604020202020204" pitchFamily="34" charset="0"/>
              <a:cs typeface="Arial" panose="020B0604020202020204" pitchFamily="34" charset="0"/>
              <a:sym typeface="+mn-ea"/>
            </a:endParaRPr>
          </a:p>
          <a:p>
            <a:pPr algn="l">
              <a:buClrTx/>
              <a:buSzTx/>
              <a:buFontTx/>
            </a:pPr>
            <a:r>
              <a:rPr lang="en-IN" altLang="en-US" sz="1800">
                <a:solidFill>
                  <a:schemeClr val="bg1"/>
                </a:solidFill>
                <a:latin typeface="Arial" panose="020B0604020202020204" pitchFamily="34" charset="0"/>
                <a:cs typeface="Arial" panose="020B0604020202020204" pitchFamily="34" charset="0"/>
                <a:sym typeface="+mn-ea"/>
              </a:rPr>
              <a:t>E</a:t>
            </a:r>
            <a:r>
              <a:rPr lang="en-US" altLang="en-US" sz="1800">
                <a:solidFill>
                  <a:schemeClr val="bg1"/>
                </a:solidFill>
                <a:latin typeface="Arial" panose="020B0604020202020204" pitchFamily="34" charset="0"/>
                <a:cs typeface="Arial" panose="020B0604020202020204" pitchFamily="34" charset="0"/>
                <a:sym typeface="+mn-ea"/>
              </a:rPr>
              <a:t>nabl</a:t>
            </a:r>
            <a:r>
              <a:rPr lang="en-IN" altLang="en-US" sz="1800">
                <a:solidFill>
                  <a:schemeClr val="bg1"/>
                </a:solidFill>
                <a:latin typeface="Arial" panose="020B0604020202020204" pitchFamily="34" charset="0"/>
                <a:cs typeface="Arial" panose="020B0604020202020204" pitchFamily="34" charset="0"/>
                <a:sym typeface="+mn-ea"/>
              </a:rPr>
              <a:t>es</a:t>
            </a:r>
            <a:r>
              <a:rPr lang="en-US" altLang="en-US" sz="1800">
                <a:solidFill>
                  <a:schemeClr val="bg1"/>
                </a:solidFill>
                <a:latin typeface="Arial" panose="020B0604020202020204" pitchFamily="34" charset="0"/>
                <a:cs typeface="Arial" panose="020B0604020202020204" pitchFamily="34" charset="0"/>
                <a:sym typeface="+mn-ea"/>
              </a:rPr>
              <a:t> fast and scalable front-end deployments.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H="1">
            <a:off x="9982200" y="2065338"/>
            <a:ext cx="2209800" cy="4792663"/>
          </a:xfrm>
          <a:custGeom>
            <a:avLst/>
            <a:gdLst>
              <a:gd name="connsiteX0" fmla="*/ 0 w 2209800"/>
              <a:gd name="connsiteY0" fmla="*/ 0 h 4792863"/>
              <a:gd name="connsiteX1" fmla="*/ 106223 w 2209800"/>
              <a:gd name="connsiteY1" fmla="*/ 6164 h 4792863"/>
              <a:gd name="connsiteX2" fmla="*/ 2209800 w 2209800"/>
              <a:gd name="connsiteY2" fmla="*/ 2684663 h 4792863"/>
              <a:gd name="connsiteX3" fmla="*/ 1452505 w 2209800"/>
              <a:gd name="connsiteY3" fmla="*/ 4666727 h 4792863"/>
              <a:gd name="connsiteX4" fmla="*/ 1321885 w 2209800"/>
              <a:gd name="connsiteY4" fmla="*/ 4792863 h 4792863"/>
              <a:gd name="connsiteX5" fmla="*/ 0 w 2209800"/>
              <a:gd name="connsiteY5" fmla="*/ 4792863 h 479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9800" h="4792863">
                <a:moveTo>
                  <a:pt x="0" y="0"/>
                </a:moveTo>
                <a:lnTo>
                  <a:pt x="106223" y="6164"/>
                </a:lnTo>
                <a:cubicBezTo>
                  <a:pt x="1287771" y="144042"/>
                  <a:pt x="2209800" y="1290628"/>
                  <a:pt x="2209800" y="2684663"/>
                </a:cubicBezTo>
                <a:cubicBezTo>
                  <a:pt x="2209800" y="3468809"/>
                  <a:pt x="1918064" y="4174659"/>
                  <a:pt x="1452505" y="4666727"/>
                </a:cubicBezTo>
                <a:lnTo>
                  <a:pt x="1321885" y="4792863"/>
                </a:lnTo>
                <a:lnTo>
                  <a:pt x="0" y="4792863"/>
                </a:lnTo>
                <a:close/>
              </a:path>
            </a:pathLst>
          </a:cu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5" name="等腰三角形 4"/>
          <p:cNvSpPr/>
          <p:nvPr/>
        </p:nvSpPr>
        <p:spPr>
          <a:xfrm rot="10800000">
            <a:off x="7808913" y="0"/>
            <a:ext cx="1600200" cy="762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6" name="等腰三角形 5"/>
          <p:cNvSpPr/>
          <p:nvPr/>
        </p:nvSpPr>
        <p:spPr>
          <a:xfrm rot="2033691">
            <a:off x="9542463" y="1358900"/>
            <a:ext cx="854075" cy="736600"/>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7" name="椭圆 6"/>
          <p:cNvSpPr/>
          <p:nvPr/>
        </p:nvSpPr>
        <p:spPr>
          <a:xfrm>
            <a:off x="10979150" y="928688"/>
            <a:ext cx="254000" cy="254000"/>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8" name="椭圆 7"/>
          <p:cNvSpPr/>
          <p:nvPr/>
        </p:nvSpPr>
        <p:spPr>
          <a:xfrm>
            <a:off x="593725" y="5983288"/>
            <a:ext cx="644525" cy="646113"/>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9" name="Text Box 8"/>
          <p:cNvSpPr txBox="1"/>
          <p:nvPr/>
        </p:nvSpPr>
        <p:spPr>
          <a:xfrm>
            <a:off x="593090" y="1008380"/>
            <a:ext cx="7216140" cy="1137285"/>
          </a:xfrm>
          <a:prstGeom prst="rect">
            <a:avLst/>
          </a:prstGeom>
          <a:noFill/>
        </p:spPr>
        <p:txBody>
          <a:bodyPr wrap="square" rtlCol="0">
            <a:spAutoFit/>
          </a:bodyPr>
          <a:lstStyle/>
          <a:p>
            <a:r>
              <a:rPr lang="en-IN" sz="3200" b="1">
                <a:solidFill>
                  <a:schemeClr val="bg1"/>
                </a:solidFill>
                <a:latin typeface="Arial" panose="020B0604020202020204" pitchFamily="34" charset="0"/>
                <a:cs typeface="Arial" panose="020B0604020202020204" pitchFamily="34" charset="0"/>
                <a:sym typeface="+mn-ea"/>
              </a:rPr>
              <a:t>Frontend</a:t>
            </a:r>
            <a:r>
              <a:rPr sz="3200" b="1">
                <a:solidFill>
                  <a:schemeClr val="bg1"/>
                </a:solidFill>
                <a:latin typeface="Arial" panose="020B0604020202020204" pitchFamily="34" charset="0"/>
                <a:cs typeface="Arial" panose="020B0604020202020204" pitchFamily="34" charset="0"/>
                <a:sym typeface="+mn-ea"/>
              </a:rPr>
              <a:t> </a:t>
            </a:r>
            <a:r>
              <a:rPr lang="en-US" sz="3200" b="1">
                <a:solidFill>
                  <a:schemeClr val="bg1"/>
                </a:solidFill>
                <a:latin typeface="Arial" panose="020B0604020202020204" pitchFamily="34" charset="0"/>
                <a:cs typeface="Arial" panose="020B0604020202020204" pitchFamily="34" charset="0"/>
              </a:rPr>
              <a:t>:</a:t>
            </a:r>
            <a:r>
              <a:rPr lang="en-US" sz="2400" b="1">
                <a:solidFill>
                  <a:schemeClr val="bg1"/>
                </a:solidFill>
                <a:latin typeface="Arial" panose="020B0604020202020204" pitchFamily="34" charset="0"/>
                <a:cs typeface="Arial" panose="020B0604020202020204" pitchFamily="34" charset="0"/>
              </a:rPr>
              <a:t> </a:t>
            </a:r>
          </a:p>
          <a:p>
            <a:endParaRPr lang="en-US" altLang="en-US" sz="1800">
              <a:solidFill>
                <a:schemeClr val="bg1"/>
              </a:solidFill>
              <a:latin typeface="Arial" panose="020B0604020202020204" pitchFamily="34" charset="0"/>
              <a:cs typeface="Arial" panose="020B0604020202020204" pitchFamily="34" charset="0"/>
              <a:sym typeface="+mn-ea"/>
            </a:endParaRPr>
          </a:p>
          <a:p>
            <a:endParaRPr lang="en-US" altLang="en-US" sz="1800">
              <a:solidFill>
                <a:schemeClr val="bg1"/>
              </a:solidFill>
              <a:latin typeface="Arial" panose="020B0604020202020204" pitchFamily="34" charset="0"/>
              <a:cs typeface="Arial" panose="020B0604020202020204" pitchFamily="34" charset="0"/>
              <a:sym typeface="+mn-ea"/>
            </a:endParaRPr>
          </a:p>
        </p:txBody>
      </p:sp>
      <p:pic>
        <p:nvPicPr>
          <p:cNvPr id="2" name="Content Placeholder 1" descr="Frontend"/>
          <p:cNvPicPr>
            <a:picLocks noGrp="1" noChangeAspect="1"/>
          </p:cNvPicPr>
          <p:nvPr>
            <p:ph idx="1"/>
          </p:nvPr>
        </p:nvPicPr>
        <p:blipFill>
          <a:blip r:embed="rId2"/>
          <a:stretch>
            <a:fillRect/>
          </a:stretch>
        </p:blipFill>
        <p:spPr>
          <a:xfrm>
            <a:off x="593090" y="1584960"/>
            <a:ext cx="5146040" cy="4159250"/>
          </a:xfrm>
          <a:prstGeom prst="rect">
            <a:avLst/>
          </a:prstGeom>
        </p:spPr>
      </p:pic>
      <p:pic>
        <p:nvPicPr>
          <p:cNvPr id="10" name="Picture 9" descr="Frontend2"/>
          <p:cNvPicPr>
            <a:picLocks noChangeAspect="1"/>
          </p:cNvPicPr>
          <p:nvPr/>
        </p:nvPicPr>
        <p:blipFill>
          <a:blip r:embed="rId3"/>
          <a:stretch>
            <a:fillRect/>
          </a:stretch>
        </p:blipFill>
        <p:spPr>
          <a:xfrm>
            <a:off x="5913755" y="1584960"/>
            <a:ext cx="6105525" cy="41592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H="1">
            <a:off x="9982200" y="2065338"/>
            <a:ext cx="2209800" cy="4792663"/>
          </a:xfrm>
          <a:custGeom>
            <a:avLst/>
            <a:gdLst>
              <a:gd name="connsiteX0" fmla="*/ 0 w 2209800"/>
              <a:gd name="connsiteY0" fmla="*/ 0 h 4792863"/>
              <a:gd name="connsiteX1" fmla="*/ 106223 w 2209800"/>
              <a:gd name="connsiteY1" fmla="*/ 6164 h 4792863"/>
              <a:gd name="connsiteX2" fmla="*/ 2209800 w 2209800"/>
              <a:gd name="connsiteY2" fmla="*/ 2684663 h 4792863"/>
              <a:gd name="connsiteX3" fmla="*/ 1452505 w 2209800"/>
              <a:gd name="connsiteY3" fmla="*/ 4666727 h 4792863"/>
              <a:gd name="connsiteX4" fmla="*/ 1321885 w 2209800"/>
              <a:gd name="connsiteY4" fmla="*/ 4792863 h 4792863"/>
              <a:gd name="connsiteX5" fmla="*/ 0 w 2209800"/>
              <a:gd name="connsiteY5" fmla="*/ 4792863 h 479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9800" h="4792863">
                <a:moveTo>
                  <a:pt x="0" y="0"/>
                </a:moveTo>
                <a:lnTo>
                  <a:pt x="106223" y="6164"/>
                </a:lnTo>
                <a:cubicBezTo>
                  <a:pt x="1287771" y="144042"/>
                  <a:pt x="2209800" y="1290628"/>
                  <a:pt x="2209800" y="2684663"/>
                </a:cubicBezTo>
                <a:cubicBezTo>
                  <a:pt x="2209800" y="3468809"/>
                  <a:pt x="1918064" y="4174659"/>
                  <a:pt x="1452505" y="4666727"/>
                </a:cubicBezTo>
                <a:lnTo>
                  <a:pt x="1321885" y="4792863"/>
                </a:lnTo>
                <a:lnTo>
                  <a:pt x="0" y="4792863"/>
                </a:lnTo>
                <a:close/>
              </a:path>
            </a:pathLst>
          </a:cu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5" name="等腰三角形 4"/>
          <p:cNvSpPr/>
          <p:nvPr/>
        </p:nvSpPr>
        <p:spPr>
          <a:xfrm rot="10800000">
            <a:off x="7808913" y="0"/>
            <a:ext cx="1600200" cy="762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6" name="等腰三角形 5"/>
          <p:cNvSpPr/>
          <p:nvPr/>
        </p:nvSpPr>
        <p:spPr>
          <a:xfrm rot="2033691">
            <a:off x="9542463" y="1358900"/>
            <a:ext cx="854075" cy="736600"/>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7" name="椭圆 6"/>
          <p:cNvSpPr/>
          <p:nvPr/>
        </p:nvSpPr>
        <p:spPr>
          <a:xfrm>
            <a:off x="10979150" y="928688"/>
            <a:ext cx="254000" cy="254000"/>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8" name="椭圆 7"/>
          <p:cNvSpPr/>
          <p:nvPr/>
        </p:nvSpPr>
        <p:spPr>
          <a:xfrm>
            <a:off x="593725" y="5983288"/>
            <a:ext cx="644525" cy="646113"/>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9" name="Text Box 8"/>
          <p:cNvSpPr txBox="1"/>
          <p:nvPr/>
        </p:nvSpPr>
        <p:spPr>
          <a:xfrm>
            <a:off x="593090" y="1008380"/>
            <a:ext cx="7216140" cy="1137285"/>
          </a:xfrm>
          <a:prstGeom prst="rect">
            <a:avLst/>
          </a:prstGeom>
          <a:noFill/>
        </p:spPr>
        <p:txBody>
          <a:bodyPr wrap="square" rtlCol="0">
            <a:spAutoFit/>
          </a:bodyPr>
          <a:lstStyle/>
          <a:p>
            <a:r>
              <a:rPr lang="en-IN" sz="3200" b="1">
                <a:solidFill>
                  <a:schemeClr val="bg1"/>
                </a:solidFill>
                <a:latin typeface="Arial" panose="020B0604020202020204" pitchFamily="34" charset="0"/>
                <a:cs typeface="Arial" panose="020B0604020202020204" pitchFamily="34" charset="0"/>
                <a:sym typeface="+mn-ea"/>
              </a:rPr>
              <a:t>Backend</a:t>
            </a:r>
            <a:r>
              <a:rPr sz="3200" b="1">
                <a:solidFill>
                  <a:schemeClr val="bg1"/>
                </a:solidFill>
                <a:latin typeface="Arial" panose="020B0604020202020204" pitchFamily="34" charset="0"/>
                <a:cs typeface="Arial" panose="020B0604020202020204" pitchFamily="34" charset="0"/>
                <a:sym typeface="+mn-ea"/>
              </a:rPr>
              <a:t> </a:t>
            </a:r>
            <a:r>
              <a:rPr lang="en-US" sz="3200" b="1">
                <a:solidFill>
                  <a:schemeClr val="bg1"/>
                </a:solidFill>
                <a:latin typeface="Arial" panose="020B0604020202020204" pitchFamily="34" charset="0"/>
                <a:cs typeface="Arial" panose="020B0604020202020204" pitchFamily="34" charset="0"/>
              </a:rPr>
              <a:t>:</a:t>
            </a:r>
            <a:r>
              <a:rPr lang="en-US" sz="2400" b="1">
                <a:solidFill>
                  <a:schemeClr val="bg1"/>
                </a:solidFill>
                <a:latin typeface="Arial" panose="020B0604020202020204" pitchFamily="34" charset="0"/>
                <a:cs typeface="Arial" panose="020B0604020202020204" pitchFamily="34" charset="0"/>
              </a:rPr>
              <a:t> </a:t>
            </a:r>
          </a:p>
          <a:p>
            <a:endParaRPr lang="en-US" altLang="en-US" sz="1800">
              <a:solidFill>
                <a:schemeClr val="bg1"/>
              </a:solidFill>
              <a:latin typeface="Arial" panose="020B0604020202020204" pitchFamily="34" charset="0"/>
              <a:cs typeface="Arial" panose="020B0604020202020204" pitchFamily="34" charset="0"/>
              <a:sym typeface="+mn-ea"/>
            </a:endParaRPr>
          </a:p>
          <a:p>
            <a:endParaRPr lang="en-US" altLang="en-US" sz="1800">
              <a:solidFill>
                <a:schemeClr val="bg1"/>
              </a:solidFill>
              <a:latin typeface="Arial" panose="020B0604020202020204" pitchFamily="34" charset="0"/>
              <a:cs typeface="Arial" panose="020B0604020202020204" pitchFamily="34" charset="0"/>
              <a:sym typeface="+mn-ea"/>
            </a:endParaRPr>
          </a:p>
        </p:txBody>
      </p:sp>
      <p:pic>
        <p:nvPicPr>
          <p:cNvPr id="10" name="Content Placeholder 9" descr="Backend"/>
          <p:cNvPicPr>
            <a:picLocks noGrp="1" noChangeAspect="1"/>
          </p:cNvPicPr>
          <p:nvPr>
            <p:ph idx="1"/>
          </p:nvPr>
        </p:nvPicPr>
        <p:blipFill>
          <a:blip r:embed="rId2"/>
          <a:stretch>
            <a:fillRect/>
          </a:stretch>
        </p:blipFill>
        <p:spPr>
          <a:xfrm>
            <a:off x="1288415" y="1825625"/>
            <a:ext cx="9614535" cy="435165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H="1">
            <a:off x="9982200" y="2065338"/>
            <a:ext cx="2209800" cy="4792663"/>
          </a:xfrm>
          <a:custGeom>
            <a:avLst/>
            <a:gdLst>
              <a:gd name="connsiteX0" fmla="*/ 0 w 2209800"/>
              <a:gd name="connsiteY0" fmla="*/ 0 h 4792863"/>
              <a:gd name="connsiteX1" fmla="*/ 106223 w 2209800"/>
              <a:gd name="connsiteY1" fmla="*/ 6164 h 4792863"/>
              <a:gd name="connsiteX2" fmla="*/ 2209800 w 2209800"/>
              <a:gd name="connsiteY2" fmla="*/ 2684663 h 4792863"/>
              <a:gd name="connsiteX3" fmla="*/ 1452505 w 2209800"/>
              <a:gd name="connsiteY3" fmla="*/ 4666727 h 4792863"/>
              <a:gd name="connsiteX4" fmla="*/ 1321885 w 2209800"/>
              <a:gd name="connsiteY4" fmla="*/ 4792863 h 4792863"/>
              <a:gd name="connsiteX5" fmla="*/ 0 w 2209800"/>
              <a:gd name="connsiteY5" fmla="*/ 4792863 h 479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9800" h="4792863">
                <a:moveTo>
                  <a:pt x="0" y="0"/>
                </a:moveTo>
                <a:lnTo>
                  <a:pt x="106223" y="6164"/>
                </a:lnTo>
                <a:cubicBezTo>
                  <a:pt x="1287771" y="144042"/>
                  <a:pt x="2209800" y="1290628"/>
                  <a:pt x="2209800" y="2684663"/>
                </a:cubicBezTo>
                <a:cubicBezTo>
                  <a:pt x="2209800" y="3468809"/>
                  <a:pt x="1918064" y="4174659"/>
                  <a:pt x="1452505" y="4666727"/>
                </a:cubicBezTo>
                <a:lnTo>
                  <a:pt x="1321885" y="4792863"/>
                </a:lnTo>
                <a:lnTo>
                  <a:pt x="0" y="4792863"/>
                </a:lnTo>
                <a:close/>
              </a:path>
            </a:pathLst>
          </a:cu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5" name="等腰三角形 4"/>
          <p:cNvSpPr/>
          <p:nvPr/>
        </p:nvSpPr>
        <p:spPr>
          <a:xfrm rot="10800000">
            <a:off x="7808913" y="0"/>
            <a:ext cx="1600200" cy="762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6" name="等腰三角形 5"/>
          <p:cNvSpPr/>
          <p:nvPr/>
        </p:nvSpPr>
        <p:spPr>
          <a:xfrm rot="2033691">
            <a:off x="9542463" y="1358900"/>
            <a:ext cx="854075" cy="736600"/>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7" name="椭圆 6"/>
          <p:cNvSpPr/>
          <p:nvPr/>
        </p:nvSpPr>
        <p:spPr>
          <a:xfrm>
            <a:off x="10979150" y="928688"/>
            <a:ext cx="254000" cy="254000"/>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8" name="椭圆 7"/>
          <p:cNvSpPr/>
          <p:nvPr/>
        </p:nvSpPr>
        <p:spPr>
          <a:xfrm>
            <a:off x="593725" y="5983288"/>
            <a:ext cx="644525" cy="646113"/>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9" name="Text Box 8"/>
          <p:cNvSpPr txBox="1"/>
          <p:nvPr/>
        </p:nvSpPr>
        <p:spPr>
          <a:xfrm>
            <a:off x="593090" y="1008380"/>
            <a:ext cx="7216140" cy="5384800"/>
          </a:xfrm>
          <a:prstGeom prst="rect">
            <a:avLst/>
          </a:prstGeom>
          <a:noFill/>
        </p:spPr>
        <p:txBody>
          <a:bodyPr wrap="square" rtlCol="0">
            <a:spAutoFit/>
          </a:bodyPr>
          <a:lstStyle/>
          <a:p>
            <a:r>
              <a:rPr sz="3200" b="1">
                <a:solidFill>
                  <a:schemeClr val="bg1"/>
                </a:solidFill>
                <a:latin typeface="Arial" panose="020B0604020202020204" pitchFamily="34" charset="0"/>
                <a:cs typeface="Arial" panose="020B0604020202020204" pitchFamily="34" charset="0"/>
                <a:sym typeface="+mn-ea"/>
              </a:rPr>
              <a:t>Conclusion </a:t>
            </a:r>
            <a:r>
              <a:rPr lang="en-US" sz="3200" b="1">
                <a:solidFill>
                  <a:schemeClr val="bg1"/>
                </a:solidFill>
                <a:latin typeface="Arial" panose="020B0604020202020204" pitchFamily="34" charset="0"/>
                <a:cs typeface="Arial" panose="020B0604020202020204" pitchFamily="34" charset="0"/>
              </a:rPr>
              <a:t>:</a:t>
            </a:r>
            <a:r>
              <a:rPr lang="en-US" sz="2400" b="1">
                <a:solidFill>
                  <a:schemeClr val="bg1"/>
                </a:solidFill>
                <a:latin typeface="Arial" panose="020B0604020202020204" pitchFamily="34" charset="0"/>
                <a:cs typeface="Arial" panose="020B0604020202020204" pitchFamily="34" charset="0"/>
              </a:rPr>
              <a:t> </a:t>
            </a:r>
          </a:p>
          <a:p>
            <a:endParaRPr lang="en-US" altLang="en-US" sz="1800">
              <a:solidFill>
                <a:schemeClr val="bg1"/>
              </a:solidFill>
              <a:latin typeface="Arial" panose="020B0604020202020204" pitchFamily="34" charset="0"/>
              <a:cs typeface="Arial" panose="020B0604020202020204" pitchFamily="34" charset="0"/>
              <a:sym typeface="+mn-ea"/>
            </a:endParaRPr>
          </a:p>
          <a:p>
            <a:pPr algn="l">
              <a:buClrTx/>
              <a:buSzTx/>
              <a:buFontTx/>
            </a:pPr>
            <a:r>
              <a:rPr lang="en-US" altLang="en-US" sz="1800">
                <a:solidFill>
                  <a:schemeClr val="bg1"/>
                </a:solidFill>
                <a:latin typeface="Arial" panose="020B0604020202020204" pitchFamily="34" charset="0"/>
                <a:cs typeface="Arial" panose="020B0604020202020204" pitchFamily="34" charset="0"/>
                <a:sym typeface="+mn-ea"/>
              </a:rPr>
              <a:t>We developed a machine learning model to predict insurance premiums using Lasso Regression, Gradient Boosting, and Support Vector Regression (SVR).</a:t>
            </a:r>
          </a:p>
          <a:p>
            <a:pPr algn="l">
              <a:buClrTx/>
              <a:buSzTx/>
              <a:buFontTx/>
            </a:pPr>
            <a:endParaRPr lang="en-US" altLang="en-US" sz="1800">
              <a:solidFill>
                <a:schemeClr val="bg1"/>
              </a:solidFill>
              <a:latin typeface="Arial" panose="020B0604020202020204" pitchFamily="34" charset="0"/>
              <a:cs typeface="Arial" panose="020B0604020202020204" pitchFamily="34" charset="0"/>
              <a:sym typeface="+mn-ea"/>
            </a:endParaRPr>
          </a:p>
          <a:p>
            <a:pPr algn="l">
              <a:buClrTx/>
              <a:buSzTx/>
              <a:buFontTx/>
            </a:pPr>
            <a:r>
              <a:rPr lang="en-US" altLang="en-US" sz="1800">
                <a:solidFill>
                  <a:schemeClr val="bg1"/>
                </a:solidFill>
                <a:latin typeface="Arial" panose="020B0604020202020204" pitchFamily="34" charset="0"/>
                <a:cs typeface="Arial" panose="020B0604020202020204" pitchFamily="34" charset="0"/>
                <a:sym typeface="+mn-ea"/>
              </a:rPr>
              <a:t>Extensive data preprocessing, feature selection, and model evaluation were performed to ensure accuracy.</a:t>
            </a:r>
          </a:p>
          <a:p>
            <a:pPr algn="l">
              <a:buClrTx/>
              <a:buSzTx/>
              <a:buFontTx/>
            </a:pPr>
            <a:endParaRPr lang="en-US" altLang="en-US" sz="1800">
              <a:solidFill>
                <a:schemeClr val="bg1"/>
              </a:solidFill>
              <a:latin typeface="Arial" panose="020B0604020202020204" pitchFamily="34" charset="0"/>
              <a:cs typeface="Arial" panose="020B0604020202020204" pitchFamily="34" charset="0"/>
              <a:sym typeface="+mn-ea"/>
            </a:endParaRPr>
          </a:p>
          <a:p>
            <a:pPr algn="l">
              <a:buClrTx/>
              <a:buSzTx/>
              <a:buFontTx/>
            </a:pPr>
            <a:r>
              <a:rPr lang="en-US" altLang="en-US" sz="1800">
                <a:solidFill>
                  <a:schemeClr val="bg1"/>
                </a:solidFill>
                <a:latin typeface="Arial" panose="020B0604020202020204" pitchFamily="34" charset="0"/>
                <a:cs typeface="Arial" panose="020B0604020202020204" pitchFamily="34" charset="0"/>
                <a:sym typeface="+mn-ea"/>
              </a:rPr>
              <a:t>Gradient Boosting performed the best, capturing complex relationships while balancing bias and variance.</a:t>
            </a:r>
          </a:p>
          <a:p>
            <a:pPr algn="l">
              <a:buClrTx/>
              <a:buSzTx/>
              <a:buFontTx/>
            </a:pPr>
            <a:endParaRPr lang="en-US" altLang="en-US" sz="1800">
              <a:solidFill>
                <a:schemeClr val="bg1"/>
              </a:solidFill>
              <a:latin typeface="Arial" panose="020B0604020202020204" pitchFamily="34" charset="0"/>
              <a:cs typeface="Arial" panose="020B0604020202020204" pitchFamily="34" charset="0"/>
              <a:sym typeface="+mn-ea"/>
            </a:endParaRPr>
          </a:p>
          <a:p>
            <a:pPr algn="l">
              <a:buClrTx/>
              <a:buSzTx/>
              <a:buFontTx/>
            </a:pPr>
            <a:r>
              <a:rPr lang="en-US" altLang="en-US" sz="1800">
                <a:solidFill>
                  <a:schemeClr val="bg1"/>
                </a:solidFill>
                <a:latin typeface="Arial" panose="020B0604020202020204" pitchFamily="34" charset="0"/>
                <a:cs typeface="Arial" panose="020B0604020202020204" pitchFamily="34" charset="0"/>
                <a:sym typeface="+mn-ea"/>
              </a:rPr>
              <a:t>Lasso Regression was useful for feature selection, but its linear nature limited its predictive power.</a:t>
            </a:r>
          </a:p>
          <a:p>
            <a:pPr algn="l">
              <a:buClrTx/>
              <a:buSzTx/>
              <a:buFontTx/>
            </a:pPr>
            <a:endParaRPr lang="en-US" altLang="en-US" sz="1800">
              <a:solidFill>
                <a:schemeClr val="bg1"/>
              </a:solidFill>
              <a:latin typeface="Arial" panose="020B0604020202020204" pitchFamily="34" charset="0"/>
              <a:cs typeface="Arial" panose="020B0604020202020204" pitchFamily="34" charset="0"/>
              <a:sym typeface="+mn-ea"/>
            </a:endParaRPr>
          </a:p>
          <a:p>
            <a:pPr algn="l">
              <a:buClrTx/>
              <a:buSzTx/>
              <a:buFontTx/>
            </a:pPr>
            <a:r>
              <a:rPr lang="en-US" altLang="en-US" sz="1800">
                <a:solidFill>
                  <a:schemeClr val="bg1"/>
                </a:solidFill>
                <a:latin typeface="Arial" panose="020B0604020202020204" pitchFamily="34" charset="0"/>
                <a:cs typeface="Arial" panose="020B0604020202020204" pitchFamily="34" charset="0"/>
                <a:sym typeface="+mn-ea"/>
              </a:rPr>
              <a:t>SVR handled nonlinear patterns well, but it was computationally expensive and slower. </a:t>
            </a:r>
            <a:endParaRPr lang="en-US" altLang="en-US" sz="2400">
              <a:solidFill>
                <a:schemeClr val="bg1"/>
              </a:solidFill>
              <a:latin typeface="Arial" panose="020B0604020202020204" pitchFamily="34" charset="0"/>
              <a:cs typeface="Arial" panose="020B0604020202020204" pitchFamily="34" charset="0"/>
              <a:sym typeface="+mn-ea"/>
            </a:endParaRPr>
          </a:p>
          <a:p>
            <a:pPr algn="l">
              <a:buClrTx/>
              <a:buSzTx/>
              <a:buFontTx/>
            </a:pPr>
            <a:endParaRPr lang="en-US" altLang="en-US" sz="2400">
              <a:solidFill>
                <a:schemeClr val="bg1"/>
              </a:solidFill>
              <a:latin typeface="Arial" panose="020B0604020202020204" pitchFamily="34" charset="0"/>
              <a:cs typeface="Arial" panose="020B0604020202020204" pitchFamily="34" charset="0"/>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H="1">
            <a:off x="9982200" y="2065338"/>
            <a:ext cx="2209800" cy="4792663"/>
          </a:xfrm>
          <a:custGeom>
            <a:avLst/>
            <a:gdLst>
              <a:gd name="connsiteX0" fmla="*/ 0 w 2209800"/>
              <a:gd name="connsiteY0" fmla="*/ 0 h 4792863"/>
              <a:gd name="connsiteX1" fmla="*/ 106223 w 2209800"/>
              <a:gd name="connsiteY1" fmla="*/ 6164 h 4792863"/>
              <a:gd name="connsiteX2" fmla="*/ 2209800 w 2209800"/>
              <a:gd name="connsiteY2" fmla="*/ 2684663 h 4792863"/>
              <a:gd name="connsiteX3" fmla="*/ 1452505 w 2209800"/>
              <a:gd name="connsiteY3" fmla="*/ 4666727 h 4792863"/>
              <a:gd name="connsiteX4" fmla="*/ 1321885 w 2209800"/>
              <a:gd name="connsiteY4" fmla="*/ 4792863 h 4792863"/>
              <a:gd name="connsiteX5" fmla="*/ 0 w 2209800"/>
              <a:gd name="connsiteY5" fmla="*/ 4792863 h 479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9800" h="4792863">
                <a:moveTo>
                  <a:pt x="0" y="0"/>
                </a:moveTo>
                <a:lnTo>
                  <a:pt x="106223" y="6164"/>
                </a:lnTo>
                <a:cubicBezTo>
                  <a:pt x="1287771" y="144042"/>
                  <a:pt x="2209800" y="1290628"/>
                  <a:pt x="2209800" y="2684663"/>
                </a:cubicBezTo>
                <a:cubicBezTo>
                  <a:pt x="2209800" y="3468809"/>
                  <a:pt x="1918064" y="4174659"/>
                  <a:pt x="1452505" y="4666727"/>
                </a:cubicBezTo>
                <a:lnTo>
                  <a:pt x="1321885" y="4792863"/>
                </a:lnTo>
                <a:lnTo>
                  <a:pt x="0" y="4792863"/>
                </a:lnTo>
                <a:close/>
              </a:path>
            </a:pathLst>
          </a:cu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5" name="等腰三角形 4"/>
          <p:cNvSpPr/>
          <p:nvPr/>
        </p:nvSpPr>
        <p:spPr>
          <a:xfrm rot="10800000">
            <a:off x="7808913" y="0"/>
            <a:ext cx="1600200" cy="762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6" name="等腰三角形 5"/>
          <p:cNvSpPr/>
          <p:nvPr/>
        </p:nvSpPr>
        <p:spPr>
          <a:xfrm rot="2033691">
            <a:off x="9542463" y="1358900"/>
            <a:ext cx="854075" cy="736600"/>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7" name="椭圆 6"/>
          <p:cNvSpPr/>
          <p:nvPr/>
        </p:nvSpPr>
        <p:spPr>
          <a:xfrm>
            <a:off x="10979150" y="928688"/>
            <a:ext cx="254000" cy="254000"/>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8" name="椭圆 7"/>
          <p:cNvSpPr/>
          <p:nvPr/>
        </p:nvSpPr>
        <p:spPr>
          <a:xfrm>
            <a:off x="593725" y="5983288"/>
            <a:ext cx="644525" cy="646113"/>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9" name="Text Box 8"/>
          <p:cNvSpPr txBox="1"/>
          <p:nvPr/>
        </p:nvSpPr>
        <p:spPr>
          <a:xfrm>
            <a:off x="593725" y="1008380"/>
            <a:ext cx="7216140" cy="5939155"/>
          </a:xfrm>
          <a:prstGeom prst="rect">
            <a:avLst/>
          </a:prstGeom>
          <a:noFill/>
        </p:spPr>
        <p:txBody>
          <a:bodyPr wrap="square" rtlCol="0">
            <a:spAutoFit/>
          </a:bodyPr>
          <a:lstStyle/>
          <a:p>
            <a:r>
              <a:rPr lang="en-US" sz="3200" b="1">
                <a:solidFill>
                  <a:schemeClr val="bg1"/>
                </a:solidFill>
                <a:latin typeface="Arial" panose="020B0604020202020204" pitchFamily="34" charset="0"/>
                <a:cs typeface="Arial" panose="020B0604020202020204" pitchFamily="34" charset="0"/>
                <a:sym typeface="+mn-ea"/>
              </a:rPr>
              <a:t>Future Scope</a:t>
            </a:r>
            <a:r>
              <a:rPr sz="3200" b="1">
                <a:solidFill>
                  <a:schemeClr val="bg1"/>
                </a:solidFill>
                <a:latin typeface="Arial" panose="020B0604020202020204" pitchFamily="34" charset="0"/>
                <a:cs typeface="Arial" panose="020B0604020202020204" pitchFamily="34" charset="0"/>
                <a:sym typeface="+mn-ea"/>
              </a:rPr>
              <a:t> </a:t>
            </a:r>
            <a:r>
              <a:rPr lang="en-US" sz="3200" b="1">
                <a:solidFill>
                  <a:schemeClr val="bg1"/>
                </a:solidFill>
                <a:latin typeface="Arial" panose="020B0604020202020204" pitchFamily="34" charset="0"/>
                <a:cs typeface="Arial" panose="020B0604020202020204" pitchFamily="34" charset="0"/>
              </a:rPr>
              <a:t>:</a:t>
            </a:r>
            <a:r>
              <a:rPr lang="en-US" sz="2400" b="1">
                <a:solidFill>
                  <a:schemeClr val="bg1"/>
                </a:solidFill>
                <a:latin typeface="Arial" panose="020B0604020202020204" pitchFamily="34" charset="0"/>
                <a:cs typeface="Arial" panose="020B0604020202020204" pitchFamily="34" charset="0"/>
              </a:rPr>
              <a:t> </a:t>
            </a:r>
          </a:p>
          <a:p>
            <a:endParaRPr lang="en-US" altLang="en-US" sz="1800">
              <a:solidFill>
                <a:schemeClr val="bg1"/>
              </a:solidFill>
              <a:latin typeface="Arial" panose="020B0604020202020204" pitchFamily="34" charset="0"/>
              <a:cs typeface="Arial" panose="020B0604020202020204" pitchFamily="34" charset="0"/>
              <a:sym typeface="+mn-ea"/>
            </a:endParaRPr>
          </a:p>
          <a:p>
            <a:pPr algn="l">
              <a:buClrTx/>
              <a:buSzTx/>
              <a:buFontTx/>
            </a:pPr>
            <a:r>
              <a:rPr lang="en-US" altLang="en-US" sz="1800" b="1">
                <a:solidFill>
                  <a:schemeClr val="bg1"/>
                </a:solidFill>
                <a:latin typeface="Arial" panose="020B0604020202020204" pitchFamily="34" charset="0"/>
                <a:cs typeface="Arial" panose="020B0604020202020204" pitchFamily="34" charset="0"/>
                <a:sym typeface="+mn-ea"/>
              </a:rPr>
              <a:t>Improve Model Accuracy</a:t>
            </a:r>
            <a:r>
              <a:rPr lang="en-US" altLang="en-US" sz="1800">
                <a:solidFill>
                  <a:schemeClr val="bg1"/>
                </a:solidFill>
                <a:latin typeface="Arial" panose="020B0604020202020204" pitchFamily="34" charset="0"/>
                <a:cs typeface="Arial" panose="020B0604020202020204" pitchFamily="34" charset="0"/>
                <a:sym typeface="+mn-ea"/>
              </a:rPr>
              <a:t>: Fine-tune hyperparameters to get better predictions.</a:t>
            </a:r>
          </a:p>
          <a:p>
            <a:pPr algn="l">
              <a:buClrTx/>
              <a:buSzTx/>
              <a:buFontTx/>
            </a:pPr>
            <a:endParaRPr lang="en-US" altLang="en-US" sz="1800" b="1">
              <a:solidFill>
                <a:schemeClr val="bg1"/>
              </a:solidFill>
              <a:latin typeface="Arial" panose="020B0604020202020204" pitchFamily="34" charset="0"/>
              <a:cs typeface="Arial" panose="020B0604020202020204" pitchFamily="34" charset="0"/>
              <a:sym typeface="+mn-ea"/>
            </a:endParaRPr>
          </a:p>
          <a:p>
            <a:pPr algn="l">
              <a:buClrTx/>
              <a:buSzTx/>
              <a:buFontTx/>
            </a:pPr>
            <a:r>
              <a:rPr lang="en-US" altLang="en-US" sz="1800" b="1">
                <a:solidFill>
                  <a:schemeClr val="bg1"/>
                </a:solidFill>
                <a:latin typeface="Arial" panose="020B0604020202020204" pitchFamily="34" charset="0"/>
                <a:cs typeface="Arial" panose="020B0604020202020204" pitchFamily="34" charset="0"/>
                <a:sym typeface="+mn-ea"/>
              </a:rPr>
              <a:t>Add More Features</a:t>
            </a:r>
            <a:r>
              <a:rPr lang="en-US" altLang="en-US" sz="1800">
                <a:solidFill>
                  <a:schemeClr val="bg1"/>
                </a:solidFill>
                <a:latin typeface="Arial" panose="020B0604020202020204" pitchFamily="34" charset="0"/>
                <a:cs typeface="Arial" panose="020B0604020202020204" pitchFamily="34" charset="0"/>
                <a:sym typeface="+mn-ea"/>
              </a:rPr>
              <a:t>: Include real-world factors like claim history, policyholder behavior, or economic trends.</a:t>
            </a:r>
          </a:p>
          <a:p>
            <a:pPr algn="l">
              <a:buClrTx/>
              <a:buSzTx/>
              <a:buFontTx/>
            </a:pPr>
            <a:endParaRPr lang="en-US" altLang="en-US" sz="1800" b="1">
              <a:solidFill>
                <a:schemeClr val="bg1"/>
              </a:solidFill>
              <a:latin typeface="Arial" panose="020B0604020202020204" pitchFamily="34" charset="0"/>
              <a:cs typeface="Arial" panose="020B0604020202020204" pitchFamily="34" charset="0"/>
              <a:sym typeface="+mn-ea"/>
            </a:endParaRPr>
          </a:p>
          <a:p>
            <a:pPr algn="l">
              <a:buClrTx/>
              <a:buSzTx/>
              <a:buFontTx/>
            </a:pPr>
            <a:r>
              <a:rPr lang="en-US" altLang="en-US" sz="1800" b="1">
                <a:solidFill>
                  <a:schemeClr val="bg1"/>
                </a:solidFill>
                <a:latin typeface="Arial" panose="020B0604020202020204" pitchFamily="34" charset="0"/>
                <a:cs typeface="Arial" panose="020B0604020202020204" pitchFamily="34" charset="0"/>
                <a:sym typeface="+mn-ea"/>
              </a:rPr>
              <a:t>Try Deep Learning</a:t>
            </a:r>
            <a:r>
              <a:rPr lang="en-US" altLang="en-US" sz="1800">
                <a:solidFill>
                  <a:schemeClr val="bg1"/>
                </a:solidFill>
                <a:latin typeface="Arial" panose="020B0604020202020204" pitchFamily="34" charset="0"/>
                <a:cs typeface="Arial" panose="020B0604020202020204" pitchFamily="34" charset="0"/>
                <a:sym typeface="+mn-ea"/>
              </a:rPr>
              <a:t>: Use neural networks to capture more complex patterns in the data.</a:t>
            </a:r>
          </a:p>
          <a:p>
            <a:pPr algn="l">
              <a:buClrTx/>
              <a:buSzTx/>
              <a:buFontTx/>
            </a:pPr>
            <a:endParaRPr lang="en-US" altLang="en-US" sz="1800" b="1">
              <a:solidFill>
                <a:schemeClr val="bg1"/>
              </a:solidFill>
              <a:latin typeface="Arial" panose="020B0604020202020204" pitchFamily="34" charset="0"/>
              <a:cs typeface="Arial" panose="020B0604020202020204" pitchFamily="34" charset="0"/>
              <a:sym typeface="+mn-ea"/>
            </a:endParaRPr>
          </a:p>
          <a:p>
            <a:pPr algn="l">
              <a:buClrTx/>
              <a:buSzTx/>
              <a:buFontTx/>
            </a:pPr>
            <a:r>
              <a:rPr lang="en-US" altLang="en-US" sz="1800" b="1">
                <a:solidFill>
                  <a:schemeClr val="bg1"/>
                </a:solidFill>
                <a:latin typeface="Arial" panose="020B0604020202020204" pitchFamily="34" charset="0"/>
                <a:cs typeface="Arial" panose="020B0604020202020204" pitchFamily="34" charset="0"/>
                <a:sym typeface="+mn-ea"/>
              </a:rPr>
              <a:t>Make Real-Time Predictions</a:t>
            </a:r>
            <a:r>
              <a:rPr lang="en-US" altLang="en-US" sz="1800">
                <a:solidFill>
                  <a:schemeClr val="bg1"/>
                </a:solidFill>
                <a:latin typeface="Arial" panose="020B0604020202020204" pitchFamily="34" charset="0"/>
                <a:cs typeface="Arial" panose="020B0604020202020204" pitchFamily="34" charset="0"/>
                <a:sym typeface="+mn-ea"/>
              </a:rPr>
              <a:t>: Deploy the model for instant premium calculations.</a:t>
            </a:r>
          </a:p>
          <a:p>
            <a:pPr algn="l">
              <a:buClrTx/>
              <a:buSzTx/>
              <a:buFontTx/>
            </a:pPr>
            <a:endParaRPr lang="en-US" altLang="en-US" sz="1800" b="1">
              <a:solidFill>
                <a:schemeClr val="bg1"/>
              </a:solidFill>
              <a:latin typeface="Arial" panose="020B0604020202020204" pitchFamily="34" charset="0"/>
              <a:cs typeface="Arial" panose="020B0604020202020204" pitchFamily="34" charset="0"/>
              <a:sym typeface="+mn-ea"/>
            </a:endParaRPr>
          </a:p>
          <a:p>
            <a:pPr algn="l">
              <a:buClrTx/>
              <a:buSzTx/>
              <a:buFontTx/>
            </a:pPr>
            <a:r>
              <a:rPr lang="en-US" altLang="en-US" sz="1800" b="1">
                <a:solidFill>
                  <a:schemeClr val="bg1"/>
                </a:solidFill>
                <a:latin typeface="Arial" panose="020B0604020202020204" pitchFamily="34" charset="0"/>
                <a:cs typeface="Arial" panose="020B0604020202020204" pitchFamily="34" charset="0"/>
                <a:sym typeface="+mn-ea"/>
              </a:rPr>
              <a:t>Improve Explainability</a:t>
            </a:r>
            <a:r>
              <a:rPr lang="en-US" altLang="en-US" sz="1800">
                <a:solidFill>
                  <a:schemeClr val="bg1"/>
                </a:solidFill>
                <a:latin typeface="Arial" panose="020B0604020202020204" pitchFamily="34" charset="0"/>
                <a:cs typeface="Arial" panose="020B0604020202020204" pitchFamily="34" charset="0"/>
                <a:sym typeface="+mn-ea"/>
              </a:rPr>
              <a:t>: Use methods to understand how the model makes decisions.</a:t>
            </a:r>
          </a:p>
          <a:p>
            <a:pPr algn="l">
              <a:buClrTx/>
              <a:buSzTx/>
              <a:buFontTx/>
            </a:pPr>
            <a:endParaRPr lang="en-US" altLang="en-US" sz="1800" b="1">
              <a:solidFill>
                <a:schemeClr val="bg1"/>
              </a:solidFill>
              <a:latin typeface="Arial" panose="020B0604020202020204" pitchFamily="34" charset="0"/>
              <a:cs typeface="Arial" panose="020B0604020202020204" pitchFamily="34" charset="0"/>
              <a:sym typeface="+mn-ea"/>
            </a:endParaRPr>
          </a:p>
          <a:p>
            <a:pPr algn="l">
              <a:buClrTx/>
              <a:buSzTx/>
              <a:buFontTx/>
            </a:pPr>
            <a:r>
              <a:rPr lang="en-US" altLang="en-US" sz="1800" b="1">
                <a:solidFill>
                  <a:schemeClr val="bg1"/>
                </a:solidFill>
                <a:latin typeface="Arial" panose="020B0604020202020204" pitchFamily="34" charset="0"/>
                <a:cs typeface="Arial" panose="020B0604020202020204" pitchFamily="34" charset="0"/>
                <a:sym typeface="+mn-ea"/>
              </a:rPr>
              <a:t>Deploy in Production</a:t>
            </a:r>
            <a:r>
              <a:rPr lang="en-US" altLang="en-US" sz="1800">
                <a:solidFill>
                  <a:schemeClr val="bg1"/>
                </a:solidFill>
                <a:latin typeface="Arial" panose="020B0604020202020204" pitchFamily="34" charset="0"/>
                <a:cs typeface="Arial" panose="020B0604020202020204" pitchFamily="34" charset="0"/>
                <a:sym typeface="+mn-ea"/>
              </a:rPr>
              <a:t>: Integrate the model into a cloud-based system for real-world use. </a:t>
            </a:r>
            <a:endParaRPr lang="en-US" altLang="en-US" sz="2400">
              <a:solidFill>
                <a:schemeClr val="bg1"/>
              </a:solidFill>
              <a:latin typeface="Arial" panose="020B0604020202020204" pitchFamily="34" charset="0"/>
              <a:cs typeface="Arial" panose="020B0604020202020204" pitchFamily="34" charset="0"/>
              <a:sym typeface="+mn-ea"/>
            </a:endParaRPr>
          </a:p>
          <a:p>
            <a:pPr algn="l">
              <a:buClrTx/>
              <a:buSzTx/>
              <a:buFontTx/>
            </a:pPr>
            <a:endParaRPr lang="en-US" altLang="en-US" sz="2400">
              <a:solidFill>
                <a:schemeClr val="bg1"/>
              </a:solidFill>
              <a:latin typeface="Arial" panose="020B0604020202020204" pitchFamily="34" charset="0"/>
              <a:cs typeface="Arial" panose="020B0604020202020204" pitchFamily="34" charset="0"/>
              <a:sym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805488"/>
            <a:ext cx="12192000" cy="105251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33794" name="文本框 6"/>
          <p:cNvSpPr txBox="1"/>
          <p:nvPr/>
        </p:nvSpPr>
        <p:spPr>
          <a:xfrm>
            <a:off x="4986338" y="2078038"/>
            <a:ext cx="6035675" cy="1200150"/>
          </a:xfrm>
          <a:prstGeom prst="rect">
            <a:avLst/>
          </a:prstGeom>
          <a:noFill/>
          <a:ln w="9525">
            <a:noFill/>
          </a:ln>
        </p:spPr>
        <p:txBody>
          <a:bodyPr anchor="t" anchorCtr="0">
            <a:spAutoFit/>
          </a:bodyPr>
          <a:lstStyle/>
          <a:p>
            <a:r>
              <a:rPr lang="en-US" altLang="zh-CN" sz="7200" b="1" dirty="0">
                <a:solidFill>
                  <a:srgbClr val="FFFFFF"/>
                </a:solidFill>
                <a:latin typeface="Arial" panose="020B0604020202020204" pitchFamily="34" charset="0"/>
                <a:ea typeface="等线" pitchFamily="2" charset="-122"/>
              </a:rPr>
              <a:t>THANK YOU</a:t>
            </a:r>
            <a:endParaRPr lang="zh-CN" altLang="en-US" sz="7200" b="1" dirty="0">
              <a:solidFill>
                <a:srgbClr val="FFFFFF"/>
              </a:solidFill>
              <a:latin typeface="Arial" panose="020B0604020202020204" pitchFamily="34" charset="0"/>
              <a:ea typeface="Arial" panose="020B0604020202020204" pitchFamily="34" charset="0"/>
            </a:endParaRPr>
          </a:p>
        </p:txBody>
      </p:sp>
      <p:sp>
        <p:nvSpPr>
          <p:cNvPr id="13" name="任意多边形 12"/>
          <p:cNvSpPr/>
          <p:nvPr/>
        </p:nvSpPr>
        <p:spPr>
          <a:xfrm>
            <a:off x="0" y="2528888"/>
            <a:ext cx="4078288" cy="4329113"/>
          </a:xfrm>
          <a:custGeom>
            <a:avLst/>
            <a:gdLst>
              <a:gd name="connsiteX0" fmla="*/ 744589 w 5012696"/>
              <a:gd name="connsiteY0" fmla="*/ 0 h 5320395"/>
              <a:gd name="connsiteX1" fmla="*/ 5012696 w 5012696"/>
              <a:gd name="connsiteY1" fmla="*/ 4268107 h 5320395"/>
              <a:gd name="connsiteX2" fmla="*/ 4925983 w 5012696"/>
              <a:gd name="connsiteY2" fmla="*/ 5128280 h 5320395"/>
              <a:gd name="connsiteX3" fmla="*/ 4876585 w 5012696"/>
              <a:gd name="connsiteY3" fmla="*/ 5320395 h 5320395"/>
              <a:gd name="connsiteX4" fmla="*/ 0 w 5012696"/>
              <a:gd name="connsiteY4" fmla="*/ 5320395 h 5320395"/>
              <a:gd name="connsiteX5" fmla="*/ 0 w 5012696"/>
              <a:gd name="connsiteY5" fmla="*/ 66072 h 5320395"/>
              <a:gd name="connsiteX6" fmla="*/ 94598 w 5012696"/>
              <a:gd name="connsiteY6" fmla="*/ 49178 h 5320395"/>
              <a:gd name="connsiteX7" fmla="*/ 744589 w 5012696"/>
              <a:gd name="connsiteY7" fmla="*/ 0 h 5320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2696" h="5320395">
                <a:moveTo>
                  <a:pt x="744589" y="0"/>
                </a:moveTo>
                <a:cubicBezTo>
                  <a:pt x="3101799" y="0"/>
                  <a:pt x="5012696" y="1910897"/>
                  <a:pt x="5012696" y="4268107"/>
                </a:cubicBezTo>
                <a:cubicBezTo>
                  <a:pt x="5012696" y="4562759"/>
                  <a:pt x="4982838" y="4850436"/>
                  <a:pt x="4925983" y="5128280"/>
                </a:cubicBezTo>
                <a:lnTo>
                  <a:pt x="4876585" y="5320395"/>
                </a:lnTo>
                <a:lnTo>
                  <a:pt x="0" y="5320395"/>
                </a:lnTo>
                <a:lnTo>
                  <a:pt x="0" y="66072"/>
                </a:lnTo>
                <a:lnTo>
                  <a:pt x="94598" y="49178"/>
                </a:lnTo>
                <a:cubicBezTo>
                  <a:pt x="306535" y="16795"/>
                  <a:pt x="523601" y="0"/>
                  <a:pt x="744589" y="0"/>
                </a:cubicBezTo>
                <a:close/>
              </a:path>
            </a:pathLst>
          </a:cu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椭圆 15"/>
          <p:cNvSpPr/>
          <p:nvPr/>
        </p:nvSpPr>
        <p:spPr>
          <a:xfrm>
            <a:off x="3533775" y="5011738"/>
            <a:ext cx="1089025" cy="10874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椭圆 16"/>
          <p:cNvSpPr/>
          <p:nvPr/>
        </p:nvSpPr>
        <p:spPr>
          <a:xfrm>
            <a:off x="10610850" y="730250"/>
            <a:ext cx="411163" cy="409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椭圆 17"/>
          <p:cNvSpPr/>
          <p:nvPr/>
        </p:nvSpPr>
        <p:spPr>
          <a:xfrm>
            <a:off x="11387138" y="1357313"/>
            <a:ext cx="258763" cy="2587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H="1">
            <a:off x="9982200" y="2065338"/>
            <a:ext cx="2209800" cy="4792663"/>
          </a:xfrm>
          <a:custGeom>
            <a:avLst/>
            <a:gdLst>
              <a:gd name="connsiteX0" fmla="*/ 0 w 2209800"/>
              <a:gd name="connsiteY0" fmla="*/ 0 h 4792863"/>
              <a:gd name="connsiteX1" fmla="*/ 106223 w 2209800"/>
              <a:gd name="connsiteY1" fmla="*/ 6164 h 4792863"/>
              <a:gd name="connsiteX2" fmla="*/ 2209800 w 2209800"/>
              <a:gd name="connsiteY2" fmla="*/ 2684663 h 4792863"/>
              <a:gd name="connsiteX3" fmla="*/ 1452505 w 2209800"/>
              <a:gd name="connsiteY3" fmla="*/ 4666727 h 4792863"/>
              <a:gd name="connsiteX4" fmla="*/ 1321885 w 2209800"/>
              <a:gd name="connsiteY4" fmla="*/ 4792863 h 4792863"/>
              <a:gd name="connsiteX5" fmla="*/ 0 w 2209800"/>
              <a:gd name="connsiteY5" fmla="*/ 4792863 h 479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9800" h="4792863">
                <a:moveTo>
                  <a:pt x="0" y="0"/>
                </a:moveTo>
                <a:lnTo>
                  <a:pt x="106223" y="6164"/>
                </a:lnTo>
                <a:cubicBezTo>
                  <a:pt x="1287771" y="144042"/>
                  <a:pt x="2209800" y="1290628"/>
                  <a:pt x="2209800" y="2684663"/>
                </a:cubicBezTo>
                <a:cubicBezTo>
                  <a:pt x="2209800" y="3468809"/>
                  <a:pt x="1918064" y="4174659"/>
                  <a:pt x="1452505" y="4666727"/>
                </a:cubicBezTo>
                <a:lnTo>
                  <a:pt x="1321885" y="4792863"/>
                </a:lnTo>
                <a:lnTo>
                  <a:pt x="0" y="4792863"/>
                </a:lnTo>
                <a:close/>
              </a:path>
            </a:pathLst>
          </a:cu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5" name="等腰三角形 4"/>
          <p:cNvSpPr/>
          <p:nvPr/>
        </p:nvSpPr>
        <p:spPr>
          <a:xfrm rot="10800000">
            <a:off x="7808913" y="0"/>
            <a:ext cx="1600200" cy="762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6" name="等腰三角形 5"/>
          <p:cNvSpPr/>
          <p:nvPr/>
        </p:nvSpPr>
        <p:spPr>
          <a:xfrm rot="2033691">
            <a:off x="9542463" y="1358900"/>
            <a:ext cx="854075" cy="736600"/>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7" name="椭圆 6"/>
          <p:cNvSpPr/>
          <p:nvPr/>
        </p:nvSpPr>
        <p:spPr>
          <a:xfrm>
            <a:off x="10979150" y="928688"/>
            <a:ext cx="254000" cy="254000"/>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8" name="椭圆 7"/>
          <p:cNvSpPr/>
          <p:nvPr/>
        </p:nvSpPr>
        <p:spPr>
          <a:xfrm>
            <a:off x="593725" y="5983288"/>
            <a:ext cx="644525" cy="646113"/>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9" name="Text Box 8"/>
          <p:cNvSpPr txBox="1"/>
          <p:nvPr/>
        </p:nvSpPr>
        <p:spPr>
          <a:xfrm>
            <a:off x="593725" y="855345"/>
            <a:ext cx="7216140" cy="5015865"/>
          </a:xfrm>
          <a:prstGeom prst="rect">
            <a:avLst/>
          </a:prstGeom>
          <a:noFill/>
        </p:spPr>
        <p:txBody>
          <a:bodyPr wrap="square" rtlCol="0">
            <a:spAutoFit/>
          </a:bodyPr>
          <a:lstStyle/>
          <a:p>
            <a:r>
              <a:rPr lang="en-US" sz="3200" b="1">
                <a:solidFill>
                  <a:schemeClr val="bg1"/>
                </a:solidFill>
                <a:latin typeface="Arial" panose="020B0604020202020204" pitchFamily="34" charset="0"/>
                <a:cs typeface="Arial" panose="020B0604020202020204" pitchFamily="34" charset="0"/>
              </a:rPr>
              <a:t>Technologies Used :</a:t>
            </a:r>
            <a:r>
              <a:rPr lang="en-US" sz="2400" b="1">
                <a:solidFill>
                  <a:schemeClr val="bg1"/>
                </a:solidFill>
                <a:latin typeface="Arial" panose="020B0604020202020204" pitchFamily="34" charset="0"/>
                <a:cs typeface="Arial" panose="020B0604020202020204" pitchFamily="34" charset="0"/>
              </a:rPr>
              <a:t> </a:t>
            </a:r>
          </a:p>
          <a:p>
            <a:endParaRPr lang="en-US" sz="2400" b="1">
              <a:solidFill>
                <a:schemeClr val="bg1"/>
              </a:solidFill>
              <a:latin typeface="Arial" panose="020B0604020202020204" pitchFamily="34" charset="0"/>
              <a:cs typeface="Arial" panose="020B0604020202020204" pitchFamily="34" charset="0"/>
            </a:endParaRPr>
          </a:p>
          <a:p>
            <a:r>
              <a:rPr lang="en-IN" altLang="en-US" sz="2400" b="1">
                <a:solidFill>
                  <a:schemeClr val="bg1"/>
                </a:solidFill>
                <a:latin typeface="Arial" panose="020B0604020202020204" pitchFamily="34" charset="0"/>
                <a:cs typeface="Arial" panose="020B0604020202020204" pitchFamily="34" charset="0"/>
              </a:rPr>
              <a:t>Py</a:t>
            </a:r>
            <a:r>
              <a:rPr lang="en-US" sz="2400" b="1">
                <a:solidFill>
                  <a:schemeClr val="bg1"/>
                </a:solidFill>
                <a:latin typeface="Arial" panose="020B0604020202020204" pitchFamily="34" charset="0"/>
                <a:cs typeface="Arial" panose="020B0604020202020204" pitchFamily="34" charset="0"/>
              </a:rPr>
              <a:t>spark</a:t>
            </a:r>
            <a:r>
              <a:rPr lang="en-IN" altLang="en-US" sz="2400" b="1">
                <a:solidFill>
                  <a:schemeClr val="bg1"/>
                </a:solidFill>
                <a:latin typeface="Arial" panose="020B0604020202020204" pitchFamily="34" charset="0"/>
                <a:cs typeface="Arial" panose="020B0604020202020204" pitchFamily="34" charset="0"/>
              </a:rPr>
              <a:t> &amp; its ecosystem</a:t>
            </a:r>
            <a:endParaRPr lang="en-US" sz="2400" b="1">
              <a:solidFill>
                <a:schemeClr val="bg1"/>
              </a:solidFill>
              <a:latin typeface="Arial" panose="020B0604020202020204" pitchFamily="34" charset="0"/>
              <a:cs typeface="Arial" panose="020B0604020202020204" pitchFamily="34" charset="0"/>
            </a:endParaRPr>
          </a:p>
          <a:p>
            <a:endParaRPr lang="en-US" sz="2400" b="1">
              <a:solidFill>
                <a:schemeClr val="bg1"/>
              </a:solidFill>
              <a:latin typeface="Arial" panose="020B0604020202020204" pitchFamily="34" charset="0"/>
              <a:cs typeface="Arial" panose="020B0604020202020204" pitchFamily="34" charset="0"/>
            </a:endParaRPr>
          </a:p>
          <a:p>
            <a:r>
              <a:rPr lang="en-US" sz="2400" b="1">
                <a:solidFill>
                  <a:schemeClr val="bg1"/>
                </a:solidFill>
                <a:latin typeface="Arial" panose="020B0604020202020204" pitchFamily="34" charset="0"/>
                <a:cs typeface="Arial" panose="020B0604020202020204" pitchFamily="34" charset="0"/>
              </a:rPr>
              <a:t>Machine learning </a:t>
            </a:r>
          </a:p>
          <a:p>
            <a:endParaRPr lang="en-US" sz="2400" b="1">
              <a:solidFill>
                <a:schemeClr val="bg1"/>
              </a:solidFill>
              <a:latin typeface="Arial" panose="020B0604020202020204" pitchFamily="34" charset="0"/>
              <a:cs typeface="Arial" panose="020B0604020202020204" pitchFamily="34" charset="0"/>
            </a:endParaRPr>
          </a:p>
          <a:p>
            <a:r>
              <a:rPr lang="en-IN" altLang="en-US" sz="2400" b="1">
                <a:solidFill>
                  <a:schemeClr val="bg1"/>
                </a:solidFill>
                <a:latin typeface="Arial" panose="020B0604020202020204" pitchFamily="34" charset="0"/>
                <a:cs typeface="Arial" panose="020B0604020202020204" pitchFamily="34" charset="0"/>
              </a:rPr>
              <a:t>Power BI</a:t>
            </a:r>
          </a:p>
          <a:p>
            <a:endParaRPr lang="en-IN" altLang="en-US" sz="2400" b="1">
              <a:solidFill>
                <a:schemeClr val="bg1"/>
              </a:solidFill>
              <a:latin typeface="Arial" panose="020B0604020202020204" pitchFamily="34" charset="0"/>
              <a:cs typeface="Arial" panose="020B0604020202020204" pitchFamily="34" charset="0"/>
            </a:endParaRPr>
          </a:p>
          <a:p>
            <a:r>
              <a:rPr lang="en-IN" altLang="en-US" sz="2400" b="1">
                <a:solidFill>
                  <a:schemeClr val="bg1"/>
                </a:solidFill>
                <a:latin typeface="Arial" panose="020B0604020202020204" pitchFamily="34" charset="0"/>
                <a:cs typeface="Arial" panose="020B0604020202020204" pitchFamily="34" charset="0"/>
              </a:rPr>
              <a:t>FastAPI (Backend)</a:t>
            </a:r>
          </a:p>
          <a:p>
            <a:endParaRPr lang="en-IN" altLang="en-US" sz="2400" b="1">
              <a:solidFill>
                <a:schemeClr val="bg1"/>
              </a:solidFill>
              <a:latin typeface="Arial" panose="020B0604020202020204" pitchFamily="34" charset="0"/>
              <a:cs typeface="Arial" panose="020B0604020202020204" pitchFamily="34" charset="0"/>
            </a:endParaRPr>
          </a:p>
          <a:p>
            <a:r>
              <a:rPr lang="en-IN" altLang="en-US" sz="2400" b="1">
                <a:solidFill>
                  <a:schemeClr val="bg1"/>
                </a:solidFill>
                <a:latin typeface="Arial" panose="020B0604020202020204" pitchFamily="34" charset="0"/>
                <a:cs typeface="Arial" panose="020B0604020202020204" pitchFamily="34" charset="0"/>
              </a:rPr>
              <a:t>HTML/CSS/JS (Frontend) </a:t>
            </a:r>
          </a:p>
          <a:p>
            <a:endParaRPr lang="en-US" sz="2400" b="1">
              <a:solidFill>
                <a:schemeClr val="bg1"/>
              </a:solidFill>
              <a:latin typeface="Arial" panose="020B0604020202020204" pitchFamily="34" charset="0"/>
              <a:cs typeface="Arial" panose="020B0604020202020204" pitchFamily="34" charset="0"/>
            </a:endParaRPr>
          </a:p>
          <a:p>
            <a:endParaRPr lang="en-US" sz="2400" b="1">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图片 5" descr="D:\dbda\datasets\Final dataset\Final cdac project\0_mUz78qrHdzmlGSkd.png0_mUz78qrHdzmlGSkd"/>
          <p:cNvPicPr>
            <a:picLocks noChangeAspect="1"/>
          </p:cNvPicPr>
          <p:nvPr/>
        </p:nvPicPr>
        <p:blipFill>
          <a:blip r:embed="rId2"/>
          <a:srcRect t="18973" b="2427"/>
          <a:stretch>
            <a:fillRect/>
          </a:stretch>
        </p:blipFill>
        <p:spPr>
          <a:xfrm>
            <a:off x="0" y="1714500"/>
            <a:ext cx="12192000" cy="2745105"/>
          </a:xfrm>
          <a:prstGeom prst="rect">
            <a:avLst/>
          </a:prstGeom>
          <a:noFill/>
          <a:ln w="9525">
            <a:noFill/>
          </a:ln>
        </p:spPr>
      </p:pic>
      <p:sp>
        <p:nvSpPr>
          <p:cNvPr id="10260" name="矩形 24"/>
          <p:cNvSpPr/>
          <p:nvPr/>
        </p:nvSpPr>
        <p:spPr>
          <a:xfrm>
            <a:off x="824230" y="5144135"/>
            <a:ext cx="10594975" cy="915035"/>
          </a:xfrm>
          <a:prstGeom prst="rect">
            <a:avLst/>
          </a:prstGeom>
          <a:noFill/>
          <a:ln w="9525">
            <a:noFill/>
          </a:ln>
        </p:spPr>
        <p:txBody>
          <a:bodyPr wrap="square" anchor="t" anchorCtr="0">
            <a:noAutofit/>
          </a:bodyPr>
          <a:lstStyle/>
          <a:p>
            <a:r>
              <a:rPr lang="en-US" altLang="en-US" sz="1200" dirty="0">
                <a:solidFill>
                  <a:schemeClr val="bg1"/>
                </a:solidFill>
                <a:latin typeface="Arial" panose="020B0604020202020204" pitchFamily="34" charset="0"/>
                <a:ea typeface="Arial" panose="020B0604020202020204" pitchFamily="34" charset="0"/>
              </a:rPr>
              <a:t>The project lifecycle for our insurance premium prediction model began with understanding the problem—how to accurately assess risk and set fair premiums. We then gathered and preprocessed a large dataset (~10 lakh rows), ensuring data quality and normalization. Feature selection using Lasso Regression helped identify the most relevant factors, followed by training XGBoost and LightGBM models to optimize predictions. Finally, we evaluated performance, compared models, and derived insights for real-world applications in the insurance industry.</a:t>
            </a:r>
          </a:p>
        </p:txBody>
      </p:sp>
      <p:sp>
        <p:nvSpPr>
          <p:cNvPr id="9217" name="文本框 128"/>
          <p:cNvSpPr txBox="1"/>
          <p:nvPr/>
        </p:nvSpPr>
        <p:spPr>
          <a:xfrm>
            <a:off x="173355" y="266700"/>
            <a:ext cx="5841365" cy="398780"/>
          </a:xfrm>
          <a:prstGeom prst="rect">
            <a:avLst/>
          </a:prstGeom>
          <a:noFill/>
          <a:ln w="9525">
            <a:noFill/>
          </a:ln>
        </p:spPr>
        <p:txBody>
          <a:bodyPr wrap="square" anchor="t" anchorCtr="0">
            <a:spAutoFit/>
          </a:bodyPr>
          <a:lstStyle/>
          <a:p>
            <a:r>
              <a:rPr lang="en-US" altLang="zh-CN" sz="2000" b="1" dirty="0">
                <a:solidFill>
                  <a:srgbClr val="FFFFFF"/>
                </a:solidFill>
                <a:latin typeface="Arial" panose="020B0604020202020204" pitchFamily="34" charset="0"/>
                <a:ea typeface="Arial" panose="020B0604020202020204" pitchFamily="34" charset="0"/>
              </a:rPr>
              <a:t>Machine Learning LifeCycle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H="1">
            <a:off x="9982200" y="2065338"/>
            <a:ext cx="2209800" cy="4792663"/>
          </a:xfrm>
          <a:custGeom>
            <a:avLst/>
            <a:gdLst>
              <a:gd name="connsiteX0" fmla="*/ 0 w 2209800"/>
              <a:gd name="connsiteY0" fmla="*/ 0 h 4792863"/>
              <a:gd name="connsiteX1" fmla="*/ 106223 w 2209800"/>
              <a:gd name="connsiteY1" fmla="*/ 6164 h 4792863"/>
              <a:gd name="connsiteX2" fmla="*/ 2209800 w 2209800"/>
              <a:gd name="connsiteY2" fmla="*/ 2684663 h 4792863"/>
              <a:gd name="connsiteX3" fmla="*/ 1452505 w 2209800"/>
              <a:gd name="connsiteY3" fmla="*/ 4666727 h 4792863"/>
              <a:gd name="connsiteX4" fmla="*/ 1321885 w 2209800"/>
              <a:gd name="connsiteY4" fmla="*/ 4792863 h 4792863"/>
              <a:gd name="connsiteX5" fmla="*/ 0 w 2209800"/>
              <a:gd name="connsiteY5" fmla="*/ 4792863 h 479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9800" h="4792863">
                <a:moveTo>
                  <a:pt x="0" y="0"/>
                </a:moveTo>
                <a:lnTo>
                  <a:pt x="106223" y="6164"/>
                </a:lnTo>
                <a:cubicBezTo>
                  <a:pt x="1287771" y="144042"/>
                  <a:pt x="2209800" y="1290628"/>
                  <a:pt x="2209800" y="2684663"/>
                </a:cubicBezTo>
                <a:cubicBezTo>
                  <a:pt x="2209800" y="3468809"/>
                  <a:pt x="1918064" y="4174659"/>
                  <a:pt x="1452505" y="4666727"/>
                </a:cubicBezTo>
                <a:lnTo>
                  <a:pt x="1321885" y="4792863"/>
                </a:lnTo>
                <a:lnTo>
                  <a:pt x="0" y="4792863"/>
                </a:lnTo>
                <a:close/>
              </a:path>
            </a:pathLst>
          </a:cu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5" name="等腰三角形 4"/>
          <p:cNvSpPr/>
          <p:nvPr/>
        </p:nvSpPr>
        <p:spPr>
          <a:xfrm rot="10800000">
            <a:off x="7808913" y="0"/>
            <a:ext cx="1600200" cy="762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6" name="等腰三角形 5"/>
          <p:cNvSpPr/>
          <p:nvPr/>
        </p:nvSpPr>
        <p:spPr>
          <a:xfrm rot="2033691">
            <a:off x="9542463" y="1358900"/>
            <a:ext cx="854075" cy="736600"/>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7" name="椭圆 6"/>
          <p:cNvSpPr/>
          <p:nvPr/>
        </p:nvSpPr>
        <p:spPr>
          <a:xfrm>
            <a:off x="10979150" y="928688"/>
            <a:ext cx="254000" cy="254000"/>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8" name="椭圆 7"/>
          <p:cNvSpPr/>
          <p:nvPr/>
        </p:nvSpPr>
        <p:spPr>
          <a:xfrm>
            <a:off x="593725" y="5983288"/>
            <a:ext cx="644525" cy="646113"/>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9" name="Text Box 8"/>
          <p:cNvSpPr txBox="1"/>
          <p:nvPr/>
        </p:nvSpPr>
        <p:spPr>
          <a:xfrm>
            <a:off x="593725" y="855345"/>
            <a:ext cx="7216140" cy="4353560"/>
          </a:xfrm>
          <a:prstGeom prst="rect">
            <a:avLst/>
          </a:prstGeom>
          <a:noFill/>
        </p:spPr>
        <p:txBody>
          <a:bodyPr wrap="square" rtlCol="0">
            <a:noAutofit/>
          </a:bodyPr>
          <a:lstStyle/>
          <a:p>
            <a:r>
              <a:rPr lang="en-IN" altLang="en-US" sz="3200" b="1">
                <a:solidFill>
                  <a:schemeClr val="bg1"/>
                </a:solidFill>
                <a:latin typeface="Arial" panose="020B0604020202020204" pitchFamily="34" charset="0"/>
                <a:cs typeface="Arial" panose="020B0604020202020204" pitchFamily="34" charset="0"/>
              </a:rPr>
              <a:t>Data Preprocessing</a:t>
            </a:r>
            <a:r>
              <a:rPr lang="en-US" sz="3200" b="1">
                <a:solidFill>
                  <a:schemeClr val="bg1"/>
                </a:solidFill>
                <a:latin typeface="Arial" panose="020B0604020202020204" pitchFamily="34" charset="0"/>
                <a:cs typeface="Arial" panose="020B0604020202020204" pitchFamily="34" charset="0"/>
              </a:rPr>
              <a:t> </a:t>
            </a:r>
            <a:r>
              <a:rPr lang="en-IN" altLang="en-US" sz="3200" b="1">
                <a:solidFill>
                  <a:schemeClr val="bg1"/>
                </a:solidFill>
                <a:latin typeface="Arial" panose="020B0604020202020204" pitchFamily="34" charset="0"/>
                <a:cs typeface="Arial" panose="020B0604020202020204" pitchFamily="34" charset="0"/>
              </a:rPr>
              <a:t>(Pyspark)</a:t>
            </a:r>
            <a:r>
              <a:rPr lang="en-US" sz="3200" b="1">
                <a:solidFill>
                  <a:schemeClr val="bg1"/>
                </a:solidFill>
                <a:latin typeface="Arial" panose="020B0604020202020204" pitchFamily="34" charset="0"/>
                <a:cs typeface="Arial" panose="020B0604020202020204" pitchFamily="34" charset="0"/>
              </a:rPr>
              <a:t>:</a:t>
            </a:r>
            <a:r>
              <a:rPr lang="en-US" sz="2400" b="1">
                <a:solidFill>
                  <a:schemeClr val="bg1"/>
                </a:solidFill>
                <a:latin typeface="Arial" panose="020B0604020202020204" pitchFamily="34" charset="0"/>
                <a:cs typeface="Arial" panose="020B0604020202020204" pitchFamily="34" charset="0"/>
              </a:rPr>
              <a:t> </a:t>
            </a:r>
          </a:p>
          <a:p>
            <a:endParaRPr lang="en-US" sz="2400" b="1">
              <a:solidFill>
                <a:schemeClr val="bg1"/>
              </a:solidFill>
              <a:latin typeface="Arial" panose="020B0604020202020204" pitchFamily="34" charset="0"/>
              <a:cs typeface="Arial" panose="020B0604020202020204" pitchFamily="34" charset="0"/>
            </a:endParaRPr>
          </a:p>
          <a:p>
            <a:r>
              <a:rPr lang="en-IN" altLang="en-US" sz="2400" b="1">
                <a:solidFill>
                  <a:schemeClr val="bg1"/>
                </a:solidFill>
                <a:latin typeface="Arial" panose="020B0604020202020204" pitchFamily="34" charset="0"/>
                <a:cs typeface="Arial" panose="020B0604020202020204" pitchFamily="34" charset="0"/>
              </a:rPr>
              <a:t>Data cleaning</a:t>
            </a:r>
          </a:p>
          <a:p>
            <a:endParaRPr lang="en-US" altLang="en-US" sz="2400" b="1">
              <a:solidFill>
                <a:schemeClr val="bg1"/>
              </a:solidFill>
              <a:latin typeface="Arial" panose="020B0604020202020204" pitchFamily="34" charset="0"/>
              <a:cs typeface="Arial" panose="020B0604020202020204" pitchFamily="34" charset="0"/>
            </a:endParaRPr>
          </a:p>
          <a:p>
            <a:r>
              <a:rPr lang="en-IN" altLang="en-US" sz="2400" b="1">
                <a:solidFill>
                  <a:schemeClr val="bg1"/>
                </a:solidFill>
                <a:latin typeface="Arial" panose="020B0604020202020204" pitchFamily="34" charset="0"/>
                <a:cs typeface="Arial" panose="020B0604020202020204" pitchFamily="34" charset="0"/>
              </a:rPr>
              <a:t>Null value removal</a:t>
            </a:r>
          </a:p>
          <a:p>
            <a:endParaRPr lang="en-US" altLang="en-US" sz="2400" b="1">
              <a:solidFill>
                <a:schemeClr val="bg1"/>
              </a:solidFill>
              <a:latin typeface="Arial" panose="020B0604020202020204" pitchFamily="34" charset="0"/>
              <a:cs typeface="Arial" panose="020B0604020202020204" pitchFamily="34" charset="0"/>
            </a:endParaRPr>
          </a:p>
          <a:p>
            <a:r>
              <a:rPr lang="en-IN" altLang="en-US" sz="2400" b="1">
                <a:solidFill>
                  <a:schemeClr val="bg1"/>
                </a:solidFill>
                <a:latin typeface="Arial" panose="020B0604020202020204" pitchFamily="34" charset="0"/>
                <a:cs typeface="Arial" panose="020B0604020202020204" pitchFamily="34" charset="0"/>
                <a:sym typeface="+mn-ea"/>
              </a:rPr>
              <a:t>Label Encoding</a:t>
            </a:r>
          </a:p>
          <a:p>
            <a:endParaRPr lang="en-IN" altLang="en-US" sz="2400" b="1">
              <a:solidFill>
                <a:schemeClr val="bg1"/>
              </a:solidFill>
              <a:latin typeface="Arial" panose="020B0604020202020204" pitchFamily="34" charset="0"/>
              <a:cs typeface="Arial" panose="020B0604020202020204" pitchFamily="34" charset="0"/>
              <a:sym typeface="+mn-ea"/>
            </a:endParaRPr>
          </a:p>
          <a:p>
            <a:endParaRPr lang="en-IN" altLang="en-US" sz="2400" b="1">
              <a:solidFill>
                <a:schemeClr val="bg1"/>
              </a:solidFill>
              <a:latin typeface="Arial" panose="020B0604020202020204" pitchFamily="34" charset="0"/>
              <a:cs typeface="Arial" panose="020B0604020202020204" pitchFamily="3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H="1">
            <a:off x="9982200" y="2065338"/>
            <a:ext cx="2209800" cy="4792663"/>
          </a:xfrm>
          <a:custGeom>
            <a:avLst/>
            <a:gdLst>
              <a:gd name="connsiteX0" fmla="*/ 0 w 2209800"/>
              <a:gd name="connsiteY0" fmla="*/ 0 h 4792863"/>
              <a:gd name="connsiteX1" fmla="*/ 106223 w 2209800"/>
              <a:gd name="connsiteY1" fmla="*/ 6164 h 4792863"/>
              <a:gd name="connsiteX2" fmla="*/ 2209800 w 2209800"/>
              <a:gd name="connsiteY2" fmla="*/ 2684663 h 4792863"/>
              <a:gd name="connsiteX3" fmla="*/ 1452505 w 2209800"/>
              <a:gd name="connsiteY3" fmla="*/ 4666727 h 4792863"/>
              <a:gd name="connsiteX4" fmla="*/ 1321885 w 2209800"/>
              <a:gd name="connsiteY4" fmla="*/ 4792863 h 4792863"/>
              <a:gd name="connsiteX5" fmla="*/ 0 w 2209800"/>
              <a:gd name="connsiteY5" fmla="*/ 4792863 h 479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9800" h="4792863">
                <a:moveTo>
                  <a:pt x="0" y="0"/>
                </a:moveTo>
                <a:lnTo>
                  <a:pt x="106223" y="6164"/>
                </a:lnTo>
                <a:cubicBezTo>
                  <a:pt x="1287771" y="144042"/>
                  <a:pt x="2209800" y="1290628"/>
                  <a:pt x="2209800" y="2684663"/>
                </a:cubicBezTo>
                <a:cubicBezTo>
                  <a:pt x="2209800" y="3468809"/>
                  <a:pt x="1918064" y="4174659"/>
                  <a:pt x="1452505" y="4666727"/>
                </a:cubicBezTo>
                <a:lnTo>
                  <a:pt x="1321885" y="4792863"/>
                </a:lnTo>
                <a:lnTo>
                  <a:pt x="0" y="4792863"/>
                </a:lnTo>
                <a:close/>
              </a:path>
            </a:pathLst>
          </a:cu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5" name="等腰三角形 4"/>
          <p:cNvSpPr/>
          <p:nvPr/>
        </p:nvSpPr>
        <p:spPr>
          <a:xfrm rot="10800000">
            <a:off x="7808913" y="0"/>
            <a:ext cx="1600200" cy="762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6" name="等腰三角形 5"/>
          <p:cNvSpPr/>
          <p:nvPr/>
        </p:nvSpPr>
        <p:spPr>
          <a:xfrm rot="2033691">
            <a:off x="9542463" y="1358900"/>
            <a:ext cx="854075" cy="736600"/>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7" name="椭圆 6"/>
          <p:cNvSpPr/>
          <p:nvPr/>
        </p:nvSpPr>
        <p:spPr>
          <a:xfrm>
            <a:off x="10979150" y="928688"/>
            <a:ext cx="254000" cy="254000"/>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8" name="椭圆 7"/>
          <p:cNvSpPr/>
          <p:nvPr/>
        </p:nvSpPr>
        <p:spPr>
          <a:xfrm>
            <a:off x="593725" y="5983288"/>
            <a:ext cx="644525" cy="646113"/>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9" name="Text Box 8"/>
          <p:cNvSpPr txBox="1"/>
          <p:nvPr/>
        </p:nvSpPr>
        <p:spPr>
          <a:xfrm>
            <a:off x="593725" y="855345"/>
            <a:ext cx="7216140" cy="4353560"/>
          </a:xfrm>
          <a:prstGeom prst="rect">
            <a:avLst/>
          </a:prstGeom>
          <a:noFill/>
        </p:spPr>
        <p:txBody>
          <a:bodyPr wrap="square" rtlCol="0">
            <a:noAutofit/>
          </a:bodyPr>
          <a:lstStyle/>
          <a:p>
            <a:r>
              <a:rPr sz="3200" b="1">
                <a:solidFill>
                  <a:schemeClr val="bg1"/>
                </a:solidFill>
                <a:latin typeface="Arial" panose="020B0604020202020204" pitchFamily="34" charset="0"/>
                <a:cs typeface="Arial" panose="020B0604020202020204" pitchFamily="34" charset="0"/>
                <a:sym typeface="+mn-ea"/>
              </a:rPr>
              <a:t>Exploratory Data Analysis (EDA)</a:t>
            </a:r>
            <a:r>
              <a:rPr lang="en-US" sz="3200" b="1">
                <a:solidFill>
                  <a:schemeClr val="bg1"/>
                </a:solidFill>
                <a:latin typeface="Arial" panose="020B0604020202020204" pitchFamily="34" charset="0"/>
                <a:cs typeface="Arial" panose="020B0604020202020204" pitchFamily="34" charset="0"/>
              </a:rPr>
              <a:t> :</a:t>
            </a:r>
            <a:r>
              <a:rPr lang="en-US" sz="2400" b="1">
                <a:solidFill>
                  <a:schemeClr val="bg1"/>
                </a:solidFill>
                <a:latin typeface="Arial" panose="020B0604020202020204" pitchFamily="34" charset="0"/>
                <a:cs typeface="Arial" panose="020B0604020202020204" pitchFamily="34" charset="0"/>
              </a:rPr>
              <a:t> </a:t>
            </a:r>
          </a:p>
          <a:p>
            <a:endParaRPr lang="en-US" sz="2400" b="1">
              <a:solidFill>
                <a:schemeClr val="bg1"/>
              </a:solidFill>
              <a:latin typeface="Arial" panose="020B0604020202020204" pitchFamily="34" charset="0"/>
              <a:cs typeface="Arial" panose="020B0604020202020204" pitchFamily="34" charset="0"/>
            </a:endParaRPr>
          </a:p>
          <a:p>
            <a:r>
              <a:rPr sz="2400" b="1">
                <a:solidFill>
                  <a:schemeClr val="bg1"/>
                </a:solidFill>
                <a:latin typeface="Arial" panose="020B0604020202020204" pitchFamily="34" charset="0"/>
                <a:cs typeface="Arial" panose="020B0604020202020204" pitchFamily="34" charset="0"/>
                <a:sym typeface="+mn-ea"/>
              </a:rPr>
              <a:t>Data Visualization: </a:t>
            </a:r>
            <a:r>
              <a:rPr sz="2400">
                <a:solidFill>
                  <a:schemeClr val="bg1"/>
                </a:solidFill>
                <a:latin typeface="Arial" panose="020B0604020202020204" pitchFamily="34" charset="0"/>
                <a:cs typeface="Arial" panose="020B0604020202020204" pitchFamily="34" charset="0"/>
                <a:sym typeface="+mn-ea"/>
              </a:rPr>
              <a:t>Histograms, scatter plots to check distributions</a:t>
            </a:r>
            <a:endParaRPr sz="2400" b="1">
              <a:solidFill>
                <a:schemeClr val="bg1"/>
              </a:solidFill>
              <a:latin typeface="Arial" panose="020B0604020202020204" pitchFamily="34" charset="0"/>
              <a:cs typeface="Arial" panose="020B0604020202020204" pitchFamily="34" charset="0"/>
              <a:sym typeface="+mn-ea"/>
            </a:endParaRPr>
          </a:p>
          <a:p>
            <a:endParaRPr lang="en-US" altLang="en-US" sz="2400" b="1">
              <a:solidFill>
                <a:schemeClr val="bg1"/>
              </a:solidFill>
              <a:latin typeface="Arial" panose="020B0604020202020204" pitchFamily="34" charset="0"/>
              <a:cs typeface="Arial" panose="020B0604020202020204" pitchFamily="34" charset="0"/>
            </a:endParaRPr>
          </a:p>
          <a:p>
            <a:r>
              <a:rPr sz="2400" b="1">
                <a:solidFill>
                  <a:schemeClr val="bg1"/>
                </a:solidFill>
                <a:latin typeface="Arial" panose="020B0604020202020204" pitchFamily="34" charset="0"/>
                <a:cs typeface="Arial" panose="020B0604020202020204" pitchFamily="34" charset="0"/>
                <a:sym typeface="+mn-ea"/>
              </a:rPr>
              <a:t>Correlation Analysis: </a:t>
            </a:r>
            <a:r>
              <a:rPr sz="2400">
                <a:solidFill>
                  <a:schemeClr val="bg1"/>
                </a:solidFill>
                <a:latin typeface="Arial" panose="020B0604020202020204" pitchFamily="34" charset="0"/>
                <a:cs typeface="Arial" panose="020B0604020202020204" pitchFamily="34" charset="0"/>
                <a:sym typeface="+mn-ea"/>
              </a:rPr>
              <a:t>Checking relationships between features.</a:t>
            </a:r>
            <a:endParaRPr sz="2400" b="1">
              <a:solidFill>
                <a:schemeClr val="bg1"/>
              </a:solidFill>
              <a:latin typeface="Arial" panose="020B0604020202020204" pitchFamily="34" charset="0"/>
              <a:cs typeface="Arial" panose="020B0604020202020204" pitchFamily="34" charset="0"/>
              <a:sym typeface="+mn-ea"/>
            </a:endParaRPr>
          </a:p>
          <a:p>
            <a:endParaRPr lang="en-US" altLang="en-US" sz="2400" b="1">
              <a:solidFill>
                <a:schemeClr val="bg1"/>
              </a:solidFill>
              <a:latin typeface="Arial" panose="020B0604020202020204" pitchFamily="34" charset="0"/>
              <a:cs typeface="Arial" panose="020B0604020202020204" pitchFamily="34" charset="0"/>
            </a:endParaRPr>
          </a:p>
          <a:p>
            <a:r>
              <a:rPr sz="2400" b="1">
                <a:solidFill>
                  <a:schemeClr val="bg1"/>
                </a:solidFill>
                <a:latin typeface="Arial" panose="020B0604020202020204" pitchFamily="34" charset="0"/>
                <a:cs typeface="Arial" panose="020B0604020202020204" pitchFamily="34" charset="0"/>
                <a:sym typeface="+mn-ea"/>
              </a:rPr>
              <a:t>Multicollinearity Test: </a:t>
            </a:r>
            <a:r>
              <a:rPr sz="2400">
                <a:solidFill>
                  <a:schemeClr val="bg1"/>
                </a:solidFill>
                <a:latin typeface="Arial" panose="020B0604020202020204" pitchFamily="34" charset="0"/>
                <a:cs typeface="Arial" panose="020B0604020202020204" pitchFamily="34" charset="0"/>
                <a:sym typeface="+mn-ea"/>
              </a:rPr>
              <a:t>Using VIF to detect redundant features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H="1">
            <a:off x="9982200" y="2065338"/>
            <a:ext cx="2209800" cy="4792663"/>
          </a:xfrm>
          <a:custGeom>
            <a:avLst/>
            <a:gdLst>
              <a:gd name="connsiteX0" fmla="*/ 0 w 2209800"/>
              <a:gd name="connsiteY0" fmla="*/ 0 h 4792863"/>
              <a:gd name="connsiteX1" fmla="*/ 106223 w 2209800"/>
              <a:gd name="connsiteY1" fmla="*/ 6164 h 4792863"/>
              <a:gd name="connsiteX2" fmla="*/ 2209800 w 2209800"/>
              <a:gd name="connsiteY2" fmla="*/ 2684663 h 4792863"/>
              <a:gd name="connsiteX3" fmla="*/ 1452505 w 2209800"/>
              <a:gd name="connsiteY3" fmla="*/ 4666727 h 4792863"/>
              <a:gd name="connsiteX4" fmla="*/ 1321885 w 2209800"/>
              <a:gd name="connsiteY4" fmla="*/ 4792863 h 4792863"/>
              <a:gd name="connsiteX5" fmla="*/ 0 w 2209800"/>
              <a:gd name="connsiteY5" fmla="*/ 4792863 h 479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9800" h="4792863">
                <a:moveTo>
                  <a:pt x="0" y="0"/>
                </a:moveTo>
                <a:lnTo>
                  <a:pt x="106223" y="6164"/>
                </a:lnTo>
                <a:cubicBezTo>
                  <a:pt x="1287771" y="144042"/>
                  <a:pt x="2209800" y="1290628"/>
                  <a:pt x="2209800" y="2684663"/>
                </a:cubicBezTo>
                <a:cubicBezTo>
                  <a:pt x="2209800" y="3468809"/>
                  <a:pt x="1918064" y="4174659"/>
                  <a:pt x="1452505" y="4666727"/>
                </a:cubicBezTo>
                <a:lnTo>
                  <a:pt x="1321885" y="4792863"/>
                </a:lnTo>
                <a:lnTo>
                  <a:pt x="0" y="4792863"/>
                </a:lnTo>
                <a:close/>
              </a:path>
            </a:pathLst>
          </a:cu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5" name="等腰三角形 4"/>
          <p:cNvSpPr/>
          <p:nvPr/>
        </p:nvSpPr>
        <p:spPr>
          <a:xfrm rot="10800000">
            <a:off x="7808913" y="0"/>
            <a:ext cx="1600200" cy="762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6" name="等腰三角形 5"/>
          <p:cNvSpPr/>
          <p:nvPr/>
        </p:nvSpPr>
        <p:spPr>
          <a:xfrm rot="2033691">
            <a:off x="9542463" y="1358900"/>
            <a:ext cx="854075" cy="736600"/>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7" name="椭圆 6"/>
          <p:cNvSpPr/>
          <p:nvPr/>
        </p:nvSpPr>
        <p:spPr>
          <a:xfrm>
            <a:off x="10979150" y="928688"/>
            <a:ext cx="254000" cy="254000"/>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8" name="椭圆 7"/>
          <p:cNvSpPr/>
          <p:nvPr/>
        </p:nvSpPr>
        <p:spPr>
          <a:xfrm>
            <a:off x="593725" y="5983288"/>
            <a:ext cx="644525" cy="646113"/>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9" name="Text Box 8"/>
          <p:cNvSpPr txBox="1"/>
          <p:nvPr/>
        </p:nvSpPr>
        <p:spPr>
          <a:xfrm>
            <a:off x="593725" y="855345"/>
            <a:ext cx="7216140" cy="3446145"/>
          </a:xfrm>
          <a:prstGeom prst="rect">
            <a:avLst/>
          </a:prstGeom>
          <a:noFill/>
        </p:spPr>
        <p:txBody>
          <a:bodyPr wrap="square" rtlCol="0">
            <a:spAutoFit/>
          </a:bodyPr>
          <a:lstStyle/>
          <a:p>
            <a:r>
              <a:rPr lang="en-US" sz="3200" b="1">
                <a:solidFill>
                  <a:schemeClr val="bg1"/>
                </a:solidFill>
                <a:latin typeface="Arial" panose="020B0604020202020204" pitchFamily="34" charset="0"/>
                <a:cs typeface="Arial" panose="020B0604020202020204" pitchFamily="34" charset="0"/>
              </a:rPr>
              <a:t>Feature Selection/Transformation :</a:t>
            </a:r>
            <a:r>
              <a:rPr lang="en-US" sz="2400" b="1">
                <a:solidFill>
                  <a:schemeClr val="bg1"/>
                </a:solidFill>
                <a:latin typeface="Arial" panose="020B0604020202020204" pitchFamily="34" charset="0"/>
                <a:cs typeface="Arial" panose="020B0604020202020204" pitchFamily="34" charset="0"/>
              </a:rPr>
              <a:t> </a:t>
            </a:r>
            <a:endParaRPr lang="en-US" altLang="en-US" sz="1600">
              <a:solidFill>
                <a:schemeClr val="bg1"/>
              </a:solidFill>
              <a:latin typeface="Arial" panose="020B0604020202020204" pitchFamily="34" charset="0"/>
              <a:cs typeface="Arial" panose="020B0604020202020204" pitchFamily="34" charset="0"/>
            </a:endParaRPr>
          </a:p>
          <a:p>
            <a:r>
              <a:rPr lang="en-US" altLang="en-US" sz="1800">
                <a:solidFill>
                  <a:schemeClr val="bg1"/>
                </a:solidFill>
                <a:latin typeface="Arial" panose="020B0604020202020204" pitchFamily="34" charset="0"/>
                <a:cs typeface="Arial" panose="020B0604020202020204" pitchFamily="34" charset="0"/>
              </a:rPr>
              <a:t>Variance was not present in the data, so Log Transform and Power Transformation did not work as variance remained unchanged.</a:t>
            </a:r>
          </a:p>
          <a:p>
            <a:endParaRPr lang="en-US" altLang="en-US" sz="1800">
              <a:solidFill>
                <a:schemeClr val="bg1"/>
              </a:solidFill>
              <a:latin typeface="Arial" panose="020B0604020202020204" pitchFamily="34" charset="0"/>
              <a:cs typeface="Arial" panose="020B0604020202020204" pitchFamily="34" charset="0"/>
            </a:endParaRPr>
          </a:p>
          <a:p>
            <a:r>
              <a:rPr lang="en-US" altLang="en-US" sz="1800">
                <a:solidFill>
                  <a:schemeClr val="bg1"/>
                </a:solidFill>
                <a:latin typeface="Arial" panose="020B0604020202020204" pitchFamily="34" charset="0"/>
                <a:cs typeface="Arial" panose="020B0604020202020204" pitchFamily="34" charset="0"/>
              </a:rPr>
              <a:t>To address this, we applied business assumptions and scaled the data accordingly.</a:t>
            </a:r>
          </a:p>
          <a:p>
            <a:endParaRPr sz="2400" b="1">
              <a:solidFill>
                <a:schemeClr val="bg1"/>
              </a:solidFill>
              <a:latin typeface="Arial" panose="020B0604020202020204" pitchFamily="34" charset="0"/>
              <a:cs typeface="Arial" panose="020B0604020202020204" pitchFamily="34" charset="0"/>
              <a:sym typeface="+mn-ea"/>
            </a:endParaRPr>
          </a:p>
          <a:p>
            <a:r>
              <a:rPr sz="2400" b="1">
                <a:solidFill>
                  <a:schemeClr val="bg1"/>
                </a:solidFill>
                <a:latin typeface="Arial" panose="020B0604020202020204" pitchFamily="34" charset="0"/>
                <a:cs typeface="Arial" panose="020B0604020202020204" pitchFamily="34" charset="0"/>
                <a:sym typeface="+mn-ea"/>
              </a:rPr>
              <a:t>Scaling</a:t>
            </a:r>
            <a:r>
              <a:rPr sz="2400">
                <a:solidFill>
                  <a:schemeClr val="bg1"/>
                </a:solidFill>
                <a:latin typeface="Arial" panose="020B0604020202020204" pitchFamily="34" charset="0"/>
                <a:cs typeface="Arial" panose="020B0604020202020204" pitchFamily="34" charset="0"/>
                <a:sym typeface="+mn-ea"/>
              </a:rPr>
              <a:t>: </a:t>
            </a:r>
            <a:r>
              <a:rPr lang="en-IN" sz="2400">
                <a:solidFill>
                  <a:schemeClr val="bg1"/>
                </a:solidFill>
                <a:latin typeface="Arial" panose="020B0604020202020204" pitchFamily="34" charset="0"/>
                <a:cs typeface="Arial" panose="020B0604020202020204" pitchFamily="34" charset="0"/>
                <a:sym typeface="+mn-ea"/>
              </a:rPr>
              <a:t>Custom Scaling according business requirements</a:t>
            </a:r>
            <a:endParaRPr sz="2400">
              <a:solidFill>
                <a:schemeClr val="bg1"/>
              </a:solidFill>
              <a:latin typeface="Arial" panose="020B0604020202020204" pitchFamily="34" charset="0"/>
              <a:cs typeface="Arial" panose="020B0604020202020204" pitchFamily="34" charset="0"/>
              <a:sym typeface="+mn-ea"/>
            </a:endParaRPr>
          </a:p>
          <a:p>
            <a:endParaRPr lang="en-US" altLang="en-US" sz="2400" b="1">
              <a:solidFill>
                <a:schemeClr val="bg1"/>
              </a:solidFill>
              <a:latin typeface="Arial" panose="020B0604020202020204" pitchFamily="34" charset="0"/>
              <a:cs typeface="Arial" panose="020B0604020202020204" pitchFamily="3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H="1">
            <a:off x="9982200" y="2065338"/>
            <a:ext cx="2209800" cy="4792663"/>
          </a:xfrm>
          <a:custGeom>
            <a:avLst/>
            <a:gdLst>
              <a:gd name="connsiteX0" fmla="*/ 0 w 2209800"/>
              <a:gd name="connsiteY0" fmla="*/ 0 h 4792863"/>
              <a:gd name="connsiteX1" fmla="*/ 106223 w 2209800"/>
              <a:gd name="connsiteY1" fmla="*/ 6164 h 4792863"/>
              <a:gd name="connsiteX2" fmla="*/ 2209800 w 2209800"/>
              <a:gd name="connsiteY2" fmla="*/ 2684663 h 4792863"/>
              <a:gd name="connsiteX3" fmla="*/ 1452505 w 2209800"/>
              <a:gd name="connsiteY3" fmla="*/ 4666727 h 4792863"/>
              <a:gd name="connsiteX4" fmla="*/ 1321885 w 2209800"/>
              <a:gd name="connsiteY4" fmla="*/ 4792863 h 4792863"/>
              <a:gd name="connsiteX5" fmla="*/ 0 w 2209800"/>
              <a:gd name="connsiteY5" fmla="*/ 4792863 h 4792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9800" h="4792863">
                <a:moveTo>
                  <a:pt x="0" y="0"/>
                </a:moveTo>
                <a:lnTo>
                  <a:pt x="106223" y="6164"/>
                </a:lnTo>
                <a:cubicBezTo>
                  <a:pt x="1287771" y="144042"/>
                  <a:pt x="2209800" y="1290628"/>
                  <a:pt x="2209800" y="2684663"/>
                </a:cubicBezTo>
                <a:cubicBezTo>
                  <a:pt x="2209800" y="3468809"/>
                  <a:pt x="1918064" y="4174659"/>
                  <a:pt x="1452505" y="4666727"/>
                </a:cubicBezTo>
                <a:lnTo>
                  <a:pt x="1321885" y="4792863"/>
                </a:lnTo>
                <a:lnTo>
                  <a:pt x="0" y="4792863"/>
                </a:lnTo>
                <a:close/>
              </a:path>
            </a:pathLst>
          </a:cu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5" name="等腰三角形 4"/>
          <p:cNvSpPr/>
          <p:nvPr/>
        </p:nvSpPr>
        <p:spPr>
          <a:xfrm rot="10800000">
            <a:off x="7808913" y="0"/>
            <a:ext cx="1600200" cy="7620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6" name="等腰三角形 5"/>
          <p:cNvSpPr/>
          <p:nvPr/>
        </p:nvSpPr>
        <p:spPr>
          <a:xfrm rot="2033691">
            <a:off x="9542463" y="1358900"/>
            <a:ext cx="854075" cy="736600"/>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7" name="椭圆 6"/>
          <p:cNvSpPr/>
          <p:nvPr/>
        </p:nvSpPr>
        <p:spPr>
          <a:xfrm>
            <a:off x="10979150" y="928688"/>
            <a:ext cx="254000" cy="254000"/>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8" name="椭圆 7"/>
          <p:cNvSpPr/>
          <p:nvPr/>
        </p:nvSpPr>
        <p:spPr>
          <a:xfrm>
            <a:off x="593725" y="5983288"/>
            <a:ext cx="644525" cy="646113"/>
          </a:xfrm>
          <a:prstGeom prst="ellipse">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9" name="Text Box 8"/>
          <p:cNvSpPr txBox="1"/>
          <p:nvPr/>
        </p:nvSpPr>
        <p:spPr>
          <a:xfrm>
            <a:off x="593725" y="855345"/>
            <a:ext cx="8489315" cy="4399915"/>
          </a:xfrm>
          <a:prstGeom prst="rect">
            <a:avLst/>
          </a:prstGeom>
          <a:noFill/>
        </p:spPr>
        <p:txBody>
          <a:bodyPr wrap="square" rtlCol="0">
            <a:spAutoFit/>
          </a:bodyPr>
          <a:lstStyle/>
          <a:p>
            <a:r>
              <a:rPr lang="en-US" altLang="en-US" sz="3200" b="1">
                <a:solidFill>
                  <a:schemeClr val="bg1"/>
                </a:solidFill>
                <a:latin typeface="Arial" panose="020B0604020202020204" pitchFamily="34" charset="0"/>
                <a:cs typeface="Arial" panose="020B0604020202020204" pitchFamily="34" charset="0"/>
              </a:rPr>
              <a:t>Business Assumptions for Scaling</a:t>
            </a:r>
            <a:r>
              <a:rPr lang="en-US" sz="3200" b="1">
                <a:solidFill>
                  <a:schemeClr val="bg1"/>
                </a:solidFill>
                <a:latin typeface="Arial" panose="020B0604020202020204" pitchFamily="34" charset="0"/>
                <a:cs typeface="Arial" panose="020B0604020202020204" pitchFamily="34" charset="0"/>
              </a:rPr>
              <a:t> :</a:t>
            </a:r>
            <a:r>
              <a:rPr lang="en-US" sz="2400" b="1">
                <a:solidFill>
                  <a:schemeClr val="bg1"/>
                </a:solidFill>
                <a:latin typeface="Arial" panose="020B0604020202020204" pitchFamily="34" charset="0"/>
                <a:cs typeface="Arial" panose="020B0604020202020204" pitchFamily="34" charset="0"/>
              </a:rPr>
              <a:t> </a:t>
            </a:r>
            <a:endParaRPr lang="en-US" altLang="en-US" sz="1600">
              <a:solidFill>
                <a:schemeClr val="bg1"/>
              </a:solidFill>
              <a:latin typeface="Arial" panose="020B0604020202020204" pitchFamily="34" charset="0"/>
              <a:cs typeface="Arial" panose="020B0604020202020204" pitchFamily="34" charset="0"/>
            </a:endParaRPr>
          </a:p>
          <a:p>
            <a:endParaRPr lang="en-US" altLang="en-US" sz="2400" b="1">
              <a:solidFill>
                <a:schemeClr val="bg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en-US" sz="1600">
                <a:solidFill>
                  <a:schemeClr val="bg1"/>
                </a:solidFill>
                <a:latin typeface="Arial" panose="020B0604020202020204" pitchFamily="34" charset="0"/>
                <a:cs typeface="Arial" panose="020B0604020202020204" pitchFamily="34" charset="0"/>
                <a:sym typeface="+mn-ea"/>
              </a:rPr>
              <a:t>Higher Income → Lower Risk → Lower Premium</a:t>
            </a:r>
          </a:p>
          <a:p>
            <a:endParaRPr lang="en-US" altLang="en-US" sz="1600">
              <a:solidFill>
                <a:schemeClr val="bg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en-US" sz="1600">
                <a:solidFill>
                  <a:schemeClr val="bg1"/>
                </a:solidFill>
                <a:latin typeface="Arial" panose="020B0604020202020204" pitchFamily="34" charset="0"/>
                <a:cs typeface="Arial" panose="020B0604020202020204" pitchFamily="34" charset="0"/>
                <a:sym typeface="+mn-ea"/>
              </a:rPr>
              <a:t>Higher Health Score → Lower Risk → Lower Premium</a:t>
            </a:r>
          </a:p>
          <a:p>
            <a:endParaRPr lang="en-US" altLang="en-US" sz="1600">
              <a:solidFill>
                <a:schemeClr val="bg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en-US" sz="1600">
                <a:solidFill>
                  <a:schemeClr val="bg1"/>
                </a:solidFill>
                <a:latin typeface="Arial" panose="020B0604020202020204" pitchFamily="34" charset="0"/>
                <a:cs typeface="Arial" panose="020B0604020202020204" pitchFamily="34" charset="0"/>
                <a:sym typeface="+mn-ea"/>
              </a:rPr>
              <a:t>Lower Credit Score → Higher Risk → Higher Premium</a:t>
            </a:r>
          </a:p>
          <a:p>
            <a:endParaRPr lang="en-US" altLang="en-US" sz="1600">
              <a:solidFill>
                <a:schemeClr val="bg1"/>
              </a:solidFill>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US" altLang="en-US" sz="1600" b="1">
                <a:solidFill>
                  <a:schemeClr val="bg1"/>
                </a:solidFill>
                <a:latin typeface="Arial" panose="020B0604020202020204" pitchFamily="34" charset="0"/>
                <a:cs typeface="Arial" panose="020B0604020202020204" pitchFamily="34" charset="0"/>
                <a:sym typeface="+mn-ea"/>
              </a:rPr>
              <a:t>Age-Based Risk &amp; Premium Structure</a:t>
            </a:r>
            <a:r>
              <a:rPr lang="en-US" altLang="en-US" sz="1600">
                <a:solidFill>
                  <a:schemeClr val="bg1"/>
                </a:solidFill>
                <a:latin typeface="Arial" panose="020B0604020202020204" pitchFamily="34" charset="0"/>
                <a:cs typeface="Arial" panose="020B0604020202020204" pitchFamily="34" charset="0"/>
                <a:sym typeface="+mn-ea"/>
              </a:rPr>
              <a:t>:</a:t>
            </a:r>
          </a:p>
          <a:p>
            <a:endParaRPr lang="en-US" altLang="en-US" sz="1600">
              <a:solidFill>
                <a:schemeClr val="bg1"/>
              </a:solidFill>
              <a:latin typeface="Arial" panose="020B0604020202020204" pitchFamily="34" charset="0"/>
              <a:cs typeface="Arial" panose="020B0604020202020204" pitchFamily="34" charset="0"/>
              <a:sym typeface="+mn-ea"/>
            </a:endParaRPr>
          </a:p>
          <a:p>
            <a:pPr marL="342900" indent="-342900">
              <a:buAutoNum type="arabicPeriod"/>
            </a:pPr>
            <a:r>
              <a:rPr lang="en-US" altLang="en-US" sz="1600">
                <a:solidFill>
                  <a:schemeClr val="bg1"/>
                </a:solidFill>
                <a:latin typeface="Arial" panose="020B0604020202020204" pitchFamily="34" charset="0"/>
                <a:cs typeface="Arial" panose="020B0604020202020204" pitchFamily="34" charset="0"/>
                <a:sym typeface="+mn-ea"/>
              </a:rPr>
              <a:t>Older Individuals → Higher Risk → Higher Premium</a:t>
            </a:r>
          </a:p>
          <a:p>
            <a:endParaRPr lang="en-US" altLang="en-US" sz="1600">
              <a:solidFill>
                <a:schemeClr val="bg1"/>
              </a:solidFill>
              <a:latin typeface="Arial" panose="020B0604020202020204" pitchFamily="34" charset="0"/>
              <a:cs typeface="Arial" panose="020B0604020202020204" pitchFamily="34" charset="0"/>
              <a:sym typeface="+mn-ea"/>
            </a:endParaRPr>
          </a:p>
          <a:p>
            <a:r>
              <a:rPr lang="en-IN" altLang="en-US" sz="1600">
                <a:solidFill>
                  <a:schemeClr val="bg1"/>
                </a:solidFill>
                <a:latin typeface="Arial" panose="020B0604020202020204" pitchFamily="34" charset="0"/>
                <a:cs typeface="Arial" panose="020B0604020202020204" pitchFamily="34" charset="0"/>
                <a:sym typeface="+mn-ea"/>
              </a:rPr>
              <a:t>2.   </a:t>
            </a:r>
            <a:r>
              <a:rPr lang="en-US" altLang="en-US" sz="1600">
                <a:solidFill>
                  <a:schemeClr val="bg1"/>
                </a:solidFill>
                <a:latin typeface="Arial" panose="020B0604020202020204" pitchFamily="34" charset="0"/>
                <a:cs typeface="Arial" panose="020B0604020202020204" pitchFamily="34" charset="0"/>
                <a:sym typeface="+mn-ea"/>
              </a:rPr>
              <a:t>Younger Individuals → Not Earning Enough → Higher Risk → Higher Premium</a:t>
            </a:r>
          </a:p>
          <a:p>
            <a:endParaRPr lang="en-US" altLang="en-US" sz="1600">
              <a:solidFill>
                <a:schemeClr val="bg1"/>
              </a:solidFill>
              <a:latin typeface="Arial" panose="020B0604020202020204" pitchFamily="34" charset="0"/>
              <a:cs typeface="Arial" panose="020B0604020202020204" pitchFamily="34" charset="0"/>
              <a:sym typeface="+mn-ea"/>
            </a:endParaRPr>
          </a:p>
          <a:p>
            <a:r>
              <a:rPr lang="en-IN" altLang="en-US" sz="1600">
                <a:solidFill>
                  <a:schemeClr val="bg1"/>
                </a:solidFill>
                <a:latin typeface="Arial" panose="020B0604020202020204" pitchFamily="34" charset="0"/>
                <a:cs typeface="Arial" panose="020B0604020202020204" pitchFamily="34" charset="0"/>
                <a:sym typeface="+mn-ea"/>
              </a:rPr>
              <a:t>3.   </a:t>
            </a:r>
            <a:r>
              <a:rPr lang="en-US" altLang="en-US" sz="1600">
                <a:solidFill>
                  <a:schemeClr val="bg1"/>
                </a:solidFill>
                <a:latin typeface="Arial" panose="020B0604020202020204" pitchFamily="34" charset="0"/>
                <a:cs typeface="Arial" panose="020B0604020202020204" pitchFamily="34" charset="0"/>
                <a:sym typeface="+mn-ea"/>
              </a:rPr>
              <a:t>Middle-Aged Individuals → Stable Earnings &amp; Good Health → Lower Risk → Lower </a:t>
            </a:r>
            <a:r>
              <a:rPr lang="en-IN" altLang="en-US" sz="1600">
                <a:solidFill>
                  <a:schemeClr val="bg1"/>
                </a:solidFill>
                <a:latin typeface="Arial" panose="020B0604020202020204" pitchFamily="34" charset="0"/>
                <a:cs typeface="Arial" panose="020B0604020202020204" pitchFamily="34" charset="0"/>
                <a:sym typeface="+mn-ea"/>
              </a:rPr>
              <a:t>	</a:t>
            </a:r>
            <a:r>
              <a:rPr lang="en-US" altLang="en-US" sz="1600">
                <a:solidFill>
                  <a:schemeClr val="bg1"/>
                </a:solidFill>
                <a:latin typeface="Arial" panose="020B0604020202020204" pitchFamily="34" charset="0"/>
                <a:cs typeface="Arial" panose="020B0604020202020204" pitchFamily="34" charset="0"/>
                <a:sym typeface="+mn-ea"/>
              </a:rPr>
              <a:t>Premium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53F48"/>
        </a:solidFill>
        <a:effectLst/>
      </p:bgPr>
    </p:bg>
    <p:spTree>
      <p:nvGrpSpPr>
        <p:cNvPr id="1" name=""/>
        <p:cNvGrpSpPr/>
        <p:nvPr/>
      </p:nvGrpSpPr>
      <p:grpSpPr>
        <a:xfrm>
          <a:off x="0" y="0"/>
          <a:ext cx="0" cy="0"/>
          <a:chOff x="0" y="0"/>
          <a:chExt cx="0" cy="0"/>
        </a:xfrm>
      </p:grpSpPr>
      <p:sp>
        <p:nvSpPr>
          <p:cNvPr id="17409" name="文本框 128"/>
          <p:cNvSpPr txBox="1"/>
          <p:nvPr/>
        </p:nvSpPr>
        <p:spPr>
          <a:xfrm>
            <a:off x="173355" y="266700"/>
            <a:ext cx="5922010" cy="398780"/>
          </a:xfrm>
          <a:prstGeom prst="rect">
            <a:avLst/>
          </a:prstGeom>
          <a:noFill/>
          <a:ln w="9525">
            <a:noFill/>
          </a:ln>
        </p:spPr>
        <p:txBody>
          <a:bodyPr wrap="square" anchor="t" anchorCtr="0">
            <a:spAutoFit/>
          </a:bodyPr>
          <a:lstStyle/>
          <a:p>
            <a:r>
              <a:rPr lang="en-IN" altLang="zh-CN" sz="2000" b="1" dirty="0">
                <a:solidFill>
                  <a:schemeClr val="bg1"/>
                </a:solidFill>
                <a:latin typeface="Arial" panose="020B0604020202020204" pitchFamily="34" charset="0"/>
                <a:ea typeface="Arial" panose="020B0604020202020204" pitchFamily="34" charset="0"/>
                <a:cs typeface="Arial" panose="020B0604020202020204" pitchFamily="34" charset="0"/>
                <a:sym typeface="+mn-ea"/>
              </a:rPr>
              <a:t>Model Scaling Using assumptions</a:t>
            </a:r>
          </a:p>
        </p:txBody>
      </p:sp>
      <p:sp>
        <p:nvSpPr>
          <p:cNvPr id="5" name="矩形 4"/>
          <p:cNvSpPr/>
          <p:nvPr/>
        </p:nvSpPr>
        <p:spPr>
          <a:xfrm>
            <a:off x="0" y="285750"/>
            <a:ext cx="123825" cy="352425"/>
          </a:xfrm>
          <a:prstGeom prst="rect">
            <a:avLst/>
          </a:prstGeom>
          <a:solidFill>
            <a:srgbClr val="99CA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 name="Content Placeholder 1" descr="Annual Income vs Premium Amount"/>
          <p:cNvPicPr>
            <a:picLocks noGrp="1" noChangeAspect="1"/>
          </p:cNvPicPr>
          <p:nvPr>
            <p:ph idx="1"/>
          </p:nvPr>
        </p:nvPicPr>
        <p:blipFill>
          <a:blip r:embed="rId2"/>
          <a:stretch>
            <a:fillRect/>
          </a:stretch>
        </p:blipFill>
        <p:spPr>
          <a:xfrm>
            <a:off x="173355" y="1253490"/>
            <a:ext cx="5801995" cy="435165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365" y="1216016"/>
            <a:ext cx="5852172" cy="4389129"/>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89*362"/>
  <p:tag name="TABLE_ENDDRAG_RECT" val="32*81*889*362"/>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908*368"/>
  <p:tag name="TABLE_ENDDRAG_RECT" val="26*78*909*36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1096</Words>
  <Application>Microsoft Office PowerPoint</Application>
  <PresentationFormat>Widescreen</PresentationFormat>
  <Paragraphs>256</Paragraphs>
  <Slides>29</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29</vt:i4>
      </vt:variant>
    </vt:vector>
  </HeadingPairs>
  <TitlesOfParts>
    <vt:vector size="34" baseType="lpstr">
      <vt:lpstr>Arial</vt:lpstr>
      <vt:lpstr>Calibri</vt:lpstr>
      <vt:lpstr>等线</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 account</cp:lastModifiedBy>
  <cp:revision>80</cp:revision>
  <dcterms:created xsi:type="dcterms:W3CDTF">2015-10-17T07:33:00Z</dcterms:created>
  <dcterms:modified xsi:type="dcterms:W3CDTF">2025-02-12T05:37:51Z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1033-12.2.0.19805</vt:lpwstr>
  </property>
  <property fmtid="{D5CDD505-2E9C-101B-9397-08002B2CF9AE}" pid="3" name="ICV">
    <vt:lpwstr>A70624B038E440CEB60FB8438DC926FB_11</vt:lpwstr>
  </property>
</Properties>
</file>