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usso One"/>
      <p:regular r:id="rId20"/>
    </p:embeddedFont>
    <p:embeddedFont>
      <p:font typeface="Lexend Deca"/>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ussoOne-regular.fntdata"/><Relationship Id="rId11" Type="http://schemas.openxmlformats.org/officeDocument/2006/relationships/slide" Target="slides/slide6.xml"/><Relationship Id="rId22" Type="http://schemas.openxmlformats.org/officeDocument/2006/relationships/font" Target="fonts/LexendDeca-bold.fntdata"/><Relationship Id="rId10" Type="http://schemas.openxmlformats.org/officeDocument/2006/relationships/slide" Target="slides/slide5.xml"/><Relationship Id="rId21" Type="http://schemas.openxmlformats.org/officeDocument/2006/relationships/font" Target="fonts/LexendDeca-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30740b495d_0_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30740b495d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30740b495d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30740b495d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30740b495d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30740b495d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30740b495d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30740b495d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30740b495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30740b495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fabb18115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fabb18115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2fabb18115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2fabb18115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2fabb18115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2fabb18115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2fabb18115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2fabb18115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2fabb18115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2fabb18115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fabb18115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fabb18115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0740b495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0740b495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0740b495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0740b495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5.png"/><Relationship Id="rId9"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14.pn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919191"/>
            </a:gs>
          </a:gsLst>
          <a:lin ang="5400012" scaled="0"/>
        </a:gradFill>
      </p:bgPr>
    </p:bg>
    <p:spTree>
      <p:nvGrpSpPr>
        <p:cNvPr id="53" name="Shape 53"/>
        <p:cNvGrpSpPr/>
        <p:nvPr/>
      </p:nvGrpSpPr>
      <p:grpSpPr>
        <a:xfrm>
          <a:off x="0" y="0"/>
          <a:ext cx="0" cy="0"/>
          <a:chOff x="0" y="0"/>
          <a:chExt cx="0" cy="0"/>
        </a:xfrm>
      </p:grpSpPr>
      <p:sp>
        <p:nvSpPr>
          <p:cNvPr id="54" name="Google Shape;54;p13"/>
          <p:cNvSpPr txBox="1"/>
          <p:nvPr/>
        </p:nvSpPr>
        <p:spPr>
          <a:xfrm>
            <a:off x="656325" y="321350"/>
            <a:ext cx="7983300" cy="15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chemeClr val="dk1"/>
                </a:solidFill>
                <a:latin typeface="Russo One"/>
                <a:ea typeface="Russo One"/>
                <a:cs typeface="Russo One"/>
                <a:sym typeface="Russo One"/>
              </a:rPr>
              <a:t>Real Time </a:t>
            </a:r>
            <a:r>
              <a:rPr lang="en" sz="4500">
                <a:solidFill>
                  <a:schemeClr val="dk1"/>
                </a:solidFill>
                <a:latin typeface="Russo One"/>
                <a:ea typeface="Russo One"/>
                <a:cs typeface="Russo One"/>
                <a:sym typeface="Russo One"/>
              </a:rPr>
              <a:t>Competitor</a:t>
            </a:r>
            <a:r>
              <a:rPr lang="en" sz="4500">
                <a:solidFill>
                  <a:schemeClr val="dk1"/>
                </a:solidFill>
                <a:latin typeface="Russo One"/>
                <a:ea typeface="Russo One"/>
                <a:cs typeface="Russo One"/>
                <a:sym typeface="Russo One"/>
              </a:rPr>
              <a:t> Strategy</a:t>
            </a:r>
            <a:r>
              <a:rPr lang="en" sz="4500">
                <a:solidFill>
                  <a:schemeClr val="dk1"/>
                </a:solidFill>
                <a:latin typeface="Russo One"/>
                <a:ea typeface="Russo One"/>
                <a:cs typeface="Russo One"/>
                <a:sym typeface="Russo One"/>
              </a:rPr>
              <a:t> </a:t>
            </a:r>
            <a:endParaRPr sz="4500">
              <a:solidFill>
                <a:schemeClr val="dk1"/>
              </a:solidFill>
              <a:latin typeface="Russo One"/>
              <a:ea typeface="Russo One"/>
              <a:cs typeface="Russo One"/>
              <a:sym typeface="Russo One"/>
            </a:endParaRPr>
          </a:p>
          <a:p>
            <a:pPr indent="0" lvl="0" marL="0" rtl="0" algn="ctr">
              <a:spcBef>
                <a:spcPts val="0"/>
              </a:spcBef>
              <a:spcAft>
                <a:spcPts val="0"/>
              </a:spcAft>
              <a:buNone/>
            </a:pPr>
            <a:r>
              <a:rPr lang="en" sz="4600">
                <a:solidFill>
                  <a:srgbClr val="CC0000"/>
                </a:solidFill>
                <a:latin typeface="Russo One"/>
                <a:ea typeface="Russo One"/>
                <a:cs typeface="Russo One"/>
                <a:sym typeface="Russo One"/>
              </a:rPr>
              <a:t>AI app</a:t>
            </a:r>
            <a:endParaRPr sz="4600">
              <a:solidFill>
                <a:srgbClr val="CC0000"/>
              </a:solidFill>
              <a:latin typeface="Russo One"/>
              <a:ea typeface="Russo One"/>
              <a:cs typeface="Russo One"/>
              <a:sym typeface="Russo One"/>
            </a:endParaRPr>
          </a:p>
        </p:txBody>
      </p:sp>
      <p:pic>
        <p:nvPicPr>
          <p:cNvPr descr="HD wallpaper: illustration of two hands out of MacBook Pro ..." id="55" name="Google Shape;55;p13"/>
          <p:cNvPicPr preferRelativeResize="0"/>
          <p:nvPr/>
        </p:nvPicPr>
        <p:blipFill>
          <a:blip r:embed="rId3">
            <a:alphaModFix/>
          </a:blip>
          <a:stretch>
            <a:fillRect/>
          </a:stretch>
        </p:blipFill>
        <p:spPr>
          <a:xfrm>
            <a:off x="0" y="2495550"/>
            <a:ext cx="9144001" cy="2620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800">
                <a:latin typeface="Russo One"/>
                <a:ea typeface="Russo One"/>
                <a:cs typeface="Russo One"/>
                <a:sym typeface="Russo One"/>
              </a:rPr>
              <a:t>AI &amp; ML Models Used and Their Roles</a:t>
            </a:r>
            <a:endParaRPr b="1" sz="1800">
              <a:latin typeface="Russo One"/>
              <a:ea typeface="Russo One"/>
              <a:cs typeface="Russo One"/>
              <a:sym typeface="Russo One"/>
            </a:endParaRPr>
          </a:p>
          <a:p>
            <a:pPr indent="0" lvl="0" marL="0" rtl="0" algn="l">
              <a:spcBef>
                <a:spcPts val="400"/>
              </a:spcBef>
              <a:spcAft>
                <a:spcPts val="0"/>
              </a:spcAft>
              <a:buNone/>
            </a:pPr>
            <a:r>
              <a:t/>
            </a:r>
            <a:endParaRPr sz="1800">
              <a:latin typeface="Russo One"/>
              <a:ea typeface="Russo One"/>
              <a:cs typeface="Russo One"/>
              <a:sym typeface="Russo One"/>
            </a:endParaRPr>
          </a:p>
        </p:txBody>
      </p:sp>
      <p:sp>
        <p:nvSpPr>
          <p:cNvPr id="151" name="Google Shape;151;p22"/>
          <p:cNvSpPr txBox="1"/>
          <p:nvPr>
            <p:ph idx="1" type="body"/>
          </p:nvPr>
        </p:nvSpPr>
        <p:spPr>
          <a:xfrm>
            <a:off x="195375" y="1017725"/>
            <a:ext cx="6997200" cy="34164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1200"/>
              </a:spcBef>
              <a:spcAft>
                <a:spcPts val="0"/>
              </a:spcAft>
              <a:buClr>
                <a:schemeClr val="dk1"/>
              </a:buClr>
              <a:buSzPts val="1400"/>
              <a:buChar char="➢"/>
            </a:pPr>
            <a:r>
              <a:rPr b="1" lang="en" sz="1400">
                <a:solidFill>
                  <a:schemeClr val="dk1"/>
                </a:solidFill>
                <a:latin typeface="Lexend Deca"/>
                <a:ea typeface="Lexend Deca"/>
                <a:cs typeface="Lexend Deca"/>
                <a:sym typeface="Lexend Deca"/>
              </a:rPr>
              <a:t>DistilBERT (NLP Model)</a:t>
            </a:r>
            <a:r>
              <a:rPr lang="en" sz="1400">
                <a:solidFill>
                  <a:schemeClr val="dk1"/>
                </a:solidFill>
                <a:latin typeface="Lexend Deca"/>
                <a:ea typeface="Lexend Deca"/>
                <a:cs typeface="Lexend Deca"/>
                <a:sym typeface="Lexend Deca"/>
              </a:rPr>
              <a:t> → Sentiment analysis on customer reviews.</a:t>
            </a:r>
            <a:endParaRPr sz="1400">
              <a:solidFill>
                <a:schemeClr val="dk1"/>
              </a:solidFill>
              <a:latin typeface="Lexend Deca"/>
              <a:ea typeface="Lexend Deca"/>
              <a:cs typeface="Lexend Deca"/>
              <a:sym typeface="Lexend Deca"/>
            </a:endParaRPr>
          </a:p>
          <a:p>
            <a:pPr indent="-317500" lvl="0" marL="457200" rtl="0" algn="l">
              <a:lnSpc>
                <a:spcPct val="200000"/>
              </a:lnSpc>
              <a:spcBef>
                <a:spcPts val="0"/>
              </a:spcBef>
              <a:spcAft>
                <a:spcPts val="0"/>
              </a:spcAft>
              <a:buClr>
                <a:schemeClr val="dk1"/>
              </a:buClr>
              <a:buSzPts val="1400"/>
              <a:buChar char="➢"/>
            </a:pPr>
            <a:r>
              <a:rPr b="1" lang="en" sz="1400">
                <a:solidFill>
                  <a:schemeClr val="dk1"/>
                </a:solidFill>
                <a:latin typeface="Lexend Deca"/>
                <a:ea typeface="Lexend Deca"/>
                <a:cs typeface="Lexend Deca"/>
                <a:sym typeface="Lexend Deca"/>
              </a:rPr>
              <a:t>Random Forest Regressor</a:t>
            </a:r>
            <a:r>
              <a:rPr lang="en" sz="1400">
                <a:solidFill>
                  <a:schemeClr val="dk1"/>
                </a:solidFill>
                <a:latin typeface="Lexend Deca"/>
                <a:ea typeface="Lexend Deca"/>
                <a:cs typeface="Lexend Deca"/>
                <a:sym typeface="Lexend Deca"/>
              </a:rPr>
              <a:t> → Predicts competitor pricing strategies.</a:t>
            </a:r>
            <a:endParaRPr sz="1400">
              <a:solidFill>
                <a:schemeClr val="dk1"/>
              </a:solidFill>
              <a:latin typeface="Lexend Deca"/>
              <a:ea typeface="Lexend Deca"/>
              <a:cs typeface="Lexend Deca"/>
              <a:sym typeface="Lexend Deca"/>
            </a:endParaRPr>
          </a:p>
          <a:p>
            <a:pPr indent="-317500" lvl="0" marL="457200" rtl="0" algn="l">
              <a:lnSpc>
                <a:spcPct val="200000"/>
              </a:lnSpc>
              <a:spcBef>
                <a:spcPts val="0"/>
              </a:spcBef>
              <a:spcAft>
                <a:spcPts val="0"/>
              </a:spcAft>
              <a:buClr>
                <a:schemeClr val="dk1"/>
              </a:buClr>
              <a:buSzPts val="1400"/>
              <a:buChar char="➢"/>
            </a:pPr>
            <a:r>
              <a:rPr b="1" lang="en" sz="1400">
                <a:solidFill>
                  <a:schemeClr val="dk1"/>
                </a:solidFill>
                <a:latin typeface="Lexend Deca"/>
                <a:ea typeface="Lexend Deca"/>
                <a:cs typeface="Lexend Deca"/>
                <a:sym typeface="Lexend Deca"/>
              </a:rPr>
              <a:t>ARIMA (Time-Series Model)</a:t>
            </a:r>
            <a:r>
              <a:rPr lang="en" sz="1400">
                <a:solidFill>
                  <a:schemeClr val="dk1"/>
                </a:solidFill>
                <a:latin typeface="Lexend Deca"/>
                <a:ea typeface="Lexend Deca"/>
                <a:cs typeface="Lexend Deca"/>
                <a:sym typeface="Lexend Deca"/>
              </a:rPr>
              <a:t> → Forecasts future discount trends.</a:t>
            </a:r>
            <a:endParaRPr sz="1400">
              <a:solidFill>
                <a:schemeClr val="dk1"/>
              </a:solidFill>
              <a:latin typeface="Lexend Deca"/>
              <a:ea typeface="Lexend Deca"/>
              <a:cs typeface="Lexend Deca"/>
              <a:sym typeface="Lexend Deca"/>
            </a:endParaRPr>
          </a:p>
          <a:p>
            <a:pPr indent="-317500" lvl="0" marL="457200" rtl="0" algn="l">
              <a:lnSpc>
                <a:spcPct val="200000"/>
              </a:lnSpc>
              <a:spcBef>
                <a:spcPts val="0"/>
              </a:spcBef>
              <a:spcAft>
                <a:spcPts val="0"/>
              </a:spcAft>
              <a:buClr>
                <a:schemeClr val="dk1"/>
              </a:buClr>
              <a:buSzPts val="1400"/>
              <a:buChar char="➢"/>
            </a:pPr>
            <a:r>
              <a:rPr b="1" lang="en" sz="1400">
                <a:solidFill>
                  <a:schemeClr val="dk1"/>
                </a:solidFill>
                <a:latin typeface="Lexend Deca"/>
                <a:ea typeface="Lexend Deca"/>
                <a:cs typeface="Lexend Deca"/>
                <a:sym typeface="Lexend Deca"/>
              </a:rPr>
              <a:t>Llama 3 / OpenAI GPT</a:t>
            </a:r>
            <a:r>
              <a:rPr lang="en" sz="1400">
                <a:solidFill>
                  <a:schemeClr val="dk1"/>
                </a:solidFill>
                <a:latin typeface="Lexend Deca"/>
                <a:ea typeface="Lexend Deca"/>
                <a:cs typeface="Lexend Deca"/>
                <a:sym typeface="Lexend Deca"/>
              </a:rPr>
              <a:t> → Generates strategic business insights.</a:t>
            </a:r>
            <a:endParaRPr sz="1400">
              <a:solidFill>
                <a:schemeClr val="dk1"/>
              </a:solidFill>
              <a:latin typeface="Lexend Deca"/>
              <a:ea typeface="Lexend Deca"/>
              <a:cs typeface="Lexend Deca"/>
              <a:sym typeface="Lexend Deca"/>
            </a:endParaRPr>
          </a:p>
          <a:p>
            <a:pPr indent="-317500" lvl="0" marL="457200" rtl="0" algn="l">
              <a:lnSpc>
                <a:spcPct val="200000"/>
              </a:lnSpc>
              <a:spcBef>
                <a:spcPts val="0"/>
              </a:spcBef>
              <a:spcAft>
                <a:spcPts val="0"/>
              </a:spcAft>
              <a:buClr>
                <a:schemeClr val="dk1"/>
              </a:buClr>
              <a:buSzPts val="1400"/>
              <a:buChar char="➢"/>
            </a:pPr>
            <a:r>
              <a:rPr b="1" lang="en" sz="1400">
                <a:solidFill>
                  <a:schemeClr val="dk1"/>
                </a:solidFill>
                <a:latin typeface="Lexend Deca"/>
                <a:ea typeface="Lexend Deca"/>
                <a:cs typeface="Lexend Deca"/>
                <a:sym typeface="Lexend Deca"/>
              </a:rPr>
              <a:t>K-Means Clustering</a:t>
            </a:r>
            <a:r>
              <a:rPr lang="en" sz="1400">
                <a:solidFill>
                  <a:schemeClr val="dk1"/>
                </a:solidFill>
                <a:latin typeface="Lexend Deca"/>
                <a:ea typeface="Lexend Deca"/>
                <a:cs typeface="Lexend Deca"/>
                <a:sym typeface="Lexend Deca"/>
              </a:rPr>
              <a:t> → Segments products based on pricing patterns.</a:t>
            </a:r>
            <a:endParaRPr b="1" sz="1400">
              <a:solidFill>
                <a:schemeClr val="dk1"/>
              </a:solidFill>
              <a:latin typeface="Lexend Deca"/>
              <a:ea typeface="Lexend Deca"/>
              <a:cs typeface="Lexend Deca"/>
              <a:sym typeface="Lexend Deca"/>
            </a:endParaRPr>
          </a:p>
        </p:txBody>
      </p:sp>
      <p:pic>
        <p:nvPicPr>
          <p:cNvPr descr="File:Icon robot.svg - Wikimedia Commons" id="152" name="Google Shape;152;p22"/>
          <p:cNvPicPr preferRelativeResize="0"/>
          <p:nvPr/>
        </p:nvPicPr>
        <p:blipFill>
          <a:blip r:embed="rId3">
            <a:alphaModFix/>
          </a:blip>
          <a:stretch>
            <a:fillRect/>
          </a:stretch>
        </p:blipFill>
        <p:spPr>
          <a:xfrm>
            <a:off x="7087919" y="3339775"/>
            <a:ext cx="2371351" cy="1803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usso One"/>
                <a:ea typeface="Russo One"/>
                <a:cs typeface="Russo One"/>
                <a:sym typeface="Russo One"/>
              </a:rPr>
              <a:t>Real World Application</a:t>
            </a:r>
            <a:endParaRPr sz="1800">
              <a:latin typeface="Russo One"/>
              <a:ea typeface="Russo One"/>
              <a:cs typeface="Russo One"/>
              <a:sym typeface="Russo One"/>
            </a:endParaRPr>
          </a:p>
        </p:txBody>
      </p:sp>
      <p:sp>
        <p:nvSpPr>
          <p:cNvPr id="158" name="Google Shape;158;p23"/>
          <p:cNvSpPr txBox="1"/>
          <p:nvPr>
            <p:ph idx="1" type="body"/>
          </p:nvPr>
        </p:nvSpPr>
        <p:spPr>
          <a:xfrm>
            <a:off x="195375" y="1017725"/>
            <a:ext cx="69972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1200"/>
              </a:spcBef>
              <a:spcAft>
                <a:spcPts val="0"/>
              </a:spcAft>
              <a:buClr>
                <a:schemeClr val="dk1"/>
              </a:buClr>
              <a:buSzPts val="1500"/>
              <a:buChar char="➢"/>
            </a:pPr>
            <a:r>
              <a:rPr lang="en" sz="1400">
                <a:solidFill>
                  <a:schemeClr val="dk1"/>
                </a:solidFill>
                <a:latin typeface="Lexend Deca"/>
                <a:ea typeface="Lexend Deca"/>
                <a:cs typeface="Lexend Deca"/>
                <a:sym typeface="Lexend Deca"/>
              </a:rPr>
              <a:t>E-Commerce Competitive Pricing Optimization</a:t>
            </a:r>
            <a:endParaRPr sz="1400">
              <a:solidFill>
                <a:schemeClr val="dk1"/>
              </a:solidFill>
              <a:latin typeface="Lexend Deca"/>
              <a:ea typeface="Lexend Deca"/>
              <a:cs typeface="Lexend Deca"/>
              <a:sym typeface="Lexend Deca"/>
            </a:endParaRPr>
          </a:p>
          <a:p>
            <a:pPr indent="-317500" lvl="0" marL="457200" rtl="0" algn="l">
              <a:lnSpc>
                <a:spcPct val="150000"/>
              </a:lnSpc>
              <a:spcBef>
                <a:spcPts val="0"/>
              </a:spcBef>
              <a:spcAft>
                <a:spcPts val="0"/>
              </a:spcAft>
              <a:buClr>
                <a:schemeClr val="dk1"/>
              </a:buClr>
              <a:buSzPts val="1400"/>
              <a:buFont typeface="Lexend Deca"/>
              <a:buChar char="➢"/>
            </a:pPr>
            <a:r>
              <a:rPr lang="en" sz="1400">
                <a:solidFill>
                  <a:schemeClr val="dk1"/>
                </a:solidFill>
                <a:latin typeface="Lexend Deca"/>
                <a:ea typeface="Lexend Deca"/>
                <a:cs typeface="Lexend Deca"/>
                <a:sym typeface="Lexend Deca"/>
              </a:rPr>
              <a:t>Retail Business Intelligence &amp; Promotions</a:t>
            </a:r>
            <a:endParaRPr sz="1400">
              <a:solidFill>
                <a:schemeClr val="dk1"/>
              </a:solidFill>
              <a:latin typeface="Lexend Deca"/>
              <a:ea typeface="Lexend Deca"/>
              <a:cs typeface="Lexend Deca"/>
              <a:sym typeface="Lexend Deca"/>
            </a:endParaRPr>
          </a:p>
          <a:p>
            <a:pPr indent="-317500" lvl="0" marL="457200" rtl="0" algn="l">
              <a:lnSpc>
                <a:spcPct val="150000"/>
              </a:lnSpc>
              <a:spcBef>
                <a:spcPts val="0"/>
              </a:spcBef>
              <a:spcAft>
                <a:spcPts val="0"/>
              </a:spcAft>
              <a:buClr>
                <a:schemeClr val="dk1"/>
              </a:buClr>
              <a:buSzPts val="1400"/>
              <a:buFont typeface="Lexend Deca"/>
              <a:buChar char="➢"/>
            </a:pPr>
            <a:r>
              <a:rPr lang="en" sz="1400">
                <a:solidFill>
                  <a:schemeClr val="dk1"/>
                </a:solidFill>
                <a:latin typeface="Lexend Deca"/>
                <a:ea typeface="Lexend Deca"/>
                <a:cs typeface="Lexend Deca"/>
                <a:sym typeface="Lexend Deca"/>
              </a:rPr>
              <a:t>AI-Driven Customer Sentiment &amp; Product Strategy</a:t>
            </a:r>
            <a:endParaRPr sz="1400">
              <a:solidFill>
                <a:schemeClr val="dk1"/>
              </a:solidFill>
              <a:latin typeface="Lexend Deca"/>
              <a:ea typeface="Lexend Deca"/>
              <a:cs typeface="Lexend Deca"/>
              <a:sym typeface="Lexend Deca"/>
            </a:endParaRPr>
          </a:p>
          <a:p>
            <a:pPr indent="-317500" lvl="0" marL="457200" rtl="0" algn="l">
              <a:lnSpc>
                <a:spcPct val="150000"/>
              </a:lnSpc>
              <a:spcBef>
                <a:spcPts val="0"/>
              </a:spcBef>
              <a:spcAft>
                <a:spcPts val="0"/>
              </a:spcAft>
              <a:buClr>
                <a:schemeClr val="dk1"/>
              </a:buClr>
              <a:buSzPts val="1400"/>
              <a:buFont typeface="Lexend Deca"/>
              <a:buChar char="➢"/>
            </a:pPr>
            <a:r>
              <a:rPr lang="en" sz="1400">
                <a:solidFill>
                  <a:schemeClr val="dk1"/>
                </a:solidFill>
                <a:latin typeface="Lexend Deca"/>
                <a:ea typeface="Lexend Deca"/>
                <a:cs typeface="Lexend Deca"/>
                <a:sym typeface="Lexend Deca"/>
              </a:rPr>
              <a:t>Competitive Pricing and Promotion Optimization for Online Retailers</a:t>
            </a:r>
            <a:endParaRPr sz="1400">
              <a:solidFill>
                <a:schemeClr val="dk1"/>
              </a:solidFill>
              <a:latin typeface="Lexend Deca"/>
              <a:ea typeface="Lexend Deca"/>
              <a:cs typeface="Lexend Deca"/>
              <a:sym typeface="Lexend Deca"/>
            </a:endParaRPr>
          </a:p>
          <a:p>
            <a:pPr indent="0" lvl="0" marL="0" rtl="0" algn="l">
              <a:lnSpc>
                <a:spcPct val="115000"/>
              </a:lnSpc>
              <a:spcBef>
                <a:spcPts val="1200"/>
              </a:spcBef>
              <a:spcAft>
                <a:spcPts val="0"/>
              </a:spcAft>
              <a:buNone/>
            </a:pPr>
            <a:r>
              <a:rPr b="1" lang="en" sz="1700">
                <a:solidFill>
                  <a:srgbClr val="188038"/>
                </a:solidFill>
                <a:latin typeface="Lexend Deca"/>
                <a:ea typeface="Lexend Deca"/>
                <a:cs typeface="Lexend Deca"/>
                <a:sym typeface="Lexend Deca"/>
              </a:rPr>
              <a:t>Benefits</a:t>
            </a:r>
            <a:endParaRPr b="1" sz="1700">
              <a:solidFill>
                <a:srgbClr val="188038"/>
              </a:solidFill>
              <a:latin typeface="Lexend Deca"/>
              <a:ea typeface="Lexend Deca"/>
              <a:cs typeface="Lexend Deca"/>
              <a:sym typeface="Lexend Deca"/>
            </a:endParaRPr>
          </a:p>
          <a:p>
            <a:pPr indent="-317500" lvl="0" marL="457200" rtl="0" algn="l">
              <a:lnSpc>
                <a:spcPct val="150000"/>
              </a:lnSpc>
              <a:spcBef>
                <a:spcPts val="1200"/>
              </a:spcBef>
              <a:spcAft>
                <a:spcPts val="0"/>
              </a:spcAft>
              <a:buClr>
                <a:schemeClr val="dk1"/>
              </a:buClr>
              <a:buSzPts val="1400"/>
              <a:buFont typeface="Lexend Deca"/>
              <a:buChar char="➢"/>
            </a:pPr>
            <a:r>
              <a:rPr lang="en" sz="1400">
                <a:solidFill>
                  <a:schemeClr val="dk1"/>
                </a:solidFill>
                <a:latin typeface="Lexend Deca"/>
                <a:ea typeface="Lexend Deca"/>
                <a:cs typeface="Lexend Deca"/>
                <a:sym typeface="Lexend Deca"/>
              </a:rPr>
              <a:t>Increased sales by offering competitive discounts at the right time.</a:t>
            </a:r>
            <a:endParaRPr sz="1400">
              <a:solidFill>
                <a:schemeClr val="dk1"/>
              </a:solidFill>
              <a:latin typeface="Lexend Deca"/>
              <a:ea typeface="Lexend Deca"/>
              <a:cs typeface="Lexend Deca"/>
              <a:sym typeface="Lexend Deca"/>
            </a:endParaRPr>
          </a:p>
          <a:p>
            <a:pPr indent="-317500" lvl="0" marL="457200" rtl="0" algn="l">
              <a:lnSpc>
                <a:spcPct val="150000"/>
              </a:lnSpc>
              <a:spcBef>
                <a:spcPts val="0"/>
              </a:spcBef>
              <a:spcAft>
                <a:spcPts val="0"/>
              </a:spcAft>
              <a:buClr>
                <a:schemeClr val="dk1"/>
              </a:buClr>
              <a:buSzPts val="1400"/>
              <a:buFont typeface="Lexend Deca"/>
              <a:buChar char="➢"/>
            </a:pPr>
            <a:r>
              <a:rPr lang="en" sz="1400">
                <a:solidFill>
                  <a:schemeClr val="dk1"/>
                </a:solidFill>
                <a:latin typeface="Lexend Deca"/>
                <a:ea typeface="Lexend Deca"/>
                <a:cs typeface="Lexend Deca"/>
                <a:sym typeface="Lexend Deca"/>
              </a:rPr>
              <a:t> Improved customer satisfaction by addressing key sentiment trends in reviews.</a:t>
            </a:r>
            <a:endParaRPr sz="1400">
              <a:solidFill>
                <a:schemeClr val="dk1"/>
              </a:solidFill>
              <a:latin typeface="Lexend Deca"/>
              <a:ea typeface="Lexend Deca"/>
              <a:cs typeface="Lexend Deca"/>
              <a:sym typeface="Lexend Deca"/>
            </a:endParaRPr>
          </a:p>
          <a:p>
            <a:pPr indent="-317500" lvl="0" marL="457200" rtl="0" algn="l">
              <a:lnSpc>
                <a:spcPct val="150000"/>
              </a:lnSpc>
              <a:spcBef>
                <a:spcPts val="0"/>
              </a:spcBef>
              <a:spcAft>
                <a:spcPts val="0"/>
              </a:spcAft>
              <a:buClr>
                <a:schemeClr val="dk1"/>
              </a:buClr>
              <a:buSzPts val="1400"/>
              <a:buFont typeface="Lexend Deca"/>
              <a:buChar char="➢"/>
            </a:pPr>
            <a:r>
              <a:rPr lang="en" sz="1400">
                <a:solidFill>
                  <a:schemeClr val="dk1"/>
                </a:solidFill>
                <a:latin typeface="Lexend Deca"/>
                <a:ea typeface="Lexend Deca"/>
                <a:cs typeface="Lexend Deca"/>
                <a:sym typeface="Lexend Deca"/>
              </a:rPr>
              <a:t> Enhanced market positioning by proactively responding to competitor pricing strategies.</a:t>
            </a:r>
            <a:endParaRPr sz="1400">
              <a:solidFill>
                <a:schemeClr val="dk1"/>
              </a:solidFill>
              <a:latin typeface="Lexend Deca"/>
              <a:ea typeface="Lexend Deca"/>
              <a:cs typeface="Lexend Deca"/>
              <a:sym typeface="Lexend Deca"/>
            </a:endParaRPr>
          </a:p>
        </p:txBody>
      </p:sp>
      <p:pic>
        <p:nvPicPr>
          <p:cNvPr descr="Profit Chart Curve Vector | Free SVG" id="159" name="Google Shape;159;p23"/>
          <p:cNvPicPr preferRelativeResize="0"/>
          <p:nvPr/>
        </p:nvPicPr>
        <p:blipFill>
          <a:blip r:embed="rId3">
            <a:alphaModFix/>
          </a:blip>
          <a:stretch>
            <a:fillRect/>
          </a:stretch>
        </p:blipFill>
        <p:spPr>
          <a:xfrm>
            <a:off x="7441425" y="3379100"/>
            <a:ext cx="1646625" cy="1646625"/>
          </a:xfrm>
          <a:prstGeom prst="rect">
            <a:avLst/>
          </a:prstGeom>
          <a:noFill/>
          <a:ln>
            <a:noFill/>
          </a:ln>
        </p:spPr>
      </p:pic>
      <p:pic>
        <p:nvPicPr>
          <p:cNvPr descr="File:Bakery.png - Wikimedia Commons" id="160" name="Google Shape;160;p23"/>
          <p:cNvPicPr preferRelativeResize="0"/>
          <p:nvPr/>
        </p:nvPicPr>
        <p:blipFill>
          <a:blip r:embed="rId4">
            <a:alphaModFix/>
          </a:blip>
          <a:stretch>
            <a:fillRect/>
          </a:stretch>
        </p:blipFill>
        <p:spPr>
          <a:xfrm>
            <a:off x="7521438" y="1888251"/>
            <a:ext cx="1486626" cy="1486626"/>
          </a:xfrm>
          <a:prstGeom prst="rect">
            <a:avLst/>
          </a:prstGeom>
          <a:noFill/>
          <a:ln>
            <a:noFill/>
          </a:ln>
        </p:spPr>
      </p:pic>
      <p:pic>
        <p:nvPicPr>
          <p:cNvPr descr="Shopping Cart Illustration Free Stock Photo - Public Domain Pictures" id="161" name="Google Shape;161;p23"/>
          <p:cNvPicPr preferRelativeResize="0"/>
          <p:nvPr/>
        </p:nvPicPr>
        <p:blipFill rotWithShape="1">
          <a:blip r:embed="rId5">
            <a:alphaModFix/>
          </a:blip>
          <a:srcRect b="8206" l="20650" r="20331" t="9725"/>
          <a:stretch/>
        </p:blipFill>
        <p:spPr>
          <a:xfrm>
            <a:off x="7492975" y="164125"/>
            <a:ext cx="1515000" cy="1572000"/>
          </a:xfrm>
          <a:prstGeom prst="ellipse">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rPr b="1" lang="en" sz="2000">
                <a:latin typeface="Russo One"/>
                <a:ea typeface="Russo One"/>
                <a:cs typeface="Russo One"/>
                <a:sym typeface="Russo One"/>
              </a:rPr>
              <a:t>Scaling the Vision </a:t>
            </a:r>
            <a:endParaRPr sz="2500">
              <a:latin typeface="Russo One"/>
              <a:ea typeface="Russo One"/>
              <a:cs typeface="Russo One"/>
              <a:sym typeface="Russo One"/>
            </a:endParaRPr>
          </a:p>
        </p:txBody>
      </p:sp>
      <p:sp>
        <p:nvSpPr>
          <p:cNvPr id="167" name="Google Shape;167;p24"/>
          <p:cNvSpPr txBox="1"/>
          <p:nvPr>
            <p:ph idx="1" type="body"/>
          </p:nvPr>
        </p:nvSpPr>
        <p:spPr>
          <a:xfrm>
            <a:off x="0" y="680150"/>
            <a:ext cx="69972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t/>
            </a:r>
            <a:endParaRPr b="1" sz="1500">
              <a:solidFill>
                <a:schemeClr val="dk1"/>
              </a:solidFill>
              <a:latin typeface="Lexend Deca"/>
              <a:ea typeface="Lexend Deca"/>
              <a:cs typeface="Lexend Deca"/>
              <a:sym typeface="Lexend Deca"/>
            </a:endParaRPr>
          </a:p>
          <a:p>
            <a:pPr indent="-311150" lvl="0" marL="457200" rtl="0" algn="l">
              <a:spcBef>
                <a:spcPts val="1200"/>
              </a:spcBef>
              <a:spcAft>
                <a:spcPts val="0"/>
              </a:spcAft>
              <a:buClr>
                <a:schemeClr val="dk1"/>
              </a:buClr>
              <a:buSzPts val="1300"/>
              <a:buChar char="➢"/>
            </a:pPr>
            <a:r>
              <a:rPr b="1" lang="en" sz="1300">
                <a:solidFill>
                  <a:schemeClr val="dk1"/>
                </a:solidFill>
                <a:latin typeface="Lexend Deca"/>
                <a:ea typeface="Lexend Deca"/>
                <a:cs typeface="Lexend Deca"/>
                <a:sym typeface="Lexend Deca"/>
              </a:rPr>
              <a:t>Advanced AI &amp; Automation:</a:t>
            </a:r>
            <a:br>
              <a:rPr b="1" lang="en" sz="1300">
                <a:solidFill>
                  <a:schemeClr val="dk1"/>
                </a:solidFill>
                <a:latin typeface="Lexend Deca"/>
                <a:ea typeface="Lexend Deca"/>
                <a:cs typeface="Lexend Deca"/>
                <a:sym typeface="Lexend Deca"/>
              </a:rPr>
            </a:br>
            <a:r>
              <a:rPr lang="en" sz="1300">
                <a:solidFill>
                  <a:schemeClr val="dk1"/>
                </a:solidFill>
                <a:latin typeface="Lexend Deca"/>
                <a:ea typeface="Lexend Deca"/>
                <a:cs typeface="Lexend Deca"/>
                <a:sym typeface="Lexend Deca"/>
              </a:rPr>
              <a:t> Implement cutting-edge AI models for dynamic pricing, real-time market analysis, and personalized promotions to scale decision-making.</a:t>
            </a:r>
            <a:br>
              <a:rPr lang="en" sz="1300">
                <a:solidFill>
                  <a:schemeClr val="dk1"/>
                </a:solidFill>
                <a:latin typeface="Lexend Deca"/>
                <a:ea typeface="Lexend Deca"/>
                <a:cs typeface="Lexend Deca"/>
                <a:sym typeface="Lexend Deca"/>
              </a:rPr>
            </a:br>
            <a:endParaRPr sz="1300">
              <a:solidFill>
                <a:schemeClr val="dk1"/>
              </a:solidFill>
              <a:latin typeface="Lexend Deca"/>
              <a:ea typeface="Lexend Deca"/>
              <a:cs typeface="Lexend Deca"/>
              <a:sym typeface="Lexend Deca"/>
            </a:endParaRPr>
          </a:p>
          <a:p>
            <a:pPr indent="-311150" lvl="0" marL="457200" rtl="0" algn="l">
              <a:spcBef>
                <a:spcPts val="0"/>
              </a:spcBef>
              <a:spcAft>
                <a:spcPts val="0"/>
              </a:spcAft>
              <a:buClr>
                <a:schemeClr val="dk1"/>
              </a:buClr>
              <a:buSzPts val="1300"/>
              <a:buChar char="➢"/>
            </a:pPr>
            <a:r>
              <a:rPr b="1" lang="en" sz="1300">
                <a:solidFill>
                  <a:schemeClr val="dk1"/>
                </a:solidFill>
                <a:latin typeface="Lexend Deca"/>
                <a:ea typeface="Lexend Deca"/>
                <a:cs typeface="Lexend Deca"/>
                <a:sym typeface="Lexend Deca"/>
              </a:rPr>
              <a:t>Global Market Expansion:</a:t>
            </a:r>
            <a:br>
              <a:rPr b="1" lang="en" sz="1300">
                <a:solidFill>
                  <a:schemeClr val="dk1"/>
                </a:solidFill>
                <a:latin typeface="Lexend Deca"/>
                <a:ea typeface="Lexend Deca"/>
                <a:cs typeface="Lexend Deca"/>
                <a:sym typeface="Lexend Deca"/>
              </a:rPr>
            </a:br>
            <a:r>
              <a:rPr lang="en" sz="1300">
                <a:solidFill>
                  <a:schemeClr val="dk1"/>
                </a:solidFill>
                <a:latin typeface="Lexend Deca"/>
                <a:ea typeface="Lexend Deca"/>
                <a:cs typeface="Lexend Deca"/>
                <a:sym typeface="Lexend Deca"/>
              </a:rPr>
              <a:t> Adapt pricing strategies for different regions by integrating localized consumer behavior insights, currency fluctuations, and regional competition data.</a:t>
            </a:r>
            <a:br>
              <a:rPr lang="en" sz="1300">
                <a:solidFill>
                  <a:schemeClr val="dk1"/>
                </a:solidFill>
                <a:latin typeface="Lexend Deca"/>
                <a:ea typeface="Lexend Deca"/>
                <a:cs typeface="Lexend Deca"/>
                <a:sym typeface="Lexend Deca"/>
              </a:rPr>
            </a:br>
            <a:endParaRPr sz="1300">
              <a:solidFill>
                <a:schemeClr val="dk1"/>
              </a:solidFill>
              <a:latin typeface="Lexend Deca"/>
              <a:ea typeface="Lexend Deca"/>
              <a:cs typeface="Lexend Deca"/>
              <a:sym typeface="Lexend Deca"/>
            </a:endParaRPr>
          </a:p>
          <a:p>
            <a:pPr indent="-311150" lvl="0" marL="457200" rtl="0" algn="l">
              <a:spcBef>
                <a:spcPts val="0"/>
              </a:spcBef>
              <a:spcAft>
                <a:spcPts val="0"/>
              </a:spcAft>
              <a:buClr>
                <a:schemeClr val="dk1"/>
              </a:buClr>
              <a:buSzPts val="1300"/>
              <a:buChar char="➢"/>
            </a:pPr>
            <a:r>
              <a:rPr b="1" lang="en" sz="1300">
                <a:solidFill>
                  <a:schemeClr val="dk1"/>
                </a:solidFill>
                <a:latin typeface="Lexend Deca"/>
                <a:ea typeface="Lexend Deca"/>
                <a:cs typeface="Lexend Deca"/>
                <a:sym typeface="Lexend Deca"/>
              </a:rPr>
              <a:t>Robust Data Infrastructure:</a:t>
            </a:r>
            <a:br>
              <a:rPr b="1" lang="en" sz="1300">
                <a:solidFill>
                  <a:schemeClr val="dk1"/>
                </a:solidFill>
                <a:latin typeface="Lexend Deca"/>
                <a:ea typeface="Lexend Deca"/>
                <a:cs typeface="Lexend Deca"/>
                <a:sym typeface="Lexend Deca"/>
              </a:rPr>
            </a:br>
            <a:r>
              <a:rPr lang="en" sz="1300">
                <a:solidFill>
                  <a:schemeClr val="dk1"/>
                </a:solidFill>
                <a:latin typeface="Lexend Deca"/>
                <a:ea typeface="Lexend Deca"/>
                <a:cs typeface="Lexend Deca"/>
                <a:sym typeface="Lexend Deca"/>
              </a:rPr>
              <a:t> Scale data processing capabilities with cloud-based solutions, ensuring seamless handling of large datasets and high-speed analytics.</a:t>
            </a:r>
            <a:br>
              <a:rPr lang="en" sz="1300">
                <a:solidFill>
                  <a:schemeClr val="dk1"/>
                </a:solidFill>
                <a:latin typeface="Lexend Deca"/>
                <a:ea typeface="Lexend Deca"/>
                <a:cs typeface="Lexend Deca"/>
                <a:sym typeface="Lexend Deca"/>
              </a:rPr>
            </a:br>
            <a:endParaRPr sz="1300">
              <a:solidFill>
                <a:schemeClr val="dk1"/>
              </a:solidFill>
              <a:latin typeface="Lexend Deca"/>
              <a:ea typeface="Lexend Deca"/>
              <a:cs typeface="Lexend Deca"/>
              <a:sym typeface="Lexend Deca"/>
            </a:endParaRPr>
          </a:p>
          <a:p>
            <a:pPr indent="-311150" lvl="0" marL="457200" rtl="0" algn="l">
              <a:spcBef>
                <a:spcPts val="0"/>
              </a:spcBef>
              <a:spcAft>
                <a:spcPts val="0"/>
              </a:spcAft>
              <a:buClr>
                <a:schemeClr val="dk1"/>
              </a:buClr>
              <a:buSzPts val="1300"/>
              <a:buChar char="➢"/>
            </a:pPr>
            <a:r>
              <a:rPr b="1" lang="en" sz="1300">
                <a:solidFill>
                  <a:schemeClr val="dk1"/>
                </a:solidFill>
                <a:latin typeface="Lexend Deca"/>
                <a:ea typeface="Lexend Deca"/>
                <a:cs typeface="Lexend Deca"/>
                <a:sym typeface="Lexend Deca"/>
              </a:rPr>
              <a:t>Cross-Platform Integration:</a:t>
            </a:r>
            <a:br>
              <a:rPr b="1" lang="en" sz="1300">
                <a:solidFill>
                  <a:schemeClr val="dk1"/>
                </a:solidFill>
                <a:latin typeface="Lexend Deca"/>
                <a:ea typeface="Lexend Deca"/>
                <a:cs typeface="Lexend Deca"/>
                <a:sym typeface="Lexend Deca"/>
              </a:rPr>
            </a:br>
            <a:r>
              <a:rPr lang="en" sz="1300">
                <a:solidFill>
                  <a:schemeClr val="dk1"/>
                </a:solidFill>
                <a:latin typeface="Lexend Deca"/>
                <a:ea typeface="Lexend Deca"/>
                <a:cs typeface="Lexend Deca"/>
                <a:sym typeface="Lexend Deca"/>
              </a:rPr>
              <a:t> Expand compatibility with major e-commerce platforms, ERP systems, and digital marketing tools to create a unified, scalable pricing strategy.</a:t>
            </a:r>
            <a:br>
              <a:rPr lang="en" sz="1300">
                <a:solidFill>
                  <a:schemeClr val="dk1"/>
                </a:solidFill>
                <a:latin typeface="Lexend Deca"/>
                <a:ea typeface="Lexend Deca"/>
                <a:cs typeface="Lexend Deca"/>
                <a:sym typeface="Lexend Deca"/>
              </a:rPr>
            </a:br>
            <a:endParaRPr b="1" sz="1300">
              <a:solidFill>
                <a:schemeClr val="dk1"/>
              </a:solidFill>
              <a:latin typeface="Lexend Deca"/>
              <a:ea typeface="Lexend Deca"/>
              <a:cs typeface="Lexend Deca"/>
              <a:sym typeface="Lexend Deca"/>
            </a:endParaRPr>
          </a:p>
        </p:txBody>
      </p:sp>
      <p:pic>
        <p:nvPicPr>
          <p:cNvPr descr="Business 3d Vector Graph | Free SVG" id="168" name="Google Shape;168;p24"/>
          <p:cNvPicPr preferRelativeResize="0"/>
          <p:nvPr/>
        </p:nvPicPr>
        <p:blipFill>
          <a:blip r:embed="rId3">
            <a:alphaModFix/>
          </a:blip>
          <a:stretch>
            <a:fillRect/>
          </a:stretch>
        </p:blipFill>
        <p:spPr>
          <a:xfrm>
            <a:off x="6997200" y="2447075"/>
            <a:ext cx="2146800" cy="2729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172" name="Shape 172"/>
        <p:cNvGrpSpPr/>
        <p:nvPr/>
      </p:nvGrpSpPr>
      <p:grpSpPr>
        <a:xfrm>
          <a:off x="0" y="0"/>
          <a:ext cx="0" cy="0"/>
          <a:chOff x="0" y="0"/>
          <a:chExt cx="0" cy="0"/>
        </a:xfrm>
      </p:grpSpPr>
      <p:sp>
        <p:nvSpPr>
          <p:cNvPr id="173" name="Google Shape;173;p25"/>
          <p:cNvSpPr txBox="1"/>
          <p:nvPr>
            <p:ph type="title"/>
          </p:nvPr>
        </p:nvSpPr>
        <p:spPr>
          <a:xfrm>
            <a:off x="159300" y="3485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rPr b="1" lang="en" sz="2000">
                <a:latin typeface="Russo One"/>
                <a:ea typeface="Russo One"/>
                <a:cs typeface="Russo One"/>
                <a:sym typeface="Russo One"/>
              </a:rPr>
              <a:t>Conclusion</a:t>
            </a:r>
            <a:endParaRPr sz="2500">
              <a:latin typeface="Russo One"/>
              <a:ea typeface="Russo One"/>
              <a:cs typeface="Russo One"/>
              <a:sym typeface="Russo One"/>
            </a:endParaRPr>
          </a:p>
        </p:txBody>
      </p:sp>
      <p:sp>
        <p:nvSpPr>
          <p:cNvPr id="174" name="Google Shape;174;p25"/>
          <p:cNvSpPr txBox="1"/>
          <p:nvPr>
            <p:ph idx="1" type="body"/>
          </p:nvPr>
        </p:nvSpPr>
        <p:spPr>
          <a:xfrm>
            <a:off x="0" y="921250"/>
            <a:ext cx="69972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en" sz="1300">
                <a:solidFill>
                  <a:schemeClr val="dk1"/>
                </a:solidFill>
                <a:latin typeface="Lexend Deca"/>
                <a:ea typeface="Lexend Deca"/>
                <a:cs typeface="Lexend Deca"/>
                <a:sym typeface="Lexend Deca"/>
              </a:rPr>
              <a:t>Scaling the vision for competitive pricing and promotion optimization enables businesses to stay ahead in dynamic markets. By leveraging AI, global insights, robust data infrastructure, and seamless integrations, companies can achieve sustainable growth, enhance customer experiences, and maximize profitability.</a:t>
            </a:r>
            <a:endParaRPr sz="1300">
              <a:solidFill>
                <a:schemeClr val="dk1"/>
              </a:solidFill>
              <a:latin typeface="Lexend Deca"/>
              <a:ea typeface="Lexend Deca"/>
              <a:cs typeface="Lexend Deca"/>
              <a:sym typeface="Lexend Deca"/>
            </a:endParaRPr>
          </a:p>
          <a:p>
            <a:pPr indent="0" lvl="0" marL="0" rtl="0" algn="l">
              <a:spcBef>
                <a:spcPts val="1400"/>
              </a:spcBef>
              <a:spcAft>
                <a:spcPts val="0"/>
              </a:spcAft>
              <a:buNone/>
            </a:pPr>
            <a:r>
              <a:rPr b="1" lang="en" sz="1300">
                <a:solidFill>
                  <a:schemeClr val="dk1"/>
                </a:solidFill>
                <a:latin typeface="Lexend Deca"/>
                <a:ea typeface="Lexend Deca"/>
                <a:cs typeface="Lexend Deca"/>
                <a:sym typeface="Lexend Deca"/>
              </a:rPr>
              <a:t>Key Benefits &amp; Impact</a:t>
            </a:r>
            <a:endParaRPr b="1" sz="1300">
              <a:solidFill>
                <a:schemeClr val="dk1"/>
              </a:solidFill>
              <a:latin typeface="Lexend Deca"/>
              <a:ea typeface="Lexend Deca"/>
              <a:cs typeface="Lexend Deca"/>
              <a:sym typeface="Lexend Deca"/>
            </a:endParaRPr>
          </a:p>
          <a:p>
            <a:pPr indent="-298450" lvl="0" marL="457200" rtl="0" algn="l">
              <a:spcBef>
                <a:spcPts val="1200"/>
              </a:spcBef>
              <a:spcAft>
                <a:spcPts val="0"/>
              </a:spcAft>
              <a:buClr>
                <a:schemeClr val="dk1"/>
              </a:buClr>
              <a:buSzPts val="1100"/>
              <a:buAutoNum type="arabicPeriod"/>
            </a:pPr>
            <a:r>
              <a:rPr b="1" lang="en" sz="1100">
                <a:solidFill>
                  <a:schemeClr val="dk1"/>
                </a:solidFill>
                <a:latin typeface="Lexend Deca"/>
                <a:ea typeface="Lexend Deca"/>
                <a:cs typeface="Lexend Deca"/>
                <a:sym typeface="Lexend Deca"/>
              </a:rPr>
              <a:t>Enhanced Decision-Making:</a:t>
            </a:r>
            <a:br>
              <a:rPr b="1" lang="en" sz="1100">
                <a:solidFill>
                  <a:schemeClr val="dk1"/>
                </a:solidFill>
                <a:latin typeface="Lexend Deca"/>
                <a:ea typeface="Lexend Deca"/>
                <a:cs typeface="Lexend Deca"/>
                <a:sym typeface="Lexend Deca"/>
              </a:rPr>
            </a:br>
            <a:r>
              <a:rPr lang="en" sz="1100">
                <a:solidFill>
                  <a:schemeClr val="dk1"/>
                </a:solidFill>
                <a:latin typeface="Lexend Deca"/>
                <a:ea typeface="Lexend Deca"/>
                <a:cs typeface="Lexend Deca"/>
                <a:sym typeface="Lexend Deca"/>
              </a:rPr>
              <a:t> AI-driven insights ensure data-backed pricing and promotional strategies, leading to improved accuracy and efficiency.</a:t>
            </a:r>
            <a:br>
              <a:rPr lang="en" sz="1100">
                <a:solidFill>
                  <a:schemeClr val="dk1"/>
                </a:solidFill>
                <a:latin typeface="Lexend Deca"/>
                <a:ea typeface="Lexend Deca"/>
                <a:cs typeface="Lexend Deca"/>
                <a:sym typeface="Lexend Deca"/>
              </a:rPr>
            </a:br>
            <a:endParaRPr sz="1100">
              <a:solidFill>
                <a:schemeClr val="dk1"/>
              </a:solidFill>
              <a:latin typeface="Lexend Deca"/>
              <a:ea typeface="Lexend Deca"/>
              <a:cs typeface="Lexend Deca"/>
              <a:sym typeface="Lexend Deca"/>
            </a:endParaRPr>
          </a:p>
          <a:p>
            <a:pPr indent="-298450" lvl="0" marL="457200" rtl="0" algn="l">
              <a:spcBef>
                <a:spcPts val="0"/>
              </a:spcBef>
              <a:spcAft>
                <a:spcPts val="0"/>
              </a:spcAft>
              <a:buClr>
                <a:schemeClr val="dk1"/>
              </a:buClr>
              <a:buSzPts val="1100"/>
              <a:buAutoNum type="arabicPeriod"/>
            </a:pPr>
            <a:r>
              <a:rPr b="1" lang="en" sz="1100">
                <a:solidFill>
                  <a:schemeClr val="dk1"/>
                </a:solidFill>
                <a:latin typeface="Lexend Deca"/>
                <a:ea typeface="Lexend Deca"/>
                <a:cs typeface="Lexend Deca"/>
                <a:sym typeface="Lexend Deca"/>
              </a:rPr>
              <a:t>Increased Market Reach:</a:t>
            </a:r>
            <a:br>
              <a:rPr b="1" lang="en" sz="1100">
                <a:solidFill>
                  <a:schemeClr val="dk1"/>
                </a:solidFill>
                <a:latin typeface="Lexend Deca"/>
                <a:ea typeface="Lexend Deca"/>
                <a:cs typeface="Lexend Deca"/>
                <a:sym typeface="Lexend Deca"/>
              </a:rPr>
            </a:br>
            <a:r>
              <a:rPr lang="en" sz="1100">
                <a:solidFill>
                  <a:schemeClr val="dk1"/>
                </a:solidFill>
                <a:latin typeface="Lexend Deca"/>
                <a:ea typeface="Lexend Deca"/>
                <a:cs typeface="Lexend Deca"/>
                <a:sym typeface="Lexend Deca"/>
              </a:rPr>
              <a:t> Adapting strategies for different regions allows businesses to expand globally while maintaining competitiveness.</a:t>
            </a:r>
            <a:br>
              <a:rPr lang="en" sz="1100">
                <a:solidFill>
                  <a:schemeClr val="dk1"/>
                </a:solidFill>
                <a:latin typeface="Lexend Deca"/>
                <a:ea typeface="Lexend Deca"/>
                <a:cs typeface="Lexend Deca"/>
                <a:sym typeface="Lexend Deca"/>
              </a:rPr>
            </a:br>
            <a:endParaRPr sz="1100">
              <a:solidFill>
                <a:schemeClr val="dk1"/>
              </a:solidFill>
              <a:latin typeface="Lexend Deca"/>
              <a:ea typeface="Lexend Deca"/>
              <a:cs typeface="Lexend Deca"/>
              <a:sym typeface="Lexend Deca"/>
            </a:endParaRPr>
          </a:p>
          <a:p>
            <a:pPr indent="-298450" lvl="0" marL="457200" rtl="0" algn="l">
              <a:spcBef>
                <a:spcPts val="0"/>
              </a:spcBef>
              <a:spcAft>
                <a:spcPts val="0"/>
              </a:spcAft>
              <a:buClr>
                <a:schemeClr val="dk1"/>
              </a:buClr>
              <a:buSzPts val="1100"/>
              <a:buAutoNum type="arabicPeriod"/>
            </a:pPr>
            <a:r>
              <a:rPr b="1" lang="en" sz="1100">
                <a:solidFill>
                  <a:schemeClr val="dk1"/>
                </a:solidFill>
                <a:latin typeface="Lexend Deca"/>
                <a:ea typeface="Lexend Deca"/>
                <a:cs typeface="Lexend Deca"/>
                <a:sym typeface="Lexend Deca"/>
              </a:rPr>
              <a:t>Higher Revenue &amp; Customer Engagement:</a:t>
            </a:r>
            <a:br>
              <a:rPr b="1" lang="en" sz="1100">
                <a:solidFill>
                  <a:schemeClr val="dk1"/>
                </a:solidFill>
                <a:latin typeface="Lexend Deca"/>
                <a:ea typeface="Lexend Deca"/>
                <a:cs typeface="Lexend Deca"/>
                <a:sym typeface="Lexend Deca"/>
              </a:rPr>
            </a:br>
            <a:r>
              <a:rPr lang="en" sz="1100">
                <a:solidFill>
                  <a:schemeClr val="dk1"/>
                </a:solidFill>
                <a:latin typeface="Lexend Deca"/>
                <a:ea typeface="Lexend Deca"/>
                <a:cs typeface="Lexend Deca"/>
                <a:sym typeface="Lexend Deca"/>
              </a:rPr>
              <a:t> Personalized promotions and optimized pricing increase sales, customer retention, and brand loyalty, driving long-term profitability.</a:t>
            </a:r>
            <a:br>
              <a:rPr lang="en" sz="1100">
                <a:solidFill>
                  <a:schemeClr val="dk1"/>
                </a:solidFill>
                <a:latin typeface="Lexend Deca"/>
                <a:ea typeface="Lexend Deca"/>
                <a:cs typeface="Lexend Deca"/>
                <a:sym typeface="Lexend Deca"/>
              </a:rPr>
            </a:br>
            <a:endParaRPr b="1" sz="1500">
              <a:solidFill>
                <a:schemeClr val="dk1"/>
              </a:solidFill>
              <a:latin typeface="Lexend Deca"/>
              <a:ea typeface="Lexend Deca"/>
              <a:cs typeface="Lexend Deca"/>
              <a:sym typeface="Lexend Deca"/>
            </a:endParaRPr>
          </a:p>
        </p:txBody>
      </p:sp>
      <p:pic>
        <p:nvPicPr>
          <p:cNvPr descr="Checklist | Public domain vectors" id="175" name="Google Shape;175;p25"/>
          <p:cNvPicPr preferRelativeResize="0"/>
          <p:nvPr/>
        </p:nvPicPr>
        <p:blipFill>
          <a:blip r:embed="rId3">
            <a:alphaModFix/>
          </a:blip>
          <a:stretch>
            <a:fillRect/>
          </a:stretch>
        </p:blipFill>
        <p:spPr>
          <a:xfrm>
            <a:off x="7125500" y="181425"/>
            <a:ext cx="1842000" cy="17683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179" name="Shape 179"/>
        <p:cNvGrpSpPr/>
        <p:nvPr/>
      </p:nvGrpSpPr>
      <p:grpSpPr>
        <a:xfrm>
          <a:off x="0" y="0"/>
          <a:ext cx="0" cy="0"/>
          <a:chOff x="0" y="0"/>
          <a:chExt cx="0" cy="0"/>
        </a:xfrm>
      </p:grpSpPr>
      <p:sp>
        <p:nvSpPr>
          <p:cNvPr id="180" name="Google Shape;180;p26"/>
          <p:cNvSpPr txBox="1"/>
          <p:nvPr>
            <p:ph type="title"/>
          </p:nvPr>
        </p:nvSpPr>
        <p:spPr>
          <a:xfrm>
            <a:off x="480525" y="925625"/>
            <a:ext cx="8520600" cy="2086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rPr b="1" lang="en" sz="5000">
                <a:latin typeface="Russo One"/>
                <a:ea typeface="Russo One"/>
                <a:cs typeface="Russo One"/>
                <a:sym typeface="Russo One"/>
              </a:rPr>
              <a:t>THANK YOU</a:t>
            </a:r>
            <a:endParaRPr sz="5000">
              <a:latin typeface="Russo One"/>
              <a:ea typeface="Russo One"/>
              <a:cs typeface="Russo One"/>
              <a:sym typeface="Russo One"/>
            </a:endParaRPr>
          </a:p>
        </p:txBody>
      </p:sp>
      <p:pic>
        <p:nvPicPr>
          <p:cNvPr descr="Friendly Robot Remix | Free SVG" id="181" name="Google Shape;181;p26"/>
          <p:cNvPicPr preferRelativeResize="0"/>
          <p:nvPr/>
        </p:nvPicPr>
        <p:blipFill>
          <a:blip r:embed="rId3">
            <a:alphaModFix/>
          </a:blip>
          <a:stretch>
            <a:fillRect/>
          </a:stretch>
        </p:blipFill>
        <p:spPr>
          <a:xfrm>
            <a:off x="3190750" y="2378850"/>
            <a:ext cx="2419350" cy="241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usso One"/>
                <a:ea typeface="Russo One"/>
                <a:cs typeface="Russo One"/>
                <a:sym typeface="Russo One"/>
              </a:rPr>
              <a:t>What is Real Time </a:t>
            </a:r>
            <a:r>
              <a:rPr lang="en">
                <a:latin typeface="Russo One"/>
                <a:ea typeface="Russo One"/>
                <a:cs typeface="Russo One"/>
                <a:sym typeface="Russo One"/>
              </a:rPr>
              <a:t>Competitor</a:t>
            </a:r>
            <a:r>
              <a:rPr lang="en">
                <a:latin typeface="Russo One"/>
                <a:ea typeface="Russo One"/>
                <a:cs typeface="Russo One"/>
                <a:sym typeface="Russo One"/>
              </a:rPr>
              <a:t> Strategy AI app?</a:t>
            </a:r>
            <a:endParaRPr>
              <a:latin typeface="Russo One"/>
              <a:ea typeface="Russo One"/>
              <a:cs typeface="Russo One"/>
              <a:sym typeface="Russo One"/>
            </a:endParaRPr>
          </a:p>
        </p:txBody>
      </p:sp>
      <p:sp>
        <p:nvSpPr>
          <p:cNvPr id="61" name="Google Shape;61;p14"/>
          <p:cNvSpPr txBox="1"/>
          <p:nvPr>
            <p:ph idx="1" type="body"/>
          </p:nvPr>
        </p:nvSpPr>
        <p:spPr>
          <a:xfrm>
            <a:off x="508850" y="1232850"/>
            <a:ext cx="5384700" cy="3416400"/>
          </a:xfrm>
          <a:prstGeom prst="rect">
            <a:avLst/>
          </a:prstGeom>
        </p:spPr>
        <p:txBody>
          <a:bodyPr anchorCtr="0" anchor="t" bIns="91425" lIns="91425" spcFirstLastPara="1" rIns="91425" wrap="square" tIns="91425">
            <a:noAutofit/>
          </a:bodyPr>
          <a:lstStyle/>
          <a:p>
            <a:pPr indent="0" lvl="0" marL="0" rtl="0" algn="l">
              <a:lnSpc>
                <a:spcPct val="130000"/>
              </a:lnSpc>
              <a:spcBef>
                <a:spcPts val="1200"/>
              </a:spcBef>
              <a:spcAft>
                <a:spcPts val="0"/>
              </a:spcAft>
              <a:buClr>
                <a:schemeClr val="dk1"/>
              </a:buClr>
              <a:buSzPts val="1018"/>
              <a:buFont typeface="Arial"/>
              <a:buNone/>
            </a:pPr>
            <a:r>
              <a:rPr lang="en" sz="1865">
                <a:solidFill>
                  <a:schemeClr val="dk1"/>
                </a:solidFill>
                <a:latin typeface="Lexend Deca"/>
                <a:ea typeface="Lexend Deca"/>
                <a:cs typeface="Lexend Deca"/>
                <a:sym typeface="Lexend Deca"/>
              </a:rPr>
              <a:t>A “</a:t>
            </a:r>
            <a:r>
              <a:rPr b="1" lang="en" sz="1865">
                <a:solidFill>
                  <a:srgbClr val="CC0000"/>
                </a:solidFill>
                <a:latin typeface="Lexend Deca"/>
                <a:ea typeface="Lexend Deca"/>
                <a:cs typeface="Lexend Deca"/>
                <a:sym typeface="Lexend Deca"/>
              </a:rPr>
              <a:t>Real-Time Competitor Strategy AI app</a:t>
            </a:r>
            <a:r>
              <a:rPr b="1" lang="en" sz="1865">
                <a:solidFill>
                  <a:schemeClr val="dk1"/>
                </a:solidFill>
                <a:latin typeface="Lexend Deca"/>
                <a:ea typeface="Lexend Deca"/>
                <a:cs typeface="Lexend Deca"/>
                <a:sym typeface="Lexend Deca"/>
              </a:rPr>
              <a:t>”</a:t>
            </a:r>
            <a:r>
              <a:rPr lang="en" sz="1865">
                <a:solidFill>
                  <a:schemeClr val="dk1"/>
                </a:solidFill>
                <a:latin typeface="Lexend Deca"/>
                <a:ea typeface="Lexend Deca"/>
                <a:cs typeface="Lexend Deca"/>
                <a:sym typeface="Lexend Deca"/>
              </a:rPr>
              <a:t> analyzes competitor activities in real time, providing insights into their pricing, marketing, and sales strategies. It uses AI to monitor competitor websites, social media, and other data sources, helping businesses adapt quickly and stay ahead in the market with </a:t>
            </a:r>
            <a:r>
              <a:rPr lang="en" sz="1865">
                <a:solidFill>
                  <a:srgbClr val="CC0000"/>
                </a:solidFill>
                <a:latin typeface="Lexend Deca"/>
                <a:ea typeface="Lexend Deca"/>
                <a:cs typeface="Lexend Deca"/>
                <a:sym typeface="Lexend Deca"/>
              </a:rPr>
              <a:t>data-driven strategies</a:t>
            </a:r>
            <a:r>
              <a:rPr lang="en" sz="1865">
                <a:solidFill>
                  <a:schemeClr val="dk1"/>
                </a:solidFill>
                <a:latin typeface="Lexend Deca"/>
                <a:ea typeface="Lexend Deca"/>
                <a:cs typeface="Lexend Deca"/>
                <a:sym typeface="Lexend Deca"/>
              </a:rPr>
              <a:t>.</a:t>
            </a:r>
            <a:endParaRPr sz="1865">
              <a:solidFill>
                <a:schemeClr val="dk1"/>
              </a:solidFill>
              <a:latin typeface="Lexend Deca"/>
              <a:ea typeface="Lexend Deca"/>
              <a:cs typeface="Lexend Deca"/>
              <a:sym typeface="Lexend Deca"/>
            </a:endParaRPr>
          </a:p>
          <a:p>
            <a:pPr indent="0" lvl="0" marL="0" rtl="0" algn="l">
              <a:lnSpc>
                <a:spcPct val="130000"/>
              </a:lnSpc>
              <a:spcBef>
                <a:spcPts val="1200"/>
              </a:spcBef>
              <a:spcAft>
                <a:spcPts val="1200"/>
              </a:spcAft>
              <a:buSzPts val="1018"/>
              <a:buNone/>
            </a:pPr>
            <a:r>
              <a:t/>
            </a:r>
            <a:endParaRPr sz="1865">
              <a:solidFill>
                <a:schemeClr val="dk1"/>
              </a:solidFill>
              <a:latin typeface="Lexend Deca"/>
              <a:ea typeface="Lexend Deca"/>
              <a:cs typeface="Lexend Deca"/>
              <a:sym typeface="Lexend Deca"/>
            </a:endParaRPr>
          </a:p>
        </p:txBody>
      </p:sp>
      <p:pic>
        <p:nvPicPr>
          <p:cNvPr id="62" name="Google Shape;62;p14"/>
          <p:cNvPicPr preferRelativeResize="0"/>
          <p:nvPr/>
        </p:nvPicPr>
        <p:blipFill>
          <a:blip r:embed="rId3">
            <a:alphaModFix/>
          </a:blip>
          <a:stretch>
            <a:fillRect/>
          </a:stretch>
        </p:blipFill>
        <p:spPr>
          <a:xfrm>
            <a:off x="5893550" y="1453300"/>
            <a:ext cx="3250452" cy="2605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usso One"/>
                <a:ea typeface="Russo One"/>
                <a:cs typeface="Russo One"/>
                <a:sym typeface="Russo One"/>
              </a:rPr>
              <a:t>Why this Project?</a:t>
            </a:r>
            <a:endParaRPr>
              <a:latin typeface="Russo One"/>
              <a:ea typeface="Russo One"/>
              <a:cs typeface="Russo One"/>
              <a:sym typeface="Russo One"/>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chemeClr val="dk1"/>
              </a:buClr>
              <a:buSzPts val="1600"/>
              <a:buChar char="➢"/>
            </a:pPr>
            <a:r>
              <a:rPr b="1" lang="en" sz="1600">
                <a:solidFill>
                  <a:schemeClr val="dk1"/>
                </a:solidFill>
                <a:latin typeface="Lexend Deca"/>
                <a:ea typeface="Lexend Deca"/>
                <a:cs typeface="Lexend Deca"/>
                <a:sym typeface="Lexend Deca"/>
              </a:rPr>
              <a:t>Competitive Advantage</a:t>
            </a:r>
            <a:r>
              <a:rPr lang="en" sz="1600">
                <a:solidFill>
                  <a:schemeClr val="dk1"/>
                </a:solidFill>
                <a:latin typeface="Lexend Deca"/>
                <a:ea typeface="Lexend Deca"/>
                <a:cs typeface="Lexend Deca"/>
                <a:sym typeface="Lexend Deca"/>
              </a:rPr>
              <a:t>: The AI app provides real-time insights into competitor strategies, helping businesses stay ahead by adapting quickly to market changes.</a:t>
            </a:r>
            <a:br>
              <a:rPr lang="en" sz="1600">
                <a:solidFill>
                  <a:schemeClr val="dk1"/>
                </a:solidFill>
                <a:latin typeface="Lexend Deca"/>
                <a:ea typeface="Lexend Deca"/>
                <a:cs typeface="Lexend Deca"/>
                <a:sym typeface="Lexend Deca"/>
              </a:rPr>
            </a:br>
            <a:endParaRPr sz="1600">
              <a:solidFill>
                <a:schemeClr val="dk1"/>
              </a:solidFill>
              <a:latin typeface="Lexend Deca"/>
              <a:ea typeface="Lexend Deca"/>
              <a:cs typeface="Lexend Deca"/>
              <a:sym typeface="Lexend Deca"/>
            </a:endParaRPr>
          </a:p>
          <a:p>
            <a:pPr indent="-330200" lvl="0" marL="457200" rtl="0" algn="l">
              <a:spcBef>
                <a:spcPts val="0"/>
              </a:spcBef>
              <a:spcAft>
                <a:spcPts val="0"/>
              </a:spcAft>
              <a:buClr>
                <a:schemeClr val="dk1"/>
              </a:buClr>
              <a:buSzPts val="1600"/>
              <a:buChar char="➢"/>
            </a:pPr>
            <a:r>
              <a:rPr b="1" lang="en" sz="1600">
                <a:solidFill>
                  <a:schemeClr val="dk1"/>
                </a:solidFill>
                <a:latin typeface="Lexend Deca"/>
                <a:ea typeface="Lexend Deca"/>
                <a:cs typeface="Lexend Deca"/>
                <a:sym typeface="Lexend Deca"/>
              </a:rPr>
              <a:t>Data-Driven Decisions</a:t>
            </a:r>
            <a:r>
              <a:rPr lang="en" sz="1600">
                <a:solidFill>
                  <a:schemeClr val="dk1"/>
                </a:solidFill>
                <a:latin typeface="Lexend Deca"/>
                <a:ea typeface="Lexend Deca"/>
                <a:cs typeface="Lexend Deca"/>
                <a:sym typeface="Lexend Deca"/>
              </a:rPr>
              <a:t>: It uses AI to analyze competitor data, enabling businesses to make informed decisions on pricing, marketing, and product positioning.</a:t>
            </a:r>
            <a:br>
              <a:rPr lang="en" sz="1600">
                <a:solidFill>
                  <a:schemeClr val="dk1"/>
                </a:solidFill>
                <a:latin typeface="Lexend Deca"/>
                <a:ea typeface="Lexend Deca"/>
                <a:cs typeface="Lexend Deca"/>
                <a:sym typeface="Lexend Deca"/>
              </a:rPr>
            </a:br>
            <a:endParaRPr sz="1600">
              <a:solidFill>
                <a:schemeClr val="dk1"/>
              </a:solidFill>
              <a:latin typeface="Lexend Deca"/>
              <a:ea typeface="Lexend Deca"/>
              <a:cs typeface="Lexend Deca"/>
              <a:sym typeface="Lexend Deca"/>
            </a:endParaRPr>
          </a:p>
          <a:p>
            <a:pPr indent="-330200" lvl="0" marL="457200" rtl="0" algn="l">
              <a:spcBef>
                <a:spcPts val="0"/>
              </a:spcBef>
              <a:spcAft>
                <a:spcPts val="0"/>
              </a:spcAft>
              <a:buClr>
                <a:schemeClr val="dk1"/>
              </a:buClr>
              <a:buSzPts val="1600"/>
              <a:buChar char="➢"/>
            </a:pPr>
            <a:r>
              <a:rPr b="1" lang="en" sz="1600">
                <a:solidFill>
                  <a:schemeClr val="dk1"/>
                </a:solidFill>
                <a:latin typeface="Lexend Deca"/>
                <a:ea typeface="Lexend Deca"/>
                <a:cs typeface="Lexend Deca"/>
                <a:sym typeface="Lexend Deca"/>
              </a:rPr>
              <a:t>Enhanced Strategy Optimization</a:t>
            </a:r>
            <a:r>
              <a:rPr lang="en" sz="1600">
                <a:solidFill>
                  <a:schemeClr val="dk1"/>
                </a:solidFill>
                <a:latin typeface="Lexend Deca"/>
                <a:ea typeface="Lexend Deca"/>
                <a:cs typeface="Lexend Deca"/>
                <a:sym typeface="Lexend Deca"/>
              </a:rPr>
              <a:t>: By monitoring competitor actions, the app helps refine business strategies, improving overall performance and market positioning</a:t>
            </a:r>
            <a:r>
              <a:rPr lang="en" sz="1600">
                <a:solidFill>
                  <a:schemeClr val="dk1"/>
                </a:solidFill>
                <a:latin typeface="Lexend Deca"/>
                <a:ea typeface="Lexend Deca"/>
                <a:cs typeface="Lexend Deca"/>
                <a:sym typeface="Lexend Deca"/>
              </a:rPr>
              <a:t>.</a:t>
            </a:r>
            <a:endParaRPr b="1" sz="1600">
              <a:solidFill>
                <a:schemeClr val="dk1"/>
              </a:solidFill>
              <a:latin typeface="Lexend Deca"/>
              <a:ea typeface="Lexend Deca"/>
              <a:cs typeface="Lexend Deca"/>
              <a:sym typeface="Lexend De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usso One"/>
                <a:ea typeface="Russo One"/>
                <a:cs typeface="Russo One"/>
                <a:sym typeface="Russo One"/>
              </a:rPr>
              <a:t>Our Goals</a:t>
            </a:r>
            <a:endParaRPr>
              <a:latin typeface="Russo One"/>
              <a:ea typeface="Russo One"/>
              <a:cs typeface="Russo One"/>
              <a:sym typeface="Russo One"/>
            </a:endParaRPr>
          </a:p>
        </p:txBody>
      </p:sp>
      <p:sp>
        <p:nvSpPr>
          <p:cNvPr id="74" name="Google Shape;74;p16"/>
          <p:cNvSpPr txBox="1"/>
          <p:nvPr>
            <p:ph idx="1" type="body"/>
          </p:nvPr>
        </p:nvSpPr>
        <p:spPr>
          <a:xfrm>
            <a:off x="311700" y="1152475"/>
            <a:ext cx="62382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chemeClr val="dk1"/>
              </a:buClr>
              <a:buSzPts val="1800"/>
              <a:buChar char="➢"/>
            </a:pPr>
            <a:r>
              <a:rPr b="1" lang="en">
                <a:solidFill>
                  <a:schemeClr val="dk1"/>
                </a:solidFill>
                <a:latin typeface="Lexend Deca"/>
                <a:ea typeface="Lexend Deca"/>
                <a:cs typeface="Lexend Deca"/>
                <a:sym typeface="Lexend Deca"/>
              </a:rPr>
              <a:t>Vision:</a:t>
            </a:r>
            <a:br>
              <a:rPr b="1" lang="en">
                <a:solidFill>
                  <a:schemeClr val="dk1"/>
                </a:solidFill>
                <a:latin typeface="Lexend Deca"/>
                <a:ea typeface="Lexend Deca"/>
                <a:cs typeface="Lexend Deca"/>
                <a:sym typeface="Lexend Deca"/>
              </a:rPr>
            </a:br>
            <a:r>
              <a:rPr lang="en">
                <a:solidFill>
                  <a:schemeClr val="dk1"/>
                </a:solidFill>
                <a:latin typeface="Lexend Deca"/>
                <a:ea typeface="Lexend Deca"/>
                <a:cs typeface="Lexend Deca"/>
                <a:sym typeface="Lexend Deca"/>
              </a:rPr>
              <a:t> To empower businesses with real-time, AI-driven insights that enable smarter, data-driven decisions, helping them stay ahead of competitors and lead in the market.</a:t>
            </a:r>
            <a:endParaRPr>
              <a:solidFill>
                <a:schemeClr val="dk1"/>
              </a:solidFill>
              <a:latin typeface="Lexend Deca"/>
              <a:ea typeface="Lexend Deca"/>
              <a:cs typeface="Lexend Deca"/>
              <a:sym typeface="Lexend Deca"/>
            </a:endParaRPr>
          </a:p>
          <a:p>
            <a:pPr indent="-342900" lvl="0" marL="457200" rtl="0" algn="l">
              <a:spcBef>
                <a:spcPts val="0"/>
              </a:spcBef>
              <a:spcAft>
                <a:spcPts val="0"/>
              </a:spcAft>
              <a:buClr>
                <a:schemeClr val="dk1"/>
              </a:buClr>
              <a:buSzPts val="1800"/>
              <a:buChar char="➢"/>
            </a:pPr>
            <a:r>
              <a:rPr b="1" lang="en">
                <a:solidFill>
                  <a:schemeClr val="dk1"/>
                </a:solidFill>
                <a:latin typeface="Lexend Deca"/>
                <a:ea typeface="Lexend Deca"/>
                <a:cs typeface="Lexend Deca"/>
                <a:sym typeface="Lexend Deca"/>
              </a:rPr>
              <a:t>Mission:</a:t>
            </a:r>
            <a:br>
              <a:rPr b="1" lang="en">
                <a:solidFill>
                  <a:schemeClr val="dk1"/>
                </a:solidFill>
                <a:latin typeface="Lexend Deca"/>
                <a:ea typeface="Lexend Deca"/>
                <a:cs typeface="Lexend Deca"/>
                <a:sym typeface="Lexend Deca"/>
              </a:rPr>
            </a:br>
            <a:r>
              <a:rPr lang="en">
                <a:solidFill>
                  <a:schemeClr val="dk1"/>
                </a:solidFill>
                <a:latin typeface="Lexend Deca"/>
                <a:ea typeface="Lexend Deca"/>
                <a:cs typeface="Lexend Deca"/>
                <a:sym typeface="Lexend Deca"/>
              </a:rPr>
              <a:t> To provide businesses with cutting-edge AI technology that monitors and analyzes competitor strategies, offering actionable insights for continuous improvement and strategic growth in a dynamic market.</a:t>
            </a:r>
            <a:endParaRPr>
              <a:solidFill>
                <a:schemeClr val="dk1"/>
              </a:solidFill>
              <a:latin typeface="Lexend Deca"/>
              <a:ea typeface="Lexend Deca"/>
              <a:cs typeface="Lexend Deca"/>
              <a:sym typeface="Lexend Deca"/>
            </a:endParaRPr>
          </a:p>
          <a:p>
            <a:pPr indent="0" lvl="0" marL="0" rtl="0" algn="l">
              <a:spcBef>
                <a:spcPts val="1200"/>
              </a:spcBef>
              <a:spcAft>
                <a:spcPts val="1200"/>
              </a:spcAft>
              <a:buNone/>
            </a:pPr>
            <a:r>
              <a:t/>
            </a:r>
            <a:endParaRPr b="1">
              <a:solidFill>
                <a:schemeClr val="dk1"/>
              </a:solidFill>
              <a:latin typeface="Lexend Deca"/>
              <a:ea typeface="Lexend Deca"/>
              <a:cs typeface="Lexend Deca"/>
              <a:sym typeface="Lexend Deca"/>
            </a:endParaRPr>
          </a:p>
        </p:txBody>
      </p:sp>
      <p:pic>
        <p:nvPicPr>
          <p:cNvPr descr="File:Light Bulb or Idea Flat Icon Vector.svg - Wikimedia Commons" id="75" name="Google Shape;75;p16"/>
          <p:cNvPicPr preferRelativeResize="0"/>
          <p:nvPr/>
        </p:nvPicPr>
        <p:blipFill>
          <a:blip r:embed="rId3">
            <a:alphaModFix/>
          </a:blip>
          <a:stretch>
            <a:fillRect/>
          </a:stretch>
        </p:blipFill>
        <p:spPr>
          <a:xfrm>
            <a:off x="6549900" y="776626"/>
            <a:ext cx="1660303" cy="1985650"/>
          </a:xfrm>
          <a:prstGeom prst="rect">
            <a:avLst/>
          </a:prstGeom>
          <a:noFill/>
          <a:ln>
            <a:noFill/>
          </a:ln>
        </p:spPr>
      </p:pic>
      <p:pic>
        <p:nvPicPr>
          <p:cNvPr descr="Target silhouette | Free SVG" id="76" name="Google Shape;76;p16"/>
          <p:cNvPicPr preferRelativeResize="0"/>
          <p:nvPr/>
        </p:nvPicPr>
        <p:blipFill>
          <a:blip r:embed="rId4">
            <a:alphaModFix/>
          </a:blip>
          <a:stretch>
            <a:fillRect/>
          </a:stretch>
        </p:blipFill>
        <p:spPr>
          <a:xfrm>
            <a:off x="6732963" y="2946825"/>
            <a:ext cx="2411025" cy="241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usso One"/>
                <a:ea typeface="Russo One"/>
                <a:cs typeface="Russo One"/>
                <a:sym typeface="Russo One"/>
              </a:rPr>
              <a:t>Core Capabilities</a:t>
            </a:r>
            <a:endParaRPr>
              <a:latin typeface="Russo One"/>
              <a:ea typeface="Russo One"/>
              <a:cs typeface="Russo One"/>
              <a:sym typeface="Russo One"/>
            </a:endParaRPr>
          </a:p>
        </p:txBody>
      </p:sp>
      <p:pic>
        <p:nvPicPr>
          <p:cNvPr descr="Business growth chart | Free SVG" id="82" name="Google Shape;82;p17"/>
          <p:cNvPicPr preferRelativeResize="0"/>
          <p:nvPr/>
        </p:nvPicPr>
        <p:blipFill>
          <a:blip r:embed="rId3">
            <a:alphaModFix/>
          </a:blip>
          <a:stretch>
            <a:fillRect/>
          </a:stretch>
        </p:blipFill>
        <p:spPr>
          <a:xfrm>
            <a:off x="0" y="1330850"/>
            <a:ext cx="9751225" cy="3437600"/>
          </a:xfrm>
          <a:prstGeom prst="rect">
            <a:avLst/>
          </a:prstGeom>
          <a:noFill/>
          <a:ln>
            <a:noFill/>
          </a:ln>
        </p:spPr>
      </p:pic>
      <p:sp>
        <p:nvSpPr>
          <p:cNvPr id="83" name="Google Shape;83;p17"/>
          <p:cNvSpPr txBox="1"/>
          <p:nvPr>
            <p:ph idx="1" type="body"/>
          </p:nvPr>
        </p:nvSpPr>
        <p:spPr>
          <a:xfrm>
            <a:off x="311700" y="1251300"/>
            <a:ext cx="6117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b="1" lang="en" sz="1400">
                <a:solidFill>
                  <a:schemeClr val="dk1"/>
                </a:solidFill>
                <a:latin typeface="Lexend Deca"/>
                <a:ea typeface="Lexend Deca"/>
                <a:cs typeface="Lexend Deca"/>
                <a:sym typeface="Lexend Deca"/>
              </a:rPr>
              <a:t>ARIMA Forecasting</a:t>
            </a:r>
            <a:r>
              <a:rPr lang="en" sz="1400">
                <a:solidFill>
                  <a:schemeClr val="dk1"/>
                </a:solidFill>
                <a:latin typeface="Lexend Deca"/>
                <a:ea typeface="Lexend Deca"/>
                <a:cs typeface="Lexend Deca"/>
                <a:sym typeface="Lexend Deca"/>
              </a:rPr>
              <a:t>: Uses the ARIMA model to predict future competitor trends based on historical data.</a:t>
            </a:r>
            <a:br>
              <a:rPr lang="en" sz="1400">
                <a:solidFill>
                  <a:schemeClr val="dk1"/>
                </a:solidFill>
                <a:latin typeface="Lexend Deca"/>
                <a:ea typeface="Lexend Deca"/>
                <a:cs typeface="Lexend Deca"/>
                <a:sym typeface="Lexend Deca"/>
              </a:rPr>
            </a:br>
            <a:endParaRPr sz="1400">
              <a:solidFill>
                <a:schemeClr val="dk1"/>
              </a:solidFill>
              <a:latin typeface="Lexend Deca"/>
              <a:ea typeface="Lexend Deca"/>
              <a:cs typeface="Lexend Deca"/>
              <a:sym typeface="Lexend Deca"/>
            </a:endParaRPr>
          </a:p>
          <a:p>
            <a:pPr indent="-317500" lvl="0" marL="457200" rtl="0" algn="l">
              <a:spcBef>
                <a:spcPts val="0"/>
              </a:spcBef>
              <a:spcAft>
                <a:spcPts val="0"/>
              </a:spcAft>
              <a:buClr>
                <a:schemeClr val="dk1"/>
              </a:buClr>
              <a:buSzPts val="1400"/>
              <a:buChar char="➢"/>
            </a:pPr>
            <a:r>
              <a:rPr b="1" lang="en" sz="1400">
                <a:solidFill>
                  <a:schemeClr val="dk1"/>
                </a:solidFill>
                <a:latin typeface="Lexend Deca"/>
                <a:ea typeface="Lexend Deca"/>
                <a:cs typeface="Lexend Deca"/>
                <a:sym typeface="Lexend Deca"/>
              </a:rPr>
              <a:t>AI Analysis</a:t>
            </a:r>
            <a:r>
              <a:rPr lang="en" sz="1400">
                <a:solidFill>
                  <a:schemeClr val="dk1"/>
                </a:solidFill>
                <a:latin typeface="Lexend Deca"/>
                <a:ea typeface="Lexend Deca"/>
                <a:cs typeface="Lexend Deca"/>
                <a:sym typeface="Lexend Deca"/>
              </a:rPr>
              <a:t>: Analyzes competitor strategies, offering insights on pricing and marketing.</a:t>
            </a:r>
            <a:br>
              <a:rPr lang="en" sz="1400">
                <a:solidFill>
                  <a:schemeClr val="dk1"/>
                </a:solidFill>
                <a:latin typeface="Lexend Deca"/>
                <a:ea typeface="Lexend Deca"/>
                <a:cs typeface="Lexend Deca"/>
                <a:sym typeface="Lexend Deca"/>
              </a:rPr>
            </a:br>
            <a:endParaRPr sz="1400">
              <a:solidFill>
                <a:schemeClr val="dk1"/>
              </a:solidFill>
              <a:latin typeface="Lexend Deca"/>
              <a:ea typeface="Lexend Deca"/>
              <a:cs typeface="Lexend Deca"/>
              <a:sym typeface="Lexend Deca"/>
            </a:endParaRPr>
          </a:p>
          <a:p>
            <a:pPr indent="-317500" lvl="0" marL="457200" rtl="0" algn="l">
              <a:spcBef>
                <a:spcPts val="0"/>
              </a:spcBef>
              <a:spcAft>
                <a:spcPts val="0"/>
              </a:spcAft>
              <a:buClr>
                <a:schemeClr val="dk1"/>
              </a:buClr>
              <a:buSzPts val="1400"/>
              <a:buChar char="➢"/>
            </a:pPr>
            <a:r>
              <a:rPr b="1" lang="en" sz="1400">
                <a:solidFill>
                  <a:schemeClr val="dk1"/>
                </a:solidFill>
                <a:latin typeface="Lexend Deca"/>
                <a:ea typeface="Lexend Deca"/>
                <a:cs typeface="Lexend Deca"/>
                <a:sym typeface="Lexend Deca"/>
              </a:rPr>
              <a:t>Actionable Insights</a:t>
            </a:r>
            <a:r>
              <a:rPr lang="en" sz="1400">
                <a:solidFill>
                  <a:schemeClr val="dk1"/>
                </a:solidFill>
                <a:latin typeface="Lexend Deca"/>
                <a:ea typeface="Lexend Deca"/>
                <a:cs typeface="Lexend Deca"/>
                <a:sym typeface="Lexend Deca"/>
              </a:rPr>
              <a:t>: Provides clear, data-driven reports for informed decision-making.</a:t>
            </a:r>
            <a:br>
              <a:rPr lang="en" sz="1400">
                <a:solidFill>
                  <a:schemeClr val="dk1"/>
                </a:solidFill>
                <a:latin typeface="Lexend Deca"/>
                <a:ea typeface="Lexend Deca"/>
                <a:cs typeface="Lexend Deca"/>
                <a:sym typeface="Lexend Deca"/>
              </a:rPr>
            </a:br>
            <a:endParaRPr sz="1400">
              <a:solidFill>
                <a:schemeClr val="dk1"/>
              </a:solidFill>
              <a:latin typeface="Lexend Deca"/>
              <a:ea typeface="Lexend Deca"/>
              <a:cs typeface="Lexend Deca"/>
              <a:sym typeface="Lexend Deca"/>
            </a:endParaRPr>
          </a:p>
          <a:p>
            <a:pPr indent="-317500" lvl="0" marL="457200" rtl="0" algn="l">
              <a:spcBef>
                <a:spcPts val="0"/>
              </a:spcBef>
              <a:spcAft>
                <a:spcPts val="0"/>
              </a:spcAft>
              <a:buClr>
                <a:schemeClr val="dk1"/>
              </a:buClr>
              <a:buSzPts val="1400"/>
              <a:buChar char="➢"/>
            </a:pPr>
            <a:r>
              <a:rPr b="1" lang="en" sz="1400">
                <a:solidFill>
                  <a:schemeClr val="dk1"/>
                </a:solidFill>
                <a:latin typeface="Lexend Deca"/>
                <a:ea typeface="Lexend Deca"/>
                <a:cs typeface="Lexend Deca"/>
                <a:sym typeface="Lexend Deca"/>
              </a:rPr>
              <a:t>Trend Forecasting &amp; Alerts</a:t>
            </a:r>
            <a:r>
              <a:rPr lang="en" sz="1400">
                <a:solidFill>
                  <a:schemeClr val="dk1"/>
                </a:solidFill>
                <a:latin typeface="Lexend Deca"/>
                <a:ea typeface="Lexend Deca"/>
                <a:cs typeface="Lexend Deca"/>
                <a:sym typeface="Lexend Deca"/>
              </a:rPr>
              <a:t>: Predicts market trends and sends real-time notifications for quick action.</a:t>
            </a:r>
            <a:br>
              <a:rPr lang="en" sz="1400">
                <a:solidFill>
                  <a:schemeClr val="dk1"/>
                </a:solidFill>
                <a:latin typeface="Lexend Deca"/>
                <a:ea typeface="Lexend Deca"/>
                <a:cs typeface="Lexend Deca"/>
                <a:sym typeface="Lexend Deca"/>
              </a:rPr>
            </a:br>
            <a:endParaRPr b="1" sz="1400">
              <a:solidFill>
                <a:schemeClr val="dk1"/>
              </a:solidFill>
              <a:latin typeface="Lexend Deca"/>
              <a:ea typeface="Lexend Deca"/>
              <a:cs typeface="Lexend Deca"/>
              <a:sym typeface="Lexend De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usso One"/>
                <a:ea typeface="Russo One"/>
                <a:cs typeface="Russo One"/>
                <a:sym typeface="Russo One"/>
              </a:rPr>
              <a:t>How it works</a:t>
            </a:r>
            <a:endParaRPr>
              <a:latin typeface="Russo One"/>
              <a:ea typeface="Russo One"/>
              <a:cs typeface="Russo One"/>
              <a:sym typeface="Russo One"/>
            </a:endParaRPr>
          </a:p>
        </p:txBody>
      </p:sp>
      <p:sp>
        <p:nvSpPr>
          <p:cNvPr id="89" name="Google Shape;89;p18"/>
          <p:cNvSpPr txBox="1"/>
          <p:nvPr/>
        </p:nvSpPr>
        <p:spPr>
          <a:xfrm>
            <a:off x="311700" y="1017738"/>
            <a:ext cx="5893500" cy="377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rPr>
              <a:t>Large Language Models (LLMs):</a:t>
            </a:r>
            <a:r>
              <a:rPr lang="en">
                <a:solidFill>
                  <a:schemeClr val="dk1"/>
                </a:solidFill>
              </a:rPr>
              <a:t> Utilizes OpenAI GPT and Meta LLaMA for advanced language processing to analyze and understand competitor strategies.</a:t>
            </a:r>
            <a:br>
              <a:rPr lang="en">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Web Scraping:</a:t>
            </a:r>
            <a:r>
              <a:rPr lang="en">
                <a:solidFill>
                  <a:schemeClr val="dk1"/>
                </a:solidFill>
              </a:rPr>
              <a:t> Gathers real-time competitor data from websites and social media using tools like BeautifulSoup and Scrapy.</a:t>
            </a:r>
            <a:br>
              <a:rPr lang="en">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Machine Learning:</a:t>
            </a:r>
            <a:r>
              <a:rPr lang="en">
                <a:solidFill>
                  <a:schemeClr val="dk1"/>
                </a:solidFill>
              </a:rPr>
              <a:t> Leverages TensorFlow and PyTorch for data analysis, pattern recognition, and trend forecasting.</a:t>
            </a:r>
            <a:br>
              <a:rPr lang="en">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Integration Tools:</a:t>
            </a:r>
            <a:r>
              <a:rPr lang="en">
                <a:solidFill>
                  <a:schemeClr val="dk1"/>
                </a:solidFill>
              </a:rPr>
              <a:t> Seamlessly integrates with platforms like Slack and APIs for real-time alerts and data sharing.</a:t>
            </a:r>
            <a:br>
              <a:rPr lang="en">
                <a:solidFill>
                  <a:schemeClr val="dk1"/>
                </a:solidFill>
              </a:rPr>
            </a:br>
            <a:endParaRPr b="1">
              <a:solidFill>
                <a:schemeClr val="dk1"/>
              </a:solidFill>
              <a:latin typeface="Lexend Deca"/>
              <a:ea typeface="Lexend Deca"/>
              <a:cs typeface="Lexend Deca"/>
              <a:sym typeface="Lexend Deca"/>
            </a:endParaRPr>
          </a:p>
        </p:txBody>
      </p:sp>
      <p:pic>
        <p:nvPicPr>
          <p:cNvPr id="90" name="Google Shape;90;p18"/>
          <p:cNvPicPr preferRelativeResize="0"/>
          <p:nvPr/>
        </p:nvPicPr>
        <p:blipFill>
          <a:blip r:embed="rId3">
            <a:alphaModFix/>
          </a:blip>
          <a:stretch>
            <a:fillRect/>
          </a:stretch>
        </p:blipFill>
        <p:spPr>
          <a:xfrm>
            <a:off x="7327212" y="3446125"/>
            <a:ext cx="1201700" cy="1489731"/>
          </a:xfrm>
          <a:prstGeom prst="rect">
            <a:avLst/>
          </a:prstGeom>
          <a:noFill/>
          <a:ln>
            <a:noFill/>
          </a:ln>
        </p:spPr>
      </p:pic>
      <p:pic>
        <p:nvPicPr>
          <p:cNvPr id="91" name="Google Shape;91;p18"/>
          <p:cNvPicPr preferRelativeResize="0"/>
          <p:nvPr/>
        </p:nvPicPr>
        <p:blipFill>
          <a:blip r:embed="rId4">
            <a:alphaModFix/>
          </a:blip>
          <a:stretch>
            <a:fillRect/>
          </a:stretch>
        </p:blipFill>
        <p:spPr>
          <a:xfrm>
            <a:off x="7246425" y="2224000"/>
            <a:ext cx="1363275" cy="1363275"/>
          </a:xfrm>
          <a:prstGeom prst="rect">
            <a:avLst/>
          </a:prstGeom>
          <a:noFill/>
          <a:ln>
            <a:noFill/>
          </a:ln>
        </p:spPr>
      </p:pic>
      <p:pic>
        <p:nvPicPr>
          <p:cNvPr id="92" name="Google Shape;92;p18"/>
          <p:cNvPicPr preferRelativeResize="0"/>
          <p:nvPr/>
        </p:nvPicPr>
        <p:blipFill>
          <a:blip r:embed="rId5">
            <a:alphaModFix/>
          </a:blip>
          <a:stretch>
            <a:fillRect/>
          </a:stretch>
        </p:blipFill>
        <p:spPr>
          <a:xfrm>
            <a:off x="7456900" y="350313"/>
            <a:ext cx="942362" cy="942362"/>
          </a:xfrm>
          <a:prstGeom prst="rect">
            <a:avLst/>
          </a:prstGeom>
          <a:noFill/>
          <a:ln>
            <a:noFill/>
          </a:ln>
        </p:spPr>
      </p:pic>
      <p:pic>
        <p:nvPicPr>
          <p:cNvPr id="93" name="Google Shape;93;p18"/>
          <p:cNvPicPr preferRelativeResize="0"/>
          <p:nvPr/>
        </p:nvPicPr>
        <p:blipFill>
          <a:blip r:embed="rId6">
            <a:alphaModFix/>
          </a:blip>
          <a:stretch>
            <a:fillRect/>
          </a:stretch>
        </p:blipFill>
        <p:spPr>
          <a:xfrm>
            <a:off x="6907820" y="1402623"/>
            <a:ext cx="2192155" cy="942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usso One"/>
                <a:ea typeface="Russo One"/>
                <a:cs typeface="Russo One"/>
                <a:sym typeface="Russo One"/>
              </a:rPr>
              <a:t>Architecture</a:t>
            </a:r>
            <a:r>
              <a:rPr lang="en">
                <a:latin typeface="Russo One"/>
                <a:ea typeface="Russo One"/>
                <a:cs typeface="Russo One"/>
                <a:sym typeface="Russo One"/>
              </a:rPr>
              <a:t> diagram</a:t>
            </a:r>
            <a:endParaRPr>
              <a:latin typeface="Russo One"/>
              <a:ea typeface="Russo One"/>
              <a:cs typeface="Russo One"/>
              <a:sym typeface="Russo One"/>
            </a:endParaRPr>
          </a:p>
          <a:p>
            <a:pPr indent="0" lvl="0" marL="0" rtl="0" algn="l">
              <a:spcBef>
                <a:spcPts val="0"/>
              </a:spcBef>
              <a:spcAft>
                <a:spcPts val="0"/>
              </a:spcAft>
              <a:buNone/>
            </a:pPr>
            <a:r>
              <a:t/>
            </a:r>
            <a:endParaRPr>
              <a:latin typeface="Russo One"/>
              <a:ea typeface="Russo One"/>
              <a:cs typeface="Russo One"/>
              <a:sym typeface="Russo One"/>
            </a:endParaRPr>
          </a:p>
        </p:txBody>
      </p:sp>
      <p:pic>
        <p:nvPicPr>
          <p:cNvPr descr="Notebook with blank screen vector drawing | Free SVG" id="99" name="Google Shape;99;p19"/>
          <p:cNvPicPr preferRelativeResize="0"/>
          <p:nvPr/>
        </p:nvPicPr>
        <p:blipFill>
          <a:blip r:embed="rId3">
            <a:alphaModFix/>
          </a:blip>
          <a:stretch>
            <a:fillRect/>
          </a:stretch>
        </p:blipFill>
        <p:spPr>
          <a:xfrm>
            <a:off x="34625" y="1217150"/>
            <a:ext cx="1241501" cy="1241501"/>
          </a:xfrm>
          <a:prstGeom prst="rect">
            <a:avLst/>
          </a:prstGeom>
          <a:noFill/>
          <a:ln>
            <a:noFill/>
          </a:ln>
        </p:spPr>
      </p:pic>
      <p:pic>
        <p:nvPicPr>
          <p:cNvPr descr="File:Gears.png - Wikimedia Commons" id="100" name="Google Shape;100;p19"/>
          <p:cNvPicPr preferRelativeResize="0"/>
          <p:nvPr/>
        </p:nvPicPr>
        <p:blipFill>
          <a:blip r:embed="rId4">
            <a:alphaModFix/>
          </a:blip>
          <a:stretch>
            <a:fillRect/>
          </a:stretch>
        </p:blipFill>
        <p:spPr>
          <a:xfrm>
            <a:off x="2457125" y="1277987"/>
            <a:ext cx="1241500" cy="1119824"/>
          </a:xfrm>
          <a:prstGeom prst="rect">
            <a:avLst/>
          </a:prstGeom>
          <a:noFill/>
          <a:ln>
            <a:noFill/>
          </a:ln>
        </p:spPr>
      </p:pic>
      <p:pic>
        <p:nvPicPr>
          <p:cNvPr id="101" name="Google Shape;101;p19"/>
          <p:cNvPicPr preferRelativeResize="0"/>
          <p:nvPr/>
        </p:nvPicPr>
        <p:blipFill>
          <a:blip r:embed="rId5">
            <a:alphaModFix/>
          </a:blip>
          <a:stretch>
            <a:fillRect/>
          </a:stretch>
        </p:blipFill>
        <p:spPr>
          <a:xfrm>
            <a:off x="5172500" y="1228187"/>
            <a:ext cx="942362" cy="942362"/>
          </a:xfrm>
          <a:prstGeom prst="rect">
            <a:avLst/>
          </a:prstGeom>
          <a:noFill/>
          <a:ln>
            <a:noFill/>
          </a:ln>
        </p:spPr>
      </p:pic>
      <p:sp>
        <p:nvSpPr>
          <p:cNvPr id="102" name="Google Shape;102;p19"/>
          <p:cNvSpPr txBox="1"/>
          <p:nvPr>
            <p:ph type="title"/>
          </p:nvPr>
        </p:nvSpPr>
        <p:spPr>
          <a:xfrm>
            <a:off x="7153200" y="1430725"/>
            <a:ext cx="167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usso One"/>
                <a:ea typeface="Russo One"/>
                <a:cs typeface="Russo One"/>
                <a:sym typeface="Russo One"/>
              </a:rPr>
              <a:t>ARIMA</a:t>
            </a:r>
            <a:endParaRPr>
              <a:latin typeface="Russo One"/>
              <a:ea typeface="Russo One"/>
              <a:cs typeface="Russo One"/>
              <a:sym typeface="Russo One"/>
            </a:endParaRPr>
          </a:p>
        </p:txBody>
      </p:sp>
      <p:cxnSp>
        <p:nvCxnSpPr>
          <p:cNvPr id="103" name="Google Shape;103;p19"/>
          <p:cNvCxnSpPr>
            <a:stCxn id="99" idx="3"/>
            <a:endCxn id="100" idx="1"/>
          </p:cNvCxnSpPr>
          <p:nvPr/>
        </p:nvCxnSpPr>
        <p:spPr>
          <a:xfrm>
            <a:off x="1276126" y="1837900"/>
            <a:ext cx="1181100" cy="0"/>
          </a:xfrm>
          <a:prstGeom prst="straightConnector1">
            <a:avLst/>
          </a:prstGeom>
          <a:noFill/>
          <a:ln cap="flat" cmpd="sng" w="38100">
            <a:solidFill>
              <a:srgbClr val="222222"/>
            </a:solidFill>
            <a:prstDash val="solid"/>
            <a:round/>
            <a:headEnd len="med" w="med" type="none"/>
            <a:tailEnd len="med" w="med" type="triangle"/>
          </a:ln>
        </p:spPr>
      </p:cxnSp>
      <p:cxnSp>
        <p:nvCxnSpPr>
          <p:cNvPr id="104" name="Google Shape;104;p19"/>
          <p:cNvCxnSpPr/>
          <p:nvPr/>
        </p:nvCxnSpPr>
        <p:spPr>
          <a:xfrm>
            <a:off x="3845013" y="1723313"/>
            <a:ext cx="1181100" cy="0"/>
          </a:xfrm>
          <a:prstGeom prst="straightConnector1">
            <a:avLst/>
          </a:prstGeom>
          <a:noFill/>
          <a:ln cap="flat" cmpd="sng" w="38100">
            <a:solidFill>
              <a:srgbClr val="222222"/>
            </a:solidFill>
            <a:prstDash val="solid"/>
            <a:round/>
            <a:headEnd len="med" w="med" type="none"/>
            <a:tailEnd len="med" w="med" type="triangle"/>
          </a:ln>
        </p:spPr>
      </p:cxnSp>
      <p:cxnSp>
        <p:nvCxnSpPr>
          <p:cNvPr id="105" name="Google Shape;105;p19"/>
          <p:cNvCxnSpPr>
            <a:stCxn id="101" idx="3"/>
          </p:cNvCxnSpPr>
          <p:nvPr/>
        </p:nvCxnSpPr>
        <p:spPr>
          <a:xfrm>
            <a:off x="6114862" y="1699369"/>
            <a:ext cx="687000" cy="300"/>
          </a:xfrm>
          <a:prstGeom prst="straightConnector1">
            <a:avLst/>
          </a:prstGeom>
          <a:noFill/>
          <a:ln cap="flat" cmpd="sng" w="38100">
            <a:solidFill>
              <a:srgbClr val="222222"/>
            </a:solidFill>
            <a:prstDash val="solid"/>
            <a:round/>
            <a:headEnd len="med" w="med" type="none"/>
            <a:tailEnd len="med" w="med" type="triangle"/>
          </a:ln>
        </p:spPr>
      </p:cxnSp>
      <p:cxnSp>
        <p:nvCxnSpPr>
          <p:cNvPr id="106" name="Google Shape;106;p19"/>
          <p:cNvCxnSpPr/>
          <p:nvPr/>
        </p:nvCxnSpPr>
        <p:spPr>
          <a:xfrm>
            <a:off x="8369575" y="2416450"/>
            <a:ext cx="4200" cy="640200"/>
          </a:xfrm>
          <a:prstGeom prst="straightConnector1">
            <a:avLst/>
          </a:prstGeom>
          <a:noFill/>
          <a:ln cap="flat" cmpd="sng" w="38100">
            <a:solidFill>
              <a:srgbClr val="222222"/>
            </a:solidFill>
            <a:prstDash val="solid"/>
            <a:round/>
            <a:headEnd len="med" w="med" type="none"/>
            <a:tailEnd len="med" w="med" type="triangle"/>
          </a:ln>
        </p:spPr>
      </p:cxnSp>
      <p:cxnSp>
        <p:nvCxnSpPr>
          <p:cNvPr id="107" name="Google Shape;107;p19"/>
          <p:cNvCxnSpPr/>
          <p:nvPr/>
        </p:nvCxnSpPr>
        <p:spPr>
          <a:xfrm rot="10800000">
            <a:off x="6325326" y="3620675"/>
            <a:ext cx="1181100" cy="0"/>
          </a:xfrm>
          <a:prstGeom prst="straightConnector1">
            <a:avLst/>
          </a:prstGeom>
          <a:noFill/>
          <a:ln cap="flat" cmpd="sng" w="38100">
            <a:solidFill>
              <a:srgbClr val="222222"/>
            </a:solidFill>
            <a:prstDash val="solid"/>
            <a:round/>
            <a:headEnd len="med" w="med" type="none"/>
            <a:tailEnd len="med" w="med" type="triangle"/>
          </a:ln>
        </p:spPr>
      </p:cxnSp>
      <p:cxnSp>
        <p:nvCxnSpPr>
          <p:cNvPr id="108" name="Google Shape;108;p19"/>
          <p:cNvCxnSpPr/>
          <p:nvPr/>
        </p:nvCxnSpPr>
        <p:spPr>
          <a:xfrm flipH="1">
            <a:off x="4018250" y="3588700"/>
            <a:ext cx="998100" cy="14400"/>
          </a:xfrm>
          <a:prstGeom prst="straightConnector1">
            <a:avLst/>
          </a:prstGeom>
          <a:noFill/>
          <a:ln cap="flat" cmpd="sng" w="38100">
            <a:solidFill>
              <a:srgbClr val="222222"/>
            </a:solidFill>
            <a:prstDash val="solid"/>
            <a:round/>
            <a:headEnd len="med" w="med" type="none"/>
            <a:tailEnd len="med" w="med" type="triangle"/>
          </a:ln>
        </p:spPr>
      </p:cxnSp>
      <p:cxnSp>
        <p:nvCxnSpPr>
          <p:cNvPr id="109" name="Google Shape;109;p19"/>
          <p:cNvCxnSpPr/>
          <p:nvPr/>
        </p:nvCxnSpPr>
        <p:spPr>
          <a:xfrm rot="10800000">
            <a:off x="1197026" y="3599975"/>
            <a:ext cx="1181100" cy="0"/>
          </a:xfrm>
          <a:prstGeom prst="straightConnector1">
            <a:avLst/>
          </a:prstGeom>
          <a:noFill/>
          <a:ln cap="flat" cmpd="sng" w="38100">
            <a:solidFill>
              <a:srgbClr val="222222"/>
            </a:solidFill>
            <a:prstDash val="solid"/>
            <a:round/>
            <a:headEnd len="med" w="med" type="none"/>
            <a:tailEnd len="med" w="med" type="triangle"/>
          </a:ln>
        </p:spPr>
      </p:cxnSp>
      <p:sp>
        <p:nvSpPr>
          <p:cNvPr id="110" name="Google Shape;110;p19"/>
          <p:cNvSpPr txBox="1"/>
          <p:nvPr/>
        </p:nvSpPr>
        <p:spPr>
          <a:xfrm>
            <a:off x="34625" y="2371650"/>
            <a:ext cx="1679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chemeClr val="dk1"/>
                </a:solidFill>
                <a:latin typeface="Lexend Deca"/>
                <a:ea typeface="Lexend Deca"/>
                <a:cs typeface="Lexend Deca"/>
                <a:sym typeface="Lexend Deca"/>
              </a:rPr>
              <a:t>Data Collection</a:t>
            </a:r>
            <a:endParaRPr b="1">
              <a:solidFill>
                <a:schemeClr val="dk1"/>
              </a:solidFill>
              <a:latin typeface="Lexend Deca"/>
              <a:ea typeface="Lexend Deca"/>
              <a:cs typeface="Lexend Deca"/>
              <a:sym typeface="Lexend Deca"/>
            </a:endParaRPr>
          </a:p>
        </p:txBody>
      </p:sp>
      <p:sp>
        <p:nvSpPr>
          <p:cNvPr id="111" name="Google Shape;111;p19"/>
          <p:cNvSpPr txBox="1"/>
          <p:nvPr/>
        </p:nvSpPr>
        <p:spPr>
          <a:xfrm>
            <a:off x="2019525" y="2371650"/>
            <a:ext cx="2079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a:solidFill>
                  <a:schemeClr val="dk1"/>
                </a:solidFill>
                <a:latin typeface="Lexend Deca"/>
                <a:ea typeface="Lexend Deca"/>
                <a:cs typeface="Lexend Deca"/>
                <a:sym typeface="Lexend Deca"/>
              </a:rPr>
              <a:t>Data Preprocessing</a:t>
            </a:r>
            <a:endParaRPr b="1">
              <a:solidFill>
                <a:schemeClr val="dk1"/>
              </a:solidFill>
              <a:latin typeface="Lexend Deca"/>
              <a:ea typeface="Lexend Deca"/>
              <a:cs typeface="Lexend Deca"/>
              <a:sym typeface="Lexend Deca"/>
            </a:endParaRPr>
          </a:p>
        </p:txBody>
      </p:sp>
      <p:sp>
        <p:nvSpPr>
          <p:cNvPr id="112" name="Google Shape;112;p19"/>
          <p:cNvSpPr txBox="1"/>
          <p:nvPr/>
        </p:nvSpPr>
        <p:spPr>
          <a:xfrm>
            <a:off x="4604025" y="2221138"/>
            <a:ext cx="20793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a:solidFill>
                  <a:schemeClr val="dk1"/>
                </a:solidFill>
                <a:latin typeface="Lexend Deca"/>
                <a:ea typeface="Lexend Deca"/>
                <a:cs typeface="Lexend Deca"/>
                <a:sym typeface="Lexend Deca"/>
              </a:rPr>
              <a:t>Perform </a:t>
            </a:r>
            <a:r>
              <a:rPr b="1" lang="en">
                <a:solidFill>
                  <a:schemeClr val="dk1"/>
                </a:solidFill>
                <a:latin typeface="Lexend Deca"/>
                <a:ea typeface="Lexend Deca"/>
                <a:cs typeface="Lexend Deca"/>
                <a:sym typeface="Lexend Deca"/>
              </a:rPr>
              <a:t>Sentiment</a:t>
            </a:r>
            <a:r>
              <a:rPr b="1" lang="en">
                <a:solidFill>
                  <a:schemeClr val="dk1"/>
                </a:solidFill>
                <a:latin typeface="Lexend Deca"/>
                <a:ea typeface="Lexend Deca"/>
                <a:cs typeface="Lexend Deca"/>
                <a:sym typeface="Lexend Deca"/>
              </a:rPr>
              <a:t> Analysis</a:t>
            </a:r>
            <a:endParaRPr b="1">
              <a:solidFill>
                <a:schemeClr val="dk1"/>
              </a:solidFill>
              <a:latin typeface="Lexend Deca"/>
              <a:ea typeface="Lexend Deca"/>
              <a:cs typeface="Lexend Deca"/>
              <a:sym typeface="Lexend Deca"/>
            </a:endParaRPr>
          </a:p>
        </p:txBody>
      </p:sp>
      <p:pic>
        <p:nvPicPr>
          <p:cNvPr id="113" name="Google Shape;113;p19"/>
          <p:cNvPicPr preferRelativeResize="0"/>
          <p:nvPr/>
        </p:nvPicPr>
        <p:blipFill>
          <a:blip r:embed="rId6">
            <a:alphaModFix/>
          </a:blip>
          <a:stretch>
            <a:fillRect/>
          </a:stretch>
        </p:blipFill>
        <p:spPr>
          <a:xfrm>
            <a:off x="7824456" y="3114018"/>
            <a:ext cx="850125" cy="850125"/>
          </a:xfrm>
          <a:prstGeom prst="rect">
            <a:avLst/>
          </a:prstGeom>
          <a:noFill/>
          <a:ln>
            <a:noFill/>
          </a:ln>
        </p:spPr>
      </p:pic>
      <p:sp>
        <p:nvSpPr>
          <p:cNvPr id="114" name="Google Shape;114;p19"/>
          <p:cNvSpPr txBox="1"/>
          <p:nvPr/>
        </p:nvSpPr>
        <p:spPr>
          <a:xfrm>
            <a:off x="6801838" y="2123838"/>
            <a:ext cx="20793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a:solidFill>
                  <a:schemeClr val="dk1"/>
                </a:solidFill>
                <a:latin typeface="Lexend Deca"/>
                <a:ea typeface="Lexend Deca"/>
                <a:cs typeface="Lexend Deca"/>
                <a:sym typeface="Lexend Deca"/>
              </a:rPr>
              <a:t>Predictive</a:t>
            </a:r>
            <a:r>
              <a:rPr b="1" lang="en">
                <a:solidFill>
                  <a:schemeClr val="dk1"/>
                </a:solidFill>
                <a:latin typeface="Lexend Deca"/>
                <a:ea typeface="Lexend Deca"/>
                <a:cs typeface="Lexend Deca"/>
                <a:sym typeface="Lexend Deca"/>
              </a:rPr>
              <a:t> Modelling Layer</a:t>
            </a:r>
            <a:endParaRPr b="1">
              <a:solidFill>
                <a:schemeClr val="dk1"/>
              </a:solidFill>
              <a:latin typeface="Lexend Deca"/>
              <a:ea typeface="Lexend Deca"/>
              <a:cs typeface="Lexend Deca"/>
              <a:sym typeface="Lexend Deca"/>
            </a:endParaRPr>
          </a:p>
        </p:txBody>
      </p:sp>
      <p:sp>
        <p:nvSpPr>
          <p:cNvPr id="115" name="Google Shape;115;p19"/>
          <p:cNvSpPr txBox="1"/>
          <p:nvPr/>
        </p:nvSpPr>
        <p:spPr>
          <a:xfrm>
            <a:off x="7153188" y="4093038"/>
            <a:ext cx="20793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a:solidFill>
                  <a:schemeClr val="dk1"/>
                </a:solidFill>
                <a:latin typeface="Lexend Deca"/>
                <a:ea typeface="Lexend Deca"/>
                <a:cs typeface="Lexend Deca"/>
                <a:sym typeface="Lexend Deca"/>
              </a:rPr>
              <a:t>AI- </a:t>
            </a:r>
            <a:r>
              <a:rPr b="1" lang="en">
                <a:solidFill>
                  <a:schemeClr val="dk1"/>
                </a:solidFill>
                <a:latin typeface="Lexend Deca"/>
                <a:ea typeface="Lexend Deca"/>
                <a:cs typeface="Lexend Deca"/>
                <a:sym typeface="Lexend Deca"/>
              </a:rPr>
              <a:t>Powered</a:t>
            </a:r>
            <a:r>
              <a:rPr b="1" lang="en">
                <a:solidFill>
                  <a:schemeClr val="dk1"/>
                </a:solidFill>
                <a:latin typeface="Lexend Deca"/>
                <a:ea typeface="Lexend Deca"/>
                <a:cs typeface="Lexend Deca"/>
                <a:sym typeface="Lexend Deca"/>
              </a:rPr>
              <a:t> Business strategy Generator</a:t>
            </a:r>
            <a:endParaRPr b="1">
              <a:solidFill>
                <a:schemeClr val="dk1"/>
              </a:solidFill>
              <a:latin typeface="Lexend Deca"/>
              <a:ea typeface="Lexend Deca"/>
              <a:cs typeface="Lexend Deca"/>
              <a:sym typeface="Lexend Deca"/>
            </a:endParaRPr>
          </a:p>
        </p:txBody>
      </p:sp>
      <p:sp>
        <p:nvSpPr>
          <p:cNvPr id="116" name="Google Shape;116;p19"/>
          <p:cNvSpPr txBox="1"/>
          <p:nvPr/>
        </p:nvSpPr>
        <p:spPr>
          <a:xfrm>
            <a:off x="4604013" y="4209013"/>
            <a:ext cx="20793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a:solidFill>
                  <a:schemeClr val="dk1"/>
                </a:solidFill>
                <a:latin typeface="Lexend Deca"/>
                <a:ea typeface="Lexend Deca"/>
                <a:cs typeface="Lexend Deca"/>
                <a:sym typeface="Lexend Deca"/>
              </a:rPr>
              <a:t>Visualization</a:t>
            </a:r>
            <a:r>
              <a:rPr b="1" lang="en">
                <a:solidFill>
                  <a:schemeClr val="dk1"/>
                </a:solidFill>
                <a:latin typeface="Lexend Deca"/>
                <a:ea typeface="Lexend Deca"/>
                <a:cs typeface="Lexend Deca"/>
                <a:sym typeface="Lexend Deca"/>
              </a:rPr>
              <a:t> and </a:t>
            </a:r>
            <a:r>
              <a:rPr b="1" lang="en">
                <a:solidFill>
                  <a:schemeClr val="dk1"/>
                </a:solidFill>
                <a:latin typeface="Lexend Deca"/>
                <a:ea typeface="Lexend Deca"/>
                <a:cs typeface="Lexend Deca"/>
                <a:sym typeface="Lexend Deca"/>
              </a:rPr>
              <a:t>User</a:t>
            </a:r>
            <a:r>
              <a:rPr b="1" lang="en">
                <a:solidFill>
                  <a:schemeClr val="dk1"/>
                </a:solidFill>
                <a:latin typeface="Lexend Deca"/>
                <a:ea typeface="Lexend Deca"/>
                <a:cs typeface="Lexend Deca"/>
                <a:sym typeface="Lexend Deca"/>
              </a:rPr>
              <a:t> </a:t>
            </a:r>
            <a:r>
              <a:rPr b="1" lang="en">
                <a:solidFill>
                  <a:schemeClr val="dk1"/>
                </a:solidFill>
                <a:latin typeface="Lexend Deca"/>
                <a:ea typeface="Lexend Deca"/>
                <a:cs typeface="Lexend Deca"/>
                <a:sym typeface="Lexend Deca"/>
              </a:rPr>
              <a:t>interaction</a:t>
            </a:r>
            <a:r>
              <a:rPr b="1" lang="en">
                <a:solidFill>
                  <a:schemeClr val="dk1"/>
                </a:solidFill>
                <a:latin typeface="Lexend Deca"/>
                <a:ea typeface="Lexend Deca"/>
                <a:cs typeface="Lexend Deca"/>
                <a:sym typeface="Lexend Deca"/>
              </a:rPr>
              <a:t> </a:t>
            </a:r>
            <a:endParaRPr b="1">
              <a:solidFill>
                <a:schemeClr val="dk1"/>
              </a:solidFill>
              <a:latin typeface="Lexend Deca"/>
              <a:ea typeface="Lexend Deca"/>
              <a:cs typeface="Lexend Deca"/>
              <a:sym typeface="Lexend Deca"/>
            </a:endParaRPr>
          </a:p>
        </p:txBody>
      </p:sp>
      <p:pic>
        <p:nvPicPr>
          <p:cNvPr id="117" name="Google Shape;117;p19"/>
          <p:cNvPicPr preferRelativeResize="0"/>
          <p:nvPr/>
        </p:nvPicPr>
        <p:blipFill>
          <a:blip r:embed="rId7">
            <a:alphaModFix/>
          </a:blip>
          <a:stretch>
            <a:fillRect/>
          </a:stretch>
        </p:blipFill>
        <p:spPr>
          <a:xfrm>
            <a:off x="5171805" y="3056657"/>
            <a:ext cx="768600" cy="768616"/>
          </a:xfrm>
          <a:prstGeom prst="rect">
            <a:avLst/>
          </a:prstGeom>
          <a:noFill/>
          <a:ln>
            <a:noFill/>
          </a:ln>
        </p:spPr>
      </p:pic>
      <p:sp>
        <p:nvSpPr>
          <p:cNvPr id="118" name="Google Shape;118;p19"/>
          <p:cNvSpPr txBox="1"/>
          <p:nvPr/>
        </p:nvSpPr>
        <p:spPr>
          <a:xfrm>
            <a:off x="2019513" y="4216938"/>
            <a:ext cx="20793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t/>
            </a:r>
            <a:endParaRPr b="1">
              <a:solidFill>
                <a:schemeClr val="dk1"/>
              </a:solidFill>
              <a:latin typeface="Lexend Deca"/>
              <a:ea typeface="Lexend Deca"/>
              <a:cs typeface="Lexend Deca"/>
              <a:sym typeface="Lexend Deca"/>
            </a:endParaRPr>
          </a:p>
        </p:txBody>
      </p:sp>
      <p:pic>
        <p:nvPicPr>
          <p:cNvPr id="119" name="Google Shape;119;p19"/>
          <p:cNvPicPr preferRelativeResize="0"/>
          <p:nvPr/>
        </p:nvPicPr>
        <p:blipFill>
          <a:blip r:embed="rId8">
            <a:alphaModFix/>
          </a:blip>
          <a:stretch>
            <a:fillRect/>
          </a:stretch>
        </p:blipFill>
        <p:spPr>
          <a:xfrm>
            <a:off x="2652813" y="3068962"/>
            <a:ext cx="850125" cy="1053884"/>
          </a:xfrm>
          <a:prstGeom prst="rect">
            <a:avLst/>
          </a:prstGeom>
          <a:noFill/>
          <a:ln>
            <a:noFill/>
          </a:ln>
        </p:spPr>
      </p:pic>
      <p:sp>
        <p:nvSpPr>
          <p:cNvPr id="120" name="Google Shape;120;p19"/>
          <p:cNvSpPr txBox="1"/>
          <p:nvPr/>
        </p:nvSpPr>
        <p:spPr>
          <a:xfrm>
            <a:off x="2054838" y="4216938"/>
            <a:ext cx="2079300" cy="895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a:solidFill>
                  <a:schemeClr val="dk1"/>
                </a:solidFill>
                <a:latin typeface="Lexend Deca"/>
                <a:ea typeface="Lexend Deca"/>
                <a:cs typeface="Lexend Deca"/>
                <a:sym typeface="Lexend Deca"/>
              </a:rPr>
              <a:t>Automated Reporting &amp; Notifications</a:t>
            </a:r>
            <a:endParaRPr b="1">
              <a:solidFill>
                <a:schemeClr val="dk1"/>
              </a:solidFill>
              <a:latin typeface="Lexend Deca"/>
              <a:ea typeface="Lexend Deca"/>
              <a:cs typeface="Lexend Deca"/>
              <a:sym typeface="Lexend Deca"/>
            </a:endParaRPr>
          </a:p>
        </p:txBody>
      </p:sp>
      <p:pic>
        <p:nvPicPr>
          <p:cNvPr id="121" name="Google Shape;121;p19"/>
          <p:cNvPicPr preferRelativeResize="0"/>
          <p:nvPr/>
        </p:nvPicPr>
        <p:blipFill rotWithShape="1">
          <a:blip r:embed="rId9">
            <a:alphaModFix/>
          </a:blip>
          <a:srcRect b="0" l="0" r="74716" t="0"/>
          <a:stretch/>
        </p:blipFill>
        <p:spPr>
          <a:xfrm>
            <a:off x="34625" y="2999925"/>
            <a:ext cx="1073975" cy="1241500"/>
          </a:xfrm>
          <a:prstGeom prst="rect">
            <a:avLst/>
          </a:prstGeom>
          <a:noFill/>
          <a:ln>
            <a:noFill/>
          </a:ln>
        </p:spPr>
      </p:pic>
      <p:sp>
        <p:nvSpPr>
          <p:cNvPr id="122" name="Google Shape;122;p19"/>
          <p:cNvSpPr txBox="1"/>
          <p:nvPr/>
        </p:nvSpPr>
        <p:spPr>
          <a:xfrm>
            <a:off x="-115600" y="4209025"/>
            <a:ext cx="20793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a:solidFill>
                  <a:schemeClr val="dk1"/>
                </a:solidFill>
                <a:latin typeface="Lexend Deca"/>
                <a:ea typeface="Lexend Deca"/>
                <a:cs typeface="Lexend Deca"/>
                <a:sym typeface="Lexend Deca"/>
              </a:rPr>
              <a:t>Data Storage &amp; Retrieval</a:t>
            </a:r>
            <a:endParaRPr b="1">
              <a:solidFill>
                <a:schemeClr val="dk1"/>
              </a:solidFill>
              <a:latin typeface="Lexend Deca"/>
              <a:ea typeface="Lexend Deca"/>
              <a:cs typeface="Lexend Deca"/>
              <a:sym typeface="Lexend De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usso One"/>
                <a:ea typeface="Russo One"/>
                <a:cs typeface="Russo One"/>
                <a:sym typeface="Russo One"/>
              </a:rPr>
              <a:t>User Centric Design</a:t>
            </a:r>
            <a:endParaRPr>
              <a:latin typeface="Russo One"/>
              <a:ea typeface="Russo One"/>
              <a:cs typeface="Russo One"/>
              <a:sym typeface="Russo One"/>
            </a:endParaRPr>
          </a:p>
        </p:txBody>
      </p:sp>
      <p:sp>
        <p:nvSpPr>
          <p:cNvPr id="128" name="Google Shape;128;p20"/>
          <p:cNvSpPr txBox="1"/>
          <p:nvPr>
            <p:ph idx="1" type="body"/>
          </p:nvPr>
        </p:nvSpPr>
        <p:spPr>
          <a:xfrm>
            <a:off x="195375" y="1017725"/>
            <a:ext cx="69972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Tailored Customer Insights:</a:t>
            </a:r>
            <a:br>
              <a:rPr b="1" lang="en" sz="1400">
                <a:solidFill>
                  <a:schemeClr val="dk1"/>
                </a:solidFill>
              </a:rPr>
            </a:br>
            <a:endParaRPr b="1"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Uses sentiment analysis to understand customer emotions, preferences, and pain points, ensuring strategies align with their needs and expectations.</a:t>
            </a:r>
            <a:endParaRPr>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Personalized Pricing Strategies:</a:t>
            </a:r>
            <a:br>
              <a:rPr b="1" lang="en" sz="1400">
                <a:solidFill>
                  <a:schemeClr val="dk1"/>
                </a:solidFill>
              </a:rPr>
            </a:br>
            <a:endParaRPr b="1"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Forecasts competitor trends and customer behavior to offer pricing and promotions that resonate with the target audience, enhancing customer satisfaction.</a:t>
            </a:r>
            <a:endParaRPr>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Real-Time Responsiveness:</a:t>
            </a:r>
            <a:br>
              <a:rPr b="1" lang="en" sz="1400">
                <a:solidFill>
                  <a:schemeClr val="dk1"/>
                </a:solidFill>
              </a:rPr>
            </a:br>
            <a:endParaRPr b="1"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Continuously adapts strategies based on dynamic customer feedback and market trends, fostering a responsive and customer-focused approach.</a:t>
            </a:r>
            <a:endParaRPr b="1">
              <a:solidFill>
                <a:schemeClr val="dk1"/>
              </a:solidFill>
              <a:latin typeface="Lexend Deca"/>
              <a:ea typeface="Lexend Deca"/>
              <a:cs typeface="Lexend Deca"/>
              <a:sym typeface="Lexend Deca"/>
            </a:endParaRPr>
          </a:p>
        </p:txBody>
      </p:sp>
      <p:pic>
        <p:nvPicPr>
          <p:cNvPr id="129" name="Google Shape;129;p20"/>
          <p:cNvPicPr preferRelativeResize="0"/>
          <p:nvPr/>
        </p:nvPicPr>
        <p:blipFill>
          <a:blip r:embed="rId3">
            <a:alphaModFix/>
          </a:blip>
          <a:stretch>
            <a:fillRect/>
          </a:stretch>
        </p:blipFill>
        <p:spPr>
          <a:xfrm>
            <a:off x="5276800" y="-27346"/>
            <a:ext cx="3867201" cy="1809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gs>
            <a:gs pos="100000">
              <a:srgbClr val="A6A6A6"/>
            </a:gs>
          </a:gsLst>
          <a:lin ang="5400012" scaled="0"/>
        </a:gradFill>
      </p:bgPr>
    </p:bg>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usso One"/>
                <a:ea typeface="Russo One"/>
                <a:cs typeface="Russo One"/>
                <a:sym typeface="Russo One"/>
              </a:rPr>
              <a:t>AI- Powered Process</a:t>
            </a:r>
            <a:endParaRPr>
              <a:latin typeface="Russo One"/>
              <a:ea typeface="Russo One"/>
              <a:cs typeface="Russo One"/>
              <a:sym typeface="Russo One"/>
            </a:endParaRPr>
          </a:p>
        </p:txBody>
      </p:sp>
      <p:sp>
        <p:nvSpPr>
          <p:cNvPr id="135" name="Google Shape;135;p21"/>
          <p:cNvSpPr txBox="1"/>
          <p:nvPr>
            <p:ph idx="1" type="body"/>
          </p:nvPr>
        </p:nvSpPr>
        <p:spPr>
          <a:xfrm>
            <a:off x="195375" y="1017725"/>
            <a:ext cx="54465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Sentiment Analysis for Customer Insights</a:t>
            </a:r>
            <a:br>
              <a:rPr b="1" lang="en" sz="1400">
                <a:solidFill>
                  <a:schemeClr val="dk1"/>
                </a:solidFill>
              </a:rPr>
            </a:br>
            <a:endParaRPr>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Predictive Pricing with ARIMA &amp; RandomForest Models</a:t>
            </a:r>
            <a:br>
              <a:rPr b="1" lang="en" sz="1400">
                <a:solidFill>
                  <a:schemeClr val="dk1"/>
                </a:solidFill>
              </a:rPr>
            </a:br>
            <a:endParaRPr>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AI-Generated Strategic Recommendations</a:t>
            </a:r>
            <a:endParaRPr b="1">
              <a:solidFill>
                <a:schemeClr val="dk1"/>
              </a:solidFill>
              <a:latin typeface="Lexend Deca"/>
              <a:ea typeface="Lexend Deca"/>
              <a:cs typeface="Lexend Deca"/>
              <a:sym typeface="Lexend Deca"/>
            </a:endParaRPr>
          </a:p>
        </p:txBody>
      </p:sp>
      <p:sp>
        <p:nvSpPr>
          <p:cNvPr id="136" name="Google Shape;136;p21"/>
          <p:cNvSpPr txBox="1"/>
          <p:nvPr>
            <p:ph idx="1" type="body"/>
          </p:nvPr>
        </p:nvSpPr>
        <p:spPr>
          <a:xfrm>
            <a:off x="6884400" y="0"/>
            <a:ext cx="1947900" cy="4774800"/>
          </a:xfrm>
          <a:prstGeom prst="rect">
            <a:avLst/>
          </a:prstGeom>
        </p:spPr>
        <p:txBody>
          <a:bodyPr anchorCtr="0" anchor="t" bIns="91425" lIns="91425" spcFirstLastPara="1" rIns="91425" wrap="square" tIns="91425">
            <a:noAutofit/>
          </a:bodyPr>
          <a:lstStyle/>
          <a:p>
            <a:pPr indent="0" lvl="0" marL="0" rtl="0" algn="ctr">
              <a:lnSpc>
                <a:spcPct val="200000"/>
              </a:lnSpc>
              <a:spcBef>
                <a:spcPts val="1200"/>
              </a:spcBef>
              <a:spcAft>
                <a:spcPts val="0"/>
              </a:spcAft>
              <a:buNone/>
            </a:pPr>
            <a:r>
              <a:rPr b="1" lang="en" sz="1000">
                <a:solidFill>
                  <a:srgbClr val="188038"/>
                </a:solidFill>
                <a:latin typeface="Lexend Deca"/>
                <a:ea typeface="Lexend Deca"/>
                <a:cs typeface="Lexend Deca"/>
                <a:sym typeface="Lexend Deca"/>
              </a:rPr>
              <a:t>START</a:t>
            </a:r>
            <a:endParaRPr b="1" sz="1000">
              <a:solidFill>
                <a:srgbClr val="188038"/>
              </a:solidFill>
              <a:latin typeface="Lexend Deca"/>
              <a:ea typeface="Lexend Deca"/>
              <a:cs typeface="Lexend Deca"/>
              <a:sym typeface="Lexend Deca"/>
            </a:endParaRPr>
          </a:p>
          <a:p>
            <a:pPr indent="0" lvl="0" marL="0" rtl="0" algn="ctr">
              <a:lnSpc>
                <a:spcPct val="200000"/>
              </a:lnSpc>
              <a:spcBef>
                <a:spcPts val="1200"/>
              </a:spcBef>
              <a:spcAft>
                <a:spcPts val="0"/>
              </a:spcAft>
              <a:buNone/>
            </a:pPr>
            <a:r>
              <a:rPr b="1" lang="en" sz="1000">
                <a:solidFill>
                  <a:schemeClr val="dk1"/>
                </a:solidFill>
                <a:latin typeface="Lexend Deca"/>
                <a:ea typeface="Lexend Deca"/>
                <a:cs typeface="Lexend Deca"/>
                <a:sym typeface="Lexend Deca"/>
              </a:rPr>
              <a:t>Request Handling</a:t>
            </a:r>
            <a:endParaRPr b="1" sz="1000">
              <a:solidFill>
                <a:schemeClr val="dk1"/>
              </a:solidFill>
              <a:latin typeface="Lexend Deca"/>
              <a:ea typeface="Lexend Deca"/>
              <a:cs typeface="Lexend Deca"/>
              <a:sym typeface="Lexend Deca"/>
            </a:endParaRPr>
          </a:p>
          <a:p>
            <a:pPr indent="0" lvl="0" marL="0" rtl="0" algn="ctr">
              <a:lnSpc>
                <a:spcPct val="200000"/>
              </a:lnSpc>
              <a:spcBef>
                <a:spcPts val="1200"/>
              </a:spcBef>
              <a:spcAft>
                <a:spcPts val="0"/>
              </a:spcAft>
              <a:buNone/>
            </a:pPr>
            <a:r>
              <a:rPr b="1" lang="en" sz="1000">
                <a:solidFill>
                  <a:schemeClr val="dk1"/>
                </a:solidFill>
                <a:latin typeface="Lexend Deca"/>
                <a:ea typeface="Lexend Deca"/>
                <a:cs typeface="Lexend Deca"/>
                <a:sym typeface="Lexend Deca"/>
              </a:rPr>
              <a:t>Data Scraping</a:t>
            </a:r>
            <a:endParaRPr b="1" sz="1000">
              <a:solidFill>
                <a:schemeClr val="dk1"/>
              </a:solidFill>
              <a:latin typeface="Lexend Deca"/>
              <a:ea typeface="Lexend Deca"/>
              <a:cs typeface="Lexend Deca"/>
              <a:sym typeface="Lexend Deca"/>
            </a:endParaRPr>
          </a:p>
          <a:p>
            <a:pPr indent="0" lvl="0" marL="0" rtl="0" algn="ctr">
              <a:lnSpc>
                <a:spcPct val="200000"/>
              </a:lnSpc>
              <a:spcBef>
                <a:spcPts val="1200"/>
              </a:spcBef>
              <a:spcAft>
                <a:spcPts val="0"/>
              </a:spcAft>
              <a:buNone/>
            </a:pPr>
            <a:r>
              <a:rPr b="1" lang="en" sz="1000">
                <a:solidFill>
                  <a:schemeClr val="dk1"/>
                </a:solidFill>
                <a:latin typeface="Lexend Deca"/>
                <a:ea typeface="Lexend Deca"/>
                <a:cs typeface="Lexend Deca"/>
                <a:sym typeface="Lexend Deca"/>
              </a:rPr>
              <a:t>Sentiment Analysis</a:t>
            </a:r>
            <a:endParaRPr b="1" sz="1000">
              <a:solidFill>
                <a:schemeClr val="dk1"/>
              </a:solidFill>
              <a:latin typeface="Lexend Deca"/>
              <a:ea typeface="Lexend Deca"/>
              <a:cs typeface="Lexend Deca"/>
              <a:sym typeface="Lexend Deca"/>
            </a:endParaRPr>
          </a:p>
          <a:p>
            <a:pPr indent="0" lvl="0" marL="0" rtl="0" algn="ctr">
              <a:lnSpc>
                <a:spcPct val="200000"/>
              </a:lnSpc>
              <a:spcBef>
                <a:spcPts val="1200"/>
              </a:spcBef>
              <a:spcAft>
                <a:spcPts val="0"/>
              </a:spcAft>
              <a:buNone/>
            </a:pPr>
            <a:r>
              <a:rPr b="1" lang="en" sz="1000">
                <a:solidFill>
                  <a:schemeClr val="dk1"/>
                </a:solidFill>
                <a:latin typeface="Lexend Deca"/>
                <a:ea typeface="Lexend Deca"/>
                <a:cs typeface="Lexend Deca"/>
                <a:sym typeface="Lexend Deca"/>
              </a:rPr>
              <a:t>ML Based Price </a:t>
            </a:r>
            <a:r>
              <a:rPr b="1" lang="en" sz="1000">
                <a:solidFill>
                  <a:schemeClr val="dk1"/>
                </a:solidFill>
                <a:latin typeface="Lexend Deca"/>
                <a:ea typeface="Lexend Deca"/>
                <a:cs typeface="Lexend Deca"/>
                <a:sym typeface="Lexend Deca"/>
              </a:rPr>
              <a:t>Prediction</a:t>
            </a:r>
            <a:endParaRPr b="1" sz="1000">
              <a:solidFill>
                <a:schemeClr val="dk1"/>
              </a:solidFill>
              <a:latin typeface="Lexend Deca"/>
              <a:ea typeface="Lexend Deca"/>
              <a:cs typeface="Lexend Deca"/>
              <a:sym typeface="Lexend Deca"/>
            </a:endParaRPr>
          </a:p>
          <a:p>
            <a:pPr indent="0" lvl="0" marL="0" rtl="0" algn="ctr">
              <a:lnSpc>
                <a:spcPct val="200000"/>
              </a:lnSpc>
              <a:spcBef>
                <a:spcPts val="1200"/>
              </a:spcBef>
              <a:spcAft>
                <a:spcPts val="0"/>
              </a:spcAft>
              <a:buNone/>
            </a:pPr>
            <a:r>
              <a:rPr b="1" lang="en" sz="1000">
                <a:solidFill>
                  <a:schemeClr val="dk1"/>
                </a:solidFill>
                <a:latin typeface="Lexend Deca"/>
                <a:ea typeface="Lexend Deca"/>
                <a:cs typeface="Lexend Deca"/>
                <a:sym typeface="Lexend Deca"/>
              </a:rPr>
              <a:t>Time Series forecasting</a:t>
            </a:r>
            <a:endParaRPr b="1" sz="1000">
              <a:solidFill>
                <a:schemeClr val="dk1"/>
              </a:solidFill>
              <a:latin typeface="Lexend Deca"/>
              <a:ea typeface="Lexend Deca"/>
              <a:cs typeface="Lexend Deca"/>
              <a:sym typeface="Lexend Deca"/>
            </a:endParaRPr>
          </a:p>
          <a:p>
            <a:pPr indent="0" lvl="0" marL="0" rtl="0" algn="ctr">
              <a:lnSpc>
                <a:spcPct val="200000"/>
              </a:lnSpc>
              <a:spcBef>
                <a:spcPts val="1200"/>
              </a:spcBef>
              <a:spcAft>
                <a:spcPts val="0"/>
              </a:spcAft>
              <a:buNone/>
            </a:pPr>
            <a:r>
              <a:rPr b="1" lang="en" sz="1000">
                <a:solidFill>
                  <a:schemeClr val="dk1"/>
                </a:solidFill>
                <a:latin typeface="Lexend Deca"/>
                <a:ea typeface="Lexend Deca"/>
                <a:cs typeface="Lexend Deca"/>
                <a:sym typeface="Lexend Deca"/>
              </a:rPr>
              <a:t>AI-Generated Strategic Insights</a:t>
            </a:r>
            <a:endParaRPr b="1" sz="1000">
              <a:solidFill>
                <a:schemeClr val="dk1"/>
              </a:solidFill>
              <a:latin typeface="Lexend Deca"/>
              <a:ea typeface="Lexend Deca"/>
              <a:cs typeface="Lexend Deca"/>
              <a:sym typeface="Lexend Deca"/>
            </a:endParaRPr>
          </a:p>
          <a:p>
            <a:pPr indent="0" lvl="0" marL="0" rtl="0" algn="ctr">
              <a:lnSpc>
                <a:spcPct val="200000"/>
              </a:lnSpc>
              <a:spcBef>
                <a:spcPts val="1200"/>
              </a:spcBef>
              <a:spcAft>
                <a:spcPts val="0"/>
              </a:spcAft>
              <a:buNone/>
            </a:pPr>
            <a:r>
              <a:rPr b="1" lang="en" sz="1000">
                <a:solidFill>
                  <a:schemeClr val="dk1"/>
                </a:solidFill>
                <a:latin typeface="Lexend Deca"/>
                <a:ea typeface="Lexend Deca"/>
                <a:cs typeface="Lexend Deca"/>
                <a:sym typeface="Lexend Deca"/>
              </a:rPr>
              <a:t>Visualization &amp; Report Generation</a:t>
            </a:r>
            <a:endParaRPr b="1" sz="1000">
              <a:solidFill>
                <a:schemeClr val="dk1"/>
              </a:solidFill>
              <a:latin typeface="Lexend Deca"/>
              <a:ea typeface="Lexend Deca"/>
              <a:cs typeface="Lexend Deca"/>
              <a:sym typeface="Lexend Deca"/>
            </a:endParaRPr>
          </a:p>
          <a:p>
            <a:pPr indent="0" lvl="0" marL="0" rtl="0" algn="ctr">
              <a:lnSpc>
                <a:spcPct val="200000"/>
              </a:lnSpc>
              <a:spcBef>
                <a:spcPts val="1200"/>
              </a:spcBef>
              <a:spcAft>
                <a:spcPts val="0"/>
              </a:spcAft>
              <a:buNone/>
            </a:pPr>
            <a:r>
              <a:rPr b="1" lang="en" sz="1000">
                <a:solidFill>
                  <a:schemeClr val="dk1"/>
                </a:solidFill>
                <a:latin typeface="Lexend Deca"/>
                <a:ea typeface="Lexend Deca"/>
                <a:cs typeface="Lexend Deca"/>
                <a:sym typeface="Lexend Deca"/>
              </a:rPr>
              <a:t>Slack/Email Notifications</a:t>
            </a:r>
            <a:endParaRPr b="1" sz="1000">
              <a:solidFill>
                <a:schemeClr val="dk1"/>
              </a:solidFill>
              <a:latin typeface="Lexend Deca"/>
              <a:ea typeface="Lexend Deca"/>
              <a:cs typeface="Lexend Deca"/>
              <a:sym typeface="Lexend Deca"/>
            </a:endParaRPr>
          </a:p>
          <a:p>
            <a:pPr indent="0" lvl="0" marL="0" rtl="0" algn="ctr">
              <a:lnSpc>
                <a:spcPct val="200000"/>
              </a:lnSpc>
              <a:spcBef>
                <a:spcPts val="1200"/>
              </a:spcBef>
              <a:spcAft>
                <a:spcPts val="1200"/>
              </a:spcAft>
              <a:buNone/>
            </a:pPr>
            <a:r>
              <a:rPr b="1" lang="en" sz="1000">
                <a:solidFill>
                  <a:srgbClr val="FF0000"/>
                </a:solidFill>
                <a:latin typeface="Lexend Deca"/>
                <a:ea typeface="Lexend Deca"/>
                <a:cs typeface="Lexend Deca"/>
                <a:sym typeface="Lexend Deca"/>
              </a:rPr>
              <a:t>END</a:t>
            </a:r>
            <a:endParaRPr b="1" sz="1000">
              <a:solidFill>
                <a:srgbClr val="FF0000"/>
              </a:solidFill>
              <a:latin typeface="Lexend Deca"/>
              <a:ea typeface="Lexend Deca"/>
              <a:cs typeface="Lexend Deca"/>
              <a:sym typeface="Lexend Deca"/>
            </a:endParaRPr>
          </a:p>
        </p:txBody>
      </p:sp>
      <p:cxnSp>
        <p:nvCxnSpPr>
          <p:cNvPr id="137" name="Google Shape;137;p21"/>
          <p:cNvCxnSpPr/>
          <p:nvPr/>
        </p:nvCxnSpPr>
        <p:spPr>
          <a:xfrm>
            <a:off x="7831350" y="251875"/>
            <a:ext cx="0" cy="2664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21"/>
          <p:cNvCxnSpPr/>
          <p:nvPr/>
        </p:nvCxnSpPr>
        <p:spPr>
          <a:xfrm>
            <a:off x="7831350" y="751325"/>
            <a:ext cx="0" cy="2664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21"/>
          <p:cNvCxnSpPr/>
          <p:nvPr/>
        </p:nvCxnSpPr>
        <p:spPr>
          <a:xfrm>
            <a:off x="7831350" y="1229050"/>
            <a:ext cx="0" cy="2664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21"/>
          <p:cNvCxnSpPr/>
          <p:nvPr/>
        </p:nvCxnSpPr>
        <p:spPr>
          <a:xfrm>
            <a:off x="7831350" y="1630575"/>
            <a:ext cx="0" cy="2664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21"/>
          <p:cNvCxnSpPr/>
          <p:nvPr/>
        </p:nvCxnSpPr>
        <p:spPr>
          <a:xfrm>
            <a:off x="7831350" y="2131475"/>
            <a:ext cx="0" cy="2664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21"/>
          <p:cNvCxnSpPr/>
          <p:nvPr/>
        </p:nvCxnSpPr>
        <p:spPr>
          <a:xfrm>
            <a:off x="7831350" y="2571750"/>
            <a:ext cx="0" cy="2664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21"/>
          <p:cNvCxnSpPr/>
          <p:nvPr/>
        </p:nvCxnSpPr>
        <p:spPr>
          <a:xfrm>
            <a:off x="7831350" y="3289000"/>
            <a:ext cx="0" cy="2664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21"/>
          <p:cNvCxnSpPr/>
          <p:nvPr/>
        </p:nvCxnSpPr>
        <p:spPr>
          <a:xfrm>
            <a:off x="7858350" y="4040125"/>
            <a:ext cx="0" cy="2664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21"/>
          <p:cNvCxnSpPr/>
          <p:nvPr/>
        </p:nvCxnSpPr>
        <p:spPr>
          <a:xfrm>
            <a:off x="7858350" y="4555350"/>
            <a:ext cx="0" cy="266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