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146847056" r:id="rId9"/>
    <p:sldId id="265" r:id="rId10"/>
    <p:sldId id="2146847057" r:id="rId11"/>
    <p:sldId id="266" r:id="rId12"/>
    <p:sldId id="2146847059" r:id="rId13"/>
    <p:sldId id="2146847058" r:id="rId14"/>
    <p:sldId id="2146847060" r:id="rId15"/>
    <p:sldId id="267" r:id="rId16"/>
    <p:sldId id="268" r:id="rId17"/>
    <p:sldId id="2146847055"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301" y="4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5/12/2024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5/12/2024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5/12/2024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5/12/2024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5/12/2024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5/12/2024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5/12/2024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5/12/2024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5/12/2024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err="1">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Abisheik.R</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Mookambigai</a:t>
            </a:r>
            <a:r>
              <a:rPr lang="en-US" sz="2000" b="1" dirty="0">
                <a:solidFill>
                  <a:schemeClr val="accent1">
                    <a:lumMod val="75000"/>
                  </a:schemeClr>
                </a:solidFill>
                <a:latin typeface="Arial"/>
                <a:cs typeface="Arial"/>
              </a:rPr>
              <a:t> college of engineering</a:t>
            </a:r>
          </a:p>
          <a:p>
            <a:r>
              <a:rPr lang="en-US" sz="2000" b="1" dirty="0">
                <a:solidFill>
                  <a:schemeClr val="accent1">
                    <a:lumMod val="75000"/>
                  </a:schemeClr>
                </a:solidFill>
                <a:latin typeface="Arial"/>
                <a:cs typeface="Arial"/>
              </a:rPr>
              <a:t>   Computer science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Arial"/>
                <a:ea typeface="+mj-lt"/>
                <a:cs typeface="Arial"/>
              </a:rPr>
              <a:t>DEPLOYMENT</a:t>
            </a:r>
          </a:p>
        </p:txBody>
      </p:sp>
      <p:sp>
        <p:nvSpPr>
          <p:cNvPr id="3" name="Content Placeholder 2"/>
          <p:cNvSpPr>
            <a:spLocks noGrp="1"/>
          </p:cNvSpPr>
          <p:nvPr>
            <p:ph idx="1"/>
          </p:nvPr>
        </p:nvSpPr>
        <p:spPr>
          <a:xfrm>
            <a:off x="581192" y="1232452"/>
            <a:ext cx="11029615" cy="5523948"/>
          </a:xfrm>
        </p:spPr>
        <p:txBody>
          <a:bodyPr>
            <a:normAutofit/>
          </a:bodyPr>
          <a:lstStyle/>
          <a:p>
            <a:r>
              <a:rPr lang="en-US" b="1" dirty="0"/>
              <a:t>1. System Requirements:</a:t>
            </a:r>
          </a:p>
          <a:p>
            <a:r>
              <a:rPr lang="en-US" dirty="0"/>
              <a:t>Operating System: Windows, macOS, Linux</a:t>
            </a:r>
          </a:p>
          <a:p>
            <a:r>
              <a:rPr lang="en-US" dirty="0"/>
              <a:t>Python 3.x installed on the system</a:t>
            </a:r>
          </a:p>
          <a:p>
            <a:r>
              <a:rPr lang="en-US" b="1" dirty="0"/>
              <a:t>2. Keylogger Installation:</a:t>
            </a:r>
          </a:p>
          <a:p>
            <a:r>
              <a:rPr lang="en-US" dirty="0"/>
              <a:t>Download the keylogger source code from a secure repository.</a:t>
            </a:r>
          </a:p>
          <a:p>
            <a:r>
              <a:rPr lang="en-US" dirty="0"/>
              <a:t>Extract the files to a secure location on the system.</a:t>
            </a:r>
          </a:p>
          <a:p>
            <a:r>
              <a:rPr lang="en-IN" b="1" dirty="0"/>
              <a:t>3. Python Environment Setup:</a:t>
            </a:r>
          </a:p>
          <a:p>
            <a:r>
              <a:rPr lang="en-IN" dirty="0"/>
              <a:t>Install required Python libraries using pip:</a:t>
            </a:r>
          </a:p>
          <a:p>
            <a:r>
              <a:rPr lang="en-IN" dirty="0">
                <a:solidFill>
                  <a:srgbClr val="FF0000"/>
                </a:solidFill>
              </a:rPr>
              <a:t>pip install </a:t>
            </a:r>
            <a:r>
              <a:rPr lang="en-IN" dirty="0" err="1">
                <a:solidFill>
                  <a:srgbClr val="FF0000"/>
                </a:solidFill>
              </a:rPr>
              <a:t>pynput</a:t>
            </a:r>
            <a:endParaRPr lang="en-IN" dirty="0">
              <a:solidFill>
                <a:srgbClr val="FF0000"/>
              </a:solidFill>
            </a:endParaRPr>
          </a:p>
        </p:txBody>
      </p:sp>
    </p:spTree>
    <p:extLst>
      <p:ext uri="{BB962C8B-B14F-4D97-AF65-F5344CB8AC3E}">
        <p14:creationId xmlns:p14="http://schemas.microsoft.com/office/powerpoint/2010/main" val="3521911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B8372D-96CD-D45D-D762-8B23742DCACE}"/>
              </a:ext>
            </a:extLst>
          </p:cNvPr>
          <p:cNvSpPr>
            <a:spLocks noGrp="1"/>
          </p:cNvSpPr>
          <p:nvPr>
            <p:ph idx="1"/>
          </p:nvPr>
        </p:nvSpPr>
        <p:spPr/>
        <p:txBody>
          <a:bodyPr/>
          <a:lstStyle/>
          <a:p>
            <a:r>
              <a:rPr lang="en-US" b="1" dirty="0">
                <a:solidFill>
                  <a:schemeClr val="tx1"/>
                </a:solidFill>
              </a:rPr>
              <a:t>5. Keylogger Execution:</a:t>
            </a:r>
          </a:p>
          <a:p>
            <a:r>
              <a:rPr lang="en-US" dirty="0"/>
              <a:t>Open a terminal or command prompt.</a:t>
            </a:r>
          </a:p>
          <a:p>
            <a:r>
              <a:rPr lang="en-US" dirty="0"/>
              <a:t>Navigate to the directory containing the keylogger files.</a:t>
            </a:r>
          </a:p>
          <a:p>
            <a:r>
              <a:rPr lang="en-US" dirty="0"/>
              <a:t>Run the keylogger using the Python interpreter:</a:t>
            </a:r>
          </a:p>
          <a:p>
            <a:r>
              <a:rPr lang="en-US" dirty="0">
                <a:solidFill>
                  <a:srgbClr val="FF0000"/>
                </a:solidFill>
              </a:rPr>
              <a:t>python keylogger.py</a:t>
            </a:r>
          </a:p>
          <a:p>
            <a:r>
              <a:rPr lang="en-US" b="1" dirty="0">
                <a:solidFill>
                  <a:schemeClr val="tx1"/>
                </a:solidFill>
              </a:rPr>
              <a:t>6. Monitoring and Analysis:</a:t>
            </a:r>
          </a:p>
          <a:p>
            <a:r>
              <a:rPr lang="en-US" dirty="0">
                <a:solidFill>
                  <a:schemeClr val="bg2">
                    <a:lumMod val="25000"/>
                  </a:schemeClr>
                </a:solidFill>
              </a:rPr>
              <a:t>Monitor the log file generated by the keylogger to view captured keystrokes.</a:t>
            </a:r>
          </a:p>
          <a:p>
            <a:r>
              <a:rPr lang="en-US" dirty="0">
                <a:solidFill>
                  <a:schemeClr val="bg2">
                    <a:lumMod val="25000"/>
                  </a:schemeClr>
                </a:solidFill>
              </a:rPr>
              <a:t>Analyze the log file to understand the keystroke patterns and potential security risks</a:t>
            </a:r>
            <a:r>
              <a:rPr lang="en-US" dirty="0">
                <a:solidFill>
                  <a:srgbClr val="FF0000"/>
                </a:solidFill>
              </a:rPr>
              <a:t>.</a:t>
            </a:r>
            <a:endParaRPr lang="en-US" dirty="0">
              <a:solidFill>
                <a:schemeClr val="tx1"/>
              </a:solidFill>
            </a:endParaRPr>
          </a:p>
          <a:p>
            <a:r>
              <a:rPr lang="en-US" b="1" dirty="0">
                <a:solidFill>
                  <a:schemeClr val="tx1"/>
                </a:solidFill>
              </a:rPr>
              <a:t>9. Documentation and Reporting:</a:t>
            </a:r>
          </a:p>
          <a:p>
            <a:r>
              <a:rPr lang="en-US" dirty="0">
                <a:solidFill>
                  <a:schemeClr val="tx1">
                    <a:lumMod val="85000"/>
                    <a:lumOff val="15000"/>
                  </a:schemeClr>
                </a:solidFill>
              </a:rPr>
              <a:t>Document the keylogger deployment process, including configuration settings and usage instructions.</a:t>
            </a:r>
          </a:p>
          <a:p>
            <a:r>
              <a:rPr lang="en-US" dirty="0">
                <a:solidFill>
                  <a:schemeClr val="tx1">
                    <a:lumMod val="85000"/>
                    <a:lumOff val="15000"/>
                  </a:schemeClr>
                </a:solidFill>
              </a:rPr>
              <a:t>Report any security vulnerabilities or ethical concerns discovered during deployment.</a:t>
            </a:r>
            <a:endParaRPr lang="ta-IN" dirty="0">
              <a:solidFill>
                <a:schemeClr val="tx1">
                  <a:lumMod val="85000"/>
                  <a:lumOff val="15000"/>
                </a:schemeClr>
              </a:solidFill>
            </a:endParaRPr>
          </a:p>
        </p:txBody>
      </p:sp>
    </p:spTree>
    <p:extLst>
      <p:ext uri="{BB962C8B-B14F-4D97-AF65-F5344CB8AC3E}">
        <p14:creationId xmlns:p14="http://schemas.microsoft.com/office/powerpoint/2010/main" val="745124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5263874"/>
          </a:xfrm>
        </p:spPr>
        <p:txBody>
          <a:bodyPr>
            <a:normAutofit/>
          </a:bodyPr>
          <a:lstStyle/>
          <a:p>
            <a:pPr marL="0" indent="0">
              <a:buNone/>
            </a:pPr>
            <a:r>
              <a:rPr lang="en-US" sz="2000" dirty="0">
                <a:solidFill>
                  <a:srgbClr val="0F0F0F"/>
                </a:solidFill>
                <a:ea typeface="+mn-lt"/>
                <a:cs typeface="+mn-lt"/>
              </a:rPr>
              <a:t>The exact result of the educational keylogger would be a log file containing all the keystrokes typed by the user while the keylogger was active. This log file can be used to demonstrate how an attacker can extract sensitive information from a victim's computer using a keylogger.</a:t>
            </a:r>
          </a:p>
          <a:p>
            <a:pPr marL="0" indent="0">
              <a:buNone/>
            </a:pPr>
            <a:endParaRPr lang="en-US" sz="2000" dirty="0">
              <a:solidFill>
                <a:srgbClr val="0F0F0F"/>
              </a:solidFill>
              <a:ea typeface="+mn-lt"/>
              <a:cs typeface="+mn-lt"/>
            </a:endParaRPr>
          </a:p>
          <a:p>
            <a:pPr marL="0" indent="0">
              <a:buNone/>
            </a:pPr>
            <a:r>
              <a:rPr lang="en-US" sz="2000" dirty="0">
                <a:solidFill>
                  <a:srgbClr val="0F0F0F"/>
                </a:solidFill>
                <a:ea typeface="+mn-lt"/>
                <a:cs typeface="+mn-lt"/>
              </a:rPr>
              <a:t>For example, the log file may contain entries like:</a:t>
            </a:r>
          </a:p>
          <a:p>
            <a:pPr marL="0" indent="0">
              <a:buNone/>
            </a:pPr>
            <a:r>
              <a:rPr lang="en-US" sz="2000" dirty="0">
                <a:solidFill>
                  <a:srgbClr val="C00000"/>
                </a:solidFill>
                <a:highlight>
                  <a:srgbClr val="FFFF00"/>
                </a:highlight>
                <a:ea typeface="+mn-lt"/>
                <a:cs typeface="+mn-lt"/>
              </a:rPr>
              <a:t>2022-05-25 10:30:45, Username: admin, Password: p@ssw0rd</a:t>
            </a:r>
          </a:p>
          <a:p>
            <a:pPr marL="0" indent="0">
              <a:buNone/>
            </a:pPr>
            <a:r>
              <a:rPr lang="en-US" sz="2000" dirty="0">
                <a:solidFill>
                  <a:srgbClr val="C00000"/>
                </a:solidFill>
                <a:highlight>
                  <a:srgbClr val="FFFF00"/>
                </a:highlight>
                <a:ea typeface="+mn-lt"/>
                <a:cs typeface="+mn-lt"/>
              </a:rPr>
              <a:t>2022-05-25 10:31:02, Credit Card Number: 1234-5678-9101-1121, Expiry: 05/25, CVV: 123</a:t>
            </a:r>
          </a:p>
          <a:p>
            <a:pPr marL="0" indent="0">
              <a:buNone/>
            </a:pPr>
            <a:r>
              <a:rPr lang="en-US" sz="2000" dirty="0">
                <a:solidFill>
                  <a:srgbClr val="0F0F0F"/>
                </a:solidFill>
                <a:ea typeface="+mn-lt"/>
                <a:cs typeface="+mn-lt"/>
              </a:rPr>
              <a:t>These entries illustrate how a keylogger can capture sensitive information such as usernames, passwords, and credit card details. This information can then be used by an attacker for malicious purposes.</a:t>
            </a:r>
            <a:endParaRPr lang="en-IN" sz="2000" dirty="0">
              <a:solidFill>
                <a:srgbClr val="0F0F0F"/>
              </a:solidFill>
              <a:ea typeface="+mn-lt"/>
              <a:cs typeface="+mn-lt"/>
            </a:endParaRPr>
          </a:p>
        </p:txBody>
      </p:sp>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Creating an educational keylogger can help raise awareness about cybersecurity threats and educate users about the importance of protecting their sensitive information. By demonstrating how keyloggers work, users can learn how to defend against them and mitigate the risks associated with them.</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US" sz="2000" b="1" dirty="0"/>
              <a:t>In the future, the educational keylogger can be expanded to include features such as:</a:t>
            </a:r>
          </a:p>
          <a:p>
            <a:pPr marL="0" indent="0">
              <a:buNone/>
            </a:pPr>
            <a:endParaRPr lang="en-US" sz="2000" b="1" dirty="0"/>
          </a:p>
          <a:p>
            <a:pPr marL="0" indent="0">
              <a:buNone/>
            </a:pPr>
            <a:r>
              <a:rPr lang="en-US" sz="2000" b="1" dirty="0"/>
              <a:t>Capturing screenshots to demonstrate how attackers can capture sensitive information displayed on the screen.</a:t>
            </a:r>
          </a:p>
          <a:p>
            <a:pPr marL="0" indent="0">
              <a:buNone/>
            </a:pPr>
            <a:r>
              <a:rPr lang="en-US" sz="2000" b="1" dirty="0"/>
              <a:t>Demonstrating how keyloggers can be used in combination with other attack techniques to gain unauthorized access to systems.</a:t>
            </a:r>
          </a:p>
          <a:p>
            <a:pPr marL="0" indent="0">
              <a:buNone/>
            </a:pPr>
            <a:r>
              <a:rPr lang="en-US" sz="2000" b="1" dirty="0"/>
              <a:t>Integrating with simulated phishing attacks to demonstrate how attackers can use keyloggers to steal credentials.</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345919" y="2376752"/>
            <a:ext cx="9298744" cy="1325563"/>
          </a:xfrm>
        </p:spPr>
        <p:txBody>
          <a:bodyPr anchor="ctr">
            <a:normAutofit/>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ta-IN" sz="3200" i="0" u="none" strike="noStrike" cap="none" normalizeH="0" baseline="0" dirty="0">
                <a:ln>
                  <a:noFill/>
                </a:ln>
                <a:solidFill>
                  <a:schemeClr val="tx1"/>
                </a:solidFill>
                <a:effectLst/>
                <a:latin typeface="Arial" panose="020B0604020202020204" pitchFamily="34" charset="0"/>
              </a:rPr>
              <a:t>Many people are unaware of the risks associated with keyloggers and how they can be used to steal sensitive information. There is a need to create an educational tool that demonstrates the functionality of keyloggers and raises awareness about cybersecurity threats.</a:t>
            </a:r>
            <a:endParaRPr kumimoji="0" lang="ta-IN" altLang="ta-IN" sz="320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C9F19B1A-49C1-770B-5E61-4AC45A1FF3BA}"/>
              </a:ext>
            </a:extLst>
          </p:cNvPr>
          <p:cNvSpPr>
            <a:spLocks noChangeArrowheads="1"/>
          </p:cNvSpPr>
          <p:nvPr/>
        </p:nvSpPr>
        <p:spPr bwMode="auto">
          <a:xfrm>
            <a:off x="0" y="43934"/>
            <a:ext cx="184731" cy="369332"/>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a-IN" altLang="ta-I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702156"/>
            <a:ext cx="11613485" cy="6346344"/>
          </a:xfrm>
        </p:spPr>
        <p:txBody>
          <a:bodyPr vert="horz" lIns="91440" tIns="45720" rIns="91440" bIns="45720" rtlCol="0" anchor="ctr">
            <a:noAutofit/>
          </a:bodyPr>
          <a:lstStyle/>
          <a:p>
            <a:pPr>
              <a:buFont typeface="Wingdings" panose="05000000000000000000" pitchFamily="2" charset="2"/>
              <a:buChar char="§"/>
            </a:pPr>
            <a:r>
              <a:rPr lang="en-US" b="1" dirty="0">
                <a:latin typeface="+mj-lt"/>
              </a:rPr>
              <a:t>Purpose: </a:t>
            </a:r>
          </a:p>
          <a:p>
            <a:pPr>
              <a:buFont typeface="Wingdings" panose="05000000000000000000" pitchFamily="2" charset="2"/>
              <a:buChar char="§"/>
            </a:pPr>
            <a:r>
              <a:rPr lang="en-US" dirty="0">
                <a:latin typeface="+mj-lt"/>
              </a:rPr>
              <a:t>The keylogger is designed for educational purposes to demonstrate how keyloggers work and how they can be used maliciously.</a:t>
            </a:r>
          </a:p>
          <a:p>
            <a:pPr>
              <a:buFont typeface="Wingdings" panose="05000000000000000000" pitchFamily="2" charset="2"/>
              <a:buChar char="§"/>
            </a:pPr>
            <a:endParaRPr lang="en-US" dirty="0">
              <a:latin typeface="+mj-lt"/>
            </a:endParaRPr>
          </a:p>
          <a:p>
            <a:pPr>
              <a:buFont typeface="Wingdings" panose="05000000000000000000" pitchFamily="2" charset="2"/>
              <a:buChar char="§"/>
            </a:pPr>
            <a:r>
              <a:rPr lang="en-US" b="1" dirty="0">
                <a:latin typeface="+mj-lt"/>
              </a:rPr>
              <a:t>Scope:</a:t>
            </a:r>
          </a:p>
          <a:p>
            <a:pPr>
              <a:buFont typeface="Wingdings" panose="05000000000000000000" pitchFamily="2" charset="2"/>
              <a:buChar char="§"/>
            </a:pPr>
            <a:r>
              <a:rPr lang="en-US" dirty="0">
                <a:latin typeface="+mj-lt"/>
              </a:rPr>
              <a:t>The keylogger will capture all keystrokes made on the system.</a:t>
            </a:r>
          </a:p>
          <a:p>
            <a:pPr>
              <a:buFont typeface="Wingdings" panose="05000000000000000000" pitchFamily="2" charset="2"/>
              <a:buChar char="§"/>
            </a:pPr>
            <a:r>
              <a:rPr lang="en-US" dirty="0">
                <a:latin typeface="+mj-lt"/>
              </a:rPr>
              <a:t>It will not capture sensitive information like clipboard contents or passwords.</a:t>
            </a:r>
          </a:p>
          <a:p>
            <a:pPr>
              <a:buFont typeface="Wingdings" panose="05000000000000000000" pitchFamily="2" charset="2"/>
              <a:buChar char="§"/>
            </a:pPr>
            <a:r>
              <a:rPr lang="en-US" dirty="0">
                <a:latin typeface="+mj-lt"/>
              </a:rPr>
              <a:t>The keylogger will run in stealth mode to avoid detection by users.</a:t>
            </a:r>
          </a:p>
          <a:p>
            <a:pPr>
              <a:buFont typeface="Wingdings" panose="05000000000000000000" pitchFamily="2" charset="2"/>
              <a:buChar char="§"/>
            </a:pPr>
            <a:endParaRPr lang="en-US" dirty="0">
              <a:latin typeface="+mj-lt"/>
            </a:endParaRPr>
          </a:p>
          <a:p>
            <a:pPr>
              <a:buFont typeface="Wingdings" panose="05000000000000000000" pitchFamily="2" charset="2"/>
              <a:buChar char="§"/>
            </a:pPr>
            <a:r>
              <a:rPr lang="en-US" b="1" dirty="0">
                <a:latin typeface="+mj-lt"/>
              </a:rPr>
              <a:t>Language and Platform:</a:t>
            </a:r>
          </a:p>
          <a:p>
            <a:pPr>
              <a:buFont typeface="Wingdings" panose="05000000000000000000" pitchFamily="2" charset="2"/>
              <a:buChar char="§"/>
            </a:pPr>
            <a:r>
              <a:rPr lang="en-US" dirty="0">
                <a:latin typeface="+mj-lt"/>
              </a:rPr>
              <a:t>Python will be used for its simplicity and cross-platform compatibility.</a:t>
            </a:r>
          </a:p>
          <a:p>
            <a:pPr>
              <a:buFont typeface="Wingdings" panose="05000000000000000000" pitchFamily="2" charset="2"/>
              <a:buChar char="§"/>
            </a:pPr>
            <a:r>
              <a:rPr lang="en-US" dirty="0">
                <a:latin typeface="+mj-lt"/>
              </a:rPr>
              <a:t>Platform-specific libraries like </a:t>
            </a:r>
            <a:r>
              <a:rPr lang="en-US" dirty="0" err="1">
                <a:highlight>
                  <a:srgbClr val="FFFF00"/>
                </a:highlight>
                <a:latin typeface="+mj-lt"/>
              </a:rPr>
              <a:t>pyHook</a:t>
            </a:r>
            <a:r>
              <a:rPr lang="en-US" dirty="0">
                <a:latin typeface="+mj-lt"/>
              </a:rPr>
              <a:t> for Windows and </a:t>
            </a:r>
            <a:r>
              <a:rPr lang="en-US" dirty="0" err="1">
                <a:highlight>
                  <a:srgbClr val="FFFF00"/>
                </a:highlight>
                <a:latin typeface="+mj-lt"/>
              </a:rPr>
              <a:t>pynput</a:t>
            </a:r>
            <a:r>
              <a:rPr lang="en-US" dirty="0">
                <a:latin typeface="+mj-lt"/>
              </a:rPr>
              <a:t> for cross-platform support will be used for keystroke capture.</a:t>
            </a:r>
            <a:endParaRPr lang="en-IN" dirty="0">
              <a:latin typeface="+mj-lt"/>
            </a:endParaRPr>
          </a:p>
        </p:txBody>
      </p:sp>
      <p:sp>
        <p:nvSpPr>
          <p:cNvPr id="4" name="Rectangle 2"/>
          <p:cNvSpPr>
            <a:spLocks noChangeArrowheads="1"/>
          </p:cNvSpPr>
          <p:nvPr/>
        </p:nvSpPr>
        <p:spPr bwMode="auto">
          <a:xfrm>
            <a:off x="0" y="-338811"/>
            <a:ext cx="65" cy="6776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544010"/>
            <a:ext cx="11029615" cy="5431340"/>
          </a:xfrm>
        </p:spPr>
        <p:txBody>
          <a:bodyPr>
            <a:normAutofit/>
          </a:bodyPr>
          <a:lstStyle/>
          <a:p>
            <a:r>
              <a:rPr lang="en-US" b="1" dirty="0"/>
              <a:t>Design and Implementation:</a:t>
            </a:r>
          </a:p>
          <a:p>
            <a:r>
              <a:rPr lang="en-US" b="1" dirty="0"/>
              <a:t>Keylogger Initialization:</a:t>
            </a:r>
          </a:p>
          <a:p>
            <a:r>
              <a:rPr lang="en-US" dirty="0"/>
              <a:t>Import the necessary libraries (</a:t>
            </a:r>
            <a:r>
              <a:rPr lang="en-US" dirty="0" err="1">
                <a:highlight>
                  <a:srgbClr val="FFFF00"/>
                </a:highlight>
              </a:rPr>
              <a:t>pynput</a:t>
            </a:r>
            <a:r>
              <a:rPr lang="en-US" dirty="0"/>
              <a:t> for keystroke capture, </a:t>
            </a:r>
            <a:r>
              <a:rPr lang="en-US" dirty="0" err="1">
                <a:highlight>
                  <a:srgbClr val="FFFF00"/>
                </a:highlight>
              </a:rPr>
              <a:t>os</a:t>
            </a:r>
            <a:r>
              <a:rPr lang="en-US" dirty="0"/>
              <a:t> for file operations).</a:t>
            </a:r>
          </a:p>
          <a:p>
            <a:r>
              <a:rPr lang="en-US" dirty="0"/>
              <a:t>Set up logging to a file to store the captured keystrokes.</a:t>
            </a:r>
          </a:p>
          <a:p>
            <a:endParaRPr lang="en-US" dirty="0"/>
          </a:p>
          <a:p>
            <a:r>
              <a:rPr lang="en-US" b="1" dirty="0"/>
              <a:t>Keystroke Capture:</a:t>
            </a:r>
          </a:p>
          <a:p>
            <a:r>
              <a:rPr lang="en-US" dirty="0"/>
              <a:t>Use the Listener class from </a:t>
            </a:r>
            <a:r>
              <a:rPr lang="en-US" dirty="0" err="1">
                <a:highlight>
                  <a:srgbClr val="FFFF00"/>
                </a:highlight>
              </a:rPr>
              <a:t>pynput</a:t>
            </a:r>
            <a:r>
              <a:rPr lang="en-US" dirty="0" err="1"/>
              <a:t>.keyboard</a:t>
            </a:r>
            <a:r>
              <a:rPr lang="en-US" dirty="0"/>
              <a:t> to capture keystrokes.</a:t>
            </a:r>
          </a:p>
          <a:p>
            <a:r>
              <a:rPr lang="en-US" dirty="0"/>
              <a:t>Store the keystrokes in a buffer and periodically write them to a log file.</a:t>
            </a:r>
          </a:p>
          <a:p>
            <a:endParaRPr lang="en-US" dirty="0"/>
          </a:p>
          <a:p>
            <a:r>
              <a:rPr lang="en-US" b="1" dirty="0"/>
              <a:t>Testing and Debugging:</a:t>
            </a:r>
          </a:p>
          <a:p>
            <a:r>
              <a:rPr lang="en-US" dirty="0"/>
              <a:t>Test the keylogger on different operating systems to ensure compatibility.</a:t>
            </a:r>
          </a:p>
          <a:p>
            <a:r>
              <a:rPr lang="en-US" dirty="0"/>
              <a:t>Debug any issues related to keystroke capturing, logging, or stealthiness.</a:t>
            </a:r>
            <a:endParaRPr lang="en-IN" dirty="0"/>
          </a:p>
        </p:txBody>
      </p:sp>
    </p:spTree>
    <p:extLst>
      <p:ext uri="{BB962C8B-B14F-4D97-AF65-F5344CB8AC3E}">
        <p14:creationId xmlns:p14="http://schemas.microsoft.com/office/powerpoint/2010/main" val="1135480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lnSpcReduction="10000"/>
          </a:bodyPr>
          <a:lstStyle/>
          <a:p>
            <a:r>
              <a:rPr lang="en-US" b="1" dirty="0">
                <a:solidFill>
                  <a:schemeClr val="tx1"/>
                </a:solidFill>
              </a:rPr>
              <a:t>System Initialization:</a:t>
            </a:r>
          </a:p>
          <a:p>
            <a:r>
              <a:rPr lang="en-US" dirty="0"/>
              <a:t>Import required libraries (</a:t>
            </a:r>
            <a:r>
              <a:rPr lang="en-US" dirty="0" err="1">
                <a:highlight>
                  <a:srgbClr val="FFFF00"/>
                </a:highlight>
              </a:rPr>
              <a:t>pynput</a:t>
            </a:r>
            <a:r>
              <a:rPr lang="en-US" dirty="0"/>
              <a:t>, </a:t>
            </a:r>
            <a:r>
              <a:rPr lang="en-US" dirty="0" err="1">
                <a:highlight>
                  <a:srgbClr val="FFFF00"/>
                </a:highlight>
              </a:rPr>
              <a:t>os</a:t>
            </a:r>
            <a:r>
              <a:rPr lang="en-US" dirty="0"/>
              <a:t>) and set up logging.</a:t>
            </a:r>
          </a:p>
          <a:p>
            <a:r>
              <a:rPr lang="en-US" dirty="0"/>
              <a:t>Create a configure</a:t>
            </a:r>
          </a:p>
          <a:p>
            <a:endParaRPr lang="en-US" dirty="0"/>
          </a:p>
          <a:p>
            <a:r>
              <a:rPr lang="en-US" b="1" dirty="0">
                <a:solidFill>
                  <a:schemeClr val="tx1"/>
                </a:solidFill>
              </a:rPr>
              <a:t>Keystroke Capture Module:</a:t>
            </a:r>
          </a:p>
          <a:p>
            <a:r>
              <a:rPr lang="en-US" dirty="0"/>
              <a:t>Use the </a:t>
            </a:r>
            <a:r>
              <a:rPr lang="en-US" dirty="0">
                <a:highlight>
                  <a:srgbClr val="FFFF00"/>
                </a:highlight>
              </a:rPr>
              <a:t>Listener</a:t>
            </a:r>
            <a:r>
              <a:rPr lang="en-US" dirty="0"/>
              <a:t> class from </a:t>
            </a:r>
            <a:r>
              <a:rPr lang="en-US" dirty="0" err="1">
                <a:highlight>
                  <a:srgbClr val="FFFF00"/>
                </a:highlight>
              </a:rPr>
              <a:t>pynput.keyboard</a:t>
            </a:r>
            <a:r>
              <a:rPr lang="en-US" dirty="0">
                <a:highlight>
                  <a:srgbClr val="FFFF00"/>
                </a:highlight>
              </a:rPr>
              <a:t> </a:t>
            </a:r>
            <a:r>
              <a:rPr lang="en-US" dirty="0"/>
              <a:t>to capture keystrokes.</a:t>
            </a:r>
          </a:p>
          <a:p>
            <a:r>
              <a:rPr lang="en-US" dirty="0"/>
              <a:t>Store keystrokes in a buffer and periodically write them to a log </a:t>
            </a:r>
            <a:r>
              <a:rPr lang="en-US" dirty="0" err="1">
                <a:highlight>
                  <a:srgbClr val="FFFF00"/>
                </a:highlight>
              </a:rPr>
              <a:t>file</a:t>
            </a:r>
            <a:r>
              <a:rPr lang="en-US" dirty="0" err="1"/>
              <a:t>.ation</a:t>
            </a:r>
            <a:r>
              <a:rPr lang="en-US" dirty="0"/>
              <a:t> file for customization (e.g., log file path, encryption settings).</a:t>
            </a:r>
          </a:p>
          <a:p>
            <a:endParaRPr lang="en-US" dirty="0"/>
          </a:p>
          <a:p>
            <a:r>
              <a:rPr lang="en-US" b="1" dirty="0">
                <a:solidFill>
                  <a:schemeClr val="tx1"/>
                </a:solidFill>
              </a:rPr>
              <a:t>Logging Module:</a:t>
            </a:r>
          </a:p>
          <a:p>
            <a:r>
              <a:rPr lang="en-US" dirty="0"/>
              <a:t>Write captured keystrokes to a log file specified in the configuration.</a:t>
            </a:r>
          </a:p>
          <a:p>
            <a:r>
              <a:rPr lang="en-US" dirty="0"/>
              <a:t>Ensure log file security by encrypting it (optional).</a:t>
            </a:r>
          </a:p>
          <a:p>
            <a:endParaRPr lang="en-GB" dirty="0"/>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749300"/>
            <a:ext cx="11029615" cy="5715000"/>
          </a:xfrm>
        </p:spPr>
        <p:txBody>
          <a:bodyPr>
            <a:normAutofit fontScale="92500" lnSpcReduction="20000"/>
          </a:bodyPr>
          <a:lstStyle/>
          <a:p>
            <a:r>
              <a:rPr lang="en-US" b="1" dirty="0">
                <a:solidFill>
                  <a:schemeClr val="tx1"/>
                </a:solidFill>
              </a:rPr>
              <a:t>Stealth Mode Module:</a:t>
            </a:r>
          </a:p>
          <a:p>
            <a:r>
              <a:rPr lang="en-US" dirty="0"/>
              <a:t>Implement techniques to run the keylogger in stealth mode:</a:t>
            </a:r>
          </a:p>
          <a:p>
            <a:r>
              <a:rPr lang="en-US" dirty="0"/>
              <a:t>Hide the keylogger process from task managers and process monitors.</a:t>
            </a:r>
          </a:p>
          <a:p>
            <a:r>
              <a:rPr lang="en-US" dirty="0"/>
              <a:t>Run the keylogger as a background process without any visible windows.</a:t>
            </a:r>
          </a:p>
          <a:p>
            <a:endParaRPr lang="en-US" dirty="0"/>
          </a:p>
          <a:p>
            <a:r>
              <a:rPr lang="en-US" b="1" dirty="0">
                <a:solidFill>
                  <a:schemeClr val="tx1"/>
                </a:solidFill>
              </a:rPr>
              <a:t>Testing and Debugging:</a:t>
            </a:r>
          </a:p>
          <a:p>
            <a:r>
              <a:rPr lang="en-US" dirty="0"/>
              <a:t>Test the keylogger on different operating systems to ensure compatibility.</a:t>
            </a:r>
          </a:p>
          <a:p>
            <a:r>
              <a:rPr lang="en-US" dirty="0"/>
              <a:t>Debug any issues related to keystroke capturing, logging, or stealthiness.</a:t>
            </a:r>
          </a:p>
          <a:p>
            <a:endParaRPr lang="en-US" dirty="0"/>
          </a:p>
          <a:p>
            <a:r>
              <a:rPr lang="en-US" b="1" dirty="0">
                <a:solidFill>
                  <a:schemeClr val="tx1"/>
                </a:solidFill>
              </a:rPr>
              <a:t>Legal and Ethical Considerations:</a:t>
            </a:r>
          </a:p>
          <a:p>
            <a:r>
              <a:rPr lang="en-US" dirty="0"/>
              <a:t>Ensure the keylogger is used only for educational purposes and with the consent of the system owner.</a:t>
            </a:r>
          </a:p>
          <a:p>
            <a:r>
              <a:rPr lang="en-US" dirty="0"/>
              <a:t>Adhere to relevant laws and regulations regarding cybersecurity and data privacy.</a:t>
            </a:r>
          </a:p>
          <a:p>
            <a:endParaRPr lang="en-US" dirty="0"/>
          </a:p>
          <a:p>
            <a:r>
              <a:rPr lang="en-US" b="1" dirty="0">
                <a:solidFill>
                  <a:schemeClr val="tx1"/>
                </a:solidFill>
              </a:rPr>
              <a:t>Maintenance and Updates:</a:t>
            </a:r>
          </a:p>
          <a:p>
            <a:r>
              <a:rPr lang="en-US" dirty="0"/>
              <a:t>Regularly update the keylogger to address security vulnerabilities and compatibility issues.</a:t>
            </a:r>
          </a:p>
          <a:p>
            <a:r>
              <a:rPr lang="en-US" dirty="0"/>
              <a:t>Establish mechanisms for monitoring and maintaining the keylogger system</a:t>
            </a:r>
            <a:endParaRPr lang="en-GB" dirty="0"/>
          </a:p>
        </p:txBody>
      </p:sp>
    </p:spTree>
    <p:extLst>
      <p:ext uri="{BB962C8B-B14F-4D97-AF65-F5344CB8AC3E}">
        <p14:creationId xmlns:p14="http://schemas.microsoft.com/office/powerpoint/2010/main" val="236202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32452"/>
            <a:ext cx="11029615" cy="5371548"/>
          </a:xfrm>
        </p:spPr>
        <p:txBody>
          <a:bodyPr>
            <a:normAutofit fontScale="85000" lnSpcReduction="10000"/>
          </a:bodyPr>
          <a:lstStyle/>
          <a:p>
            <a:pPr marL="342900" indent="-342900">
              <a:buFont typeface="+mj-lt"/>
              <a:buAutoNum type="arabicPeriod"/>
            </a:pPr>
            <a:r>
              <a:rPr lang="en-US" b="1" dirty="0">
                <a:solidFill>
                  <a:schemeClr val="tx1"/>
                </a:solidFill>
              </a:rPr>
              <a:t>Initialization:</a:t>
            </a:r>
          </a:p>
          <a:p>
            <a:pPr marL="342900" indent="-342900">
              <a:buFont typeface="+mj-lt"/>
              <a:buAutoNum type="arabicPeriod"/>
            </a:pPr>
            <a:r>
              <a:rPr lang="en-US" dirty="0"/>
              <a:t>Import necessary libraries (</a:t>
            </a:r>
            <a:r>
              <a:rPr lang="en-US" dirty="0" err="1"/>
              <a:t>pynput</a:t>
            </a:r>
            <a:r>
              <a:rPr lang="en-US" dirty="0"/>
              <a:t> for keystroke capture, </a:t>
            </a:r>
            <a:r>
              <a:rPr lang="en-US" dirty="0" err="1"/>
              <a:t>os</a:t>
            </a:r>
            <a:r>
              <a:rPr lang="en-US" dirty="0"/>
              <a:t> for file operations).</a:t>
            </a:r>
          </a:p>
          <a:p>
            <a:pPr marL="342900" indent="-342900">
              <a:buFont typeface="+mj-lt"/>
              <a:buAutoNum type="arabicPeriod"/>
            </a:pPr>
            <a:r>
              <a:rPr lang="en-US" dirty="0"/>
              <a:t>Set up logging to a file to store the captured keystrokes.</a:t>
            </a:r>
          </a:p>
          <a:p>
            <a:pPr marL="342900" indent="-342900">
              <a:buFont typeface="+mj-lt"/>
              <a:buAutoNum type="arabicPeriod"/>
            </a:pPr>
            <a:endParaRPr lang="en-US" dirty="0"/>
          </a:p>
          <a:p>
            <a:pPr marL="342900" indent="-342900">
              <a:buFont typeface="+mj-lt"/>
              <a:buAutoNum type="arabicPeriod"/>
            </a:pPr>
            <a:r>
              <a:rPr lang="en-US" b="1" dirty="0">
                <a:solidFill>
                  <a:schemeClr val="tx1"/>
                </a:solidFill>
              </a:rPr>
              <a:t>Capture Keystrokes:</a:t>
            </a:r>
          </a:p>
          <a:p>
            <a:pPr marL="342900" indent="-342900">
              <a:buFont typeface="+mj-lt"/>
              <a:buAutoNum type="arabicPeriod"/>
            </a:pPr>
            <a:r>
              <a:rPr lang="en-US" dirty="0"/>
              <a:t>Use the Listener class from </a:t>
            </a:r>
            <a:r>
              <a:rPr lang="en-US" dirty="0" err="1"/>
              <a:t>pynput.keyboard</a:t>
            </a:r>
            <a:r>
              <a:rPr lang="en-US" dirty="0"/>
              <a:t> to capture keystrokes.</a:t>
            </a:r>
          </a:p>
          <a:p>
            <a:pPr marL="342900" indent="-342900">
              <a:buFont typeface="+mj-lt"/>
              <a:buAutoNum type="arabicPeriod"/>
            </a:pPr>
            <a:r>
              <a:rPr lang="en-US" dirty="0"/>
              <a:t>Store the keystrokes in a buffer and periodically write them to a log file.</a:t>
            </a:r>
          </a:p>
          <a:p>
            <a:pPr marL="342900" indent="-342900">
              <a:buFont typeface="+mj-lt"/>
              <a:buAutoNum type="arabicPeriod"/>
            </a:pPr>
            <a:endParaRPr lang="en-US" dirty="0"/>
          </a:p>
          <a:p>
            <a:pPr marL="342900" indent="-342900">
              <a:buFont typeface="+mj-lt"/>
              <a:buAutoNum type="arabicPeriod"/>
            </a:pPr>
            <a:r>
              <a:rPr lang="en-US" b="1" dirty="0">
                <a:solidFill>
                  <a:schemeClr val="tx1"/>
                </a:solidFill>
              </a:rPr>
              <a:t>Logging:</a:t>
            </a:r>
          </a:p>
          <a:p>
            <a:pPr marL="342900" indent="-342900">
              <a:buFont typeface="+mj-lt"/>
              <a:buAutoNum type="arabicPeriod"/>
            </a:pPr>
            <a:r>
              <a:rPr lang="en-US" dirty="0"/>
              <a:t>Write captured keystrokes to a log file specified in the configuration.</a:t>
            </a:r>
          </a:p>
          <a:p>
            <a:pPr marL="342900" indent="-342900">
              <a:buFont typeface="+mj-lt"/>
              <a:buAutoNum type="arabicPeriod"/>
            </a:pPr>
            <a:r>
              <a:rPr lang="en-US" dirty="0"/>
              <a:t>Ensure log file security by encrypting it (optional).</a:t>
            </a:r>
          </a:p>
          <a:p>
            <a:pPr marL="342900" indent="-342900">
              <a:buFont typeface="+mj-lt"/>
              <a:buAutoNum type="arabicPeriod"/>
            </a:pPr>
            <a:endParaRPr lang="en-US" dirty="0"/>
          </a:p>
          <a:p>
            <a:pPr marL="342900" indent="-342900">
              <a:buFont typeface="+mj-lt"/>
              <a:buAutoNum type="arabicPeriod"/>
            </a:pPr>
            <a:r>
              <a:rPr lang="en-US" b="1" dirty="0">
                <a:solidFill>
                  <a:schemeClr val="tx1"/>
                </a:solidFill>
              </a:rPr>
              <a:t>Stealth Mode:</a:t>
            </a:r>
          </a:p>
          <a:p>
            <a:pPr marL="342900" indent="-342900">
              <a:buFont typeface="+mj-lt"/>
              <a:buAutoNum type="arabicPeriod"/>
            </a:pPr>
            <a:r>
              <a:rPr lang="en-US" dirty="0"/>
              <a:t>Implement techniques to run the keylogger in stealth mode:</a:t>
            </a:r>
          </a:p>
          <a:p>
            <a:pPr marL="342900" indent="-342900">
              <a:buFont typeface="+mj-lt"/>
              <a:buAutoNum type="arabicPeriod"/>
            </a:pPr>
            <a:r>
              <a:rPr lang="en-US" dirty="0"/>
              <a:t>Hide the keylogger process from task managers and process monitors.</a:t>
            </a:r>
          </a:p>
          <a:p>
            <a:pPr marL="342900" indent="-342900">
              <a:buFont typeface="+mj-lt"/>
              <a:buAutoNum type="arabicPeriod"/>
            </a:pPr>
            <a:r>
              <a:rPr lang="en-US" dirty="0"/>
              <a:t>Run the keylogger as a background process without any visible windows.</a:t>
            </a:r>
          </a:p>
          <a:p>
            <a:pPr marL="342900" indent="-342900">
              <a:buFont typeface="+mj-lt"/>
              <a:buAutoNum type="arabicPeriod"/>
            </a:pPr>
            <a:endParaRPr lang="en-US"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641640-604E-B0D7-8152-37CC00E6A20B}"/>
              </a:ext>
            </a:extLst>
          </p:cNvPr>
          <p:cNvSpPr>
            <a:spLocks noGrp="1"/>
          </p:cNvSpPr>
          <p:nvPr>
            <p:ph idx="1"/>
          </p:nvPr>
        </p:nvSpPr>
        <p:spPr/>
        <p:txBody>
          <a:bodyPr>
            <a:normAutofit fontScale="77500" lnSpcReduction="20000"/>
          </a:bodyPr>
          <a:lstStyle/>
          <a:p>
            <a:pPr marL="342900" indent="-342900">
              <a:buFont typeface="+mj-lt"/>
              <a:buAutoNum type="arabicPeriod"/>
            </a:pPr>
            <a:r>
              <a:rPr lang="en-US" b="1" dirty="0">
                <a:solidFill>
                  <a:schemeClr val="tx1"/>
                </a:solidFill>
              </a:rPr>
              <a:t>User Interface (Optional):</a:t>
            </a:r>
          </a:p>
          <a:p>
            <a:pPr marL="342900" indent="-342900">
              <a:buFont typeface="+mj-lt"/>
              <a:buAutoNum type="arabicPeriod"/>
            </a:pPr>
            <a:r>
              <a:rPr lang="en-US" dirty="0"/>
              <a:t>Create a simple user interface to start and stop the keylogger.</a:t>
            </a:r>
          </a:p>
          <a:p>
            <a:pPr marL="342900" indent="-342900">
              <a:buFont typeface="+mj-lt"/>
              <a:buAutoNum type="arabicPeriod"/>
            </a:pPr>
            <a:r>
              <a:rPr lang="en-US" dirty="0"/>
              <a:t>Display notifications to the user about the keylogger status.</a:t>
            </a:r>
          </a:p>
          <a:p>
            <a:pPr marL="342900" indent="-342900">
              <a:buFont typeface="+mj-lt"/>
              <a:buAutoNum type="arabicPeriod"/>
            </a:pPr>
            <a:endParaRPr lang="en-US" dirty="0"/>
          </a:p>
          <a:p>
            <a:pPr marL="342900" indent="-342900">
              <a:buFont typeface="+mj-lt"/>
              <a:buAutoNum type="arabicPeriod"/>
            </a:pPr>
            <a:r>
              <a:rPr lang="en-US" b="1" dirty="0">
                <a:solidFill>
                  <a:schemeClr val="tx1"/>
                </a:solidFill>
              </a:rPr>
              <a:t>Encryption (Optional):</a:t>
            </a:r>
          </a:p>
          <a:p>
            <a:pPr marL="342900" indent="-342900">
              <a:buFont typeface="+mj-lt"/>
              <a:buAutoNum type="arabicPeriod"/>
            </a:pPr>
            <a:r>
              <a:rPr lang="en-US" dirty="0"/>
              <a:t>Encrypt the captured keystrokes before writing them to the log file.</a:t>
            </a:r>
          </a:p>
          <a:p>
            <a:pPr marL="342900" indent="-342900">
              <a:buFont typeface="+mj-lt"/>
              <a:buAutoNum type="arabicPeriod"/>
            </a:pPr>
            <a:r>
              <a:rPr lang="en-US" dirty="0"/>
              <a:t>Use a secure encryption algorithm (e.g., AES) with a key specified in the configuration.</a:t>
            </a:r>
          </a:p>
          <a:p>
            <a:pPr marL="342900" indent="-342900">
              <a:buFont typeface="+mj-lt"/>
              <a:buAutoNum type="arabicPeriod"/>
            </a:pPr>
            <a:endParaRPr lang="en-US" dirty="0"/>
          </a:p>
          <a:p>
            <a:pPr marL="342900" indent="-342900">
              <a:buFont typeface="+mj-lt"/>
              <a:buAutoNum type="arabicPeriod"/>
            </a:pPr>
            <a:r>
              <a:rPr lang="en-US" b="1" dirty="0">
                <a:solidFill>
                  <a:schemeClr val="tx1"/>
                </a:solidFill>
              </a:rPr>
              <a:t>Deployment:</a:t>
            </a:r>
          </a:p>
          <a:p>
            <a:pPr marL="342900" indent="-342900">
              <a:buFont typeface="+mj-lt"/>
              <a:buAutoNum type="arabicPeriod"/>
            </a:pPr>
            <a:r>
              <a:rPr lang="en-US" dirty="0"/>
              <a:t>Distribute the keylogger along with documentation explaining its purpose and usage.</a:t>
            </a:r>
          </a:p>
          <a:p>
            <a:pPr marL="342900" indent="-342900">
              <a:buFont typeface="+mj-lt"/>
              <a:buAutoNum type="arabicPeriod"/>
            </a:pPr>
            <a:r>
              <a:rPr lang="en-US" dirty="0"/>
              <a:t>Provide instructions for safely using and uninstalling the keylogger.</a:t>
            </a:r>
          </a:p>
          <a:p>
            <a:pPr marL="342900" indent="-342900">
              <a:buFont typeface="+mj-lt"/>
              <a:buAutoNum type="arabicPeriod"/>
            </a:pPr>
            <a:endParaRPr lang="en-US" dirty="0"/>
          </a:p>
          <a:p>
            <a:pPr marL="342900" indent="-342900">
              <a:buFont typeface="+mj-lt"/>
              <a:buAutoNum type="arabicPeriod"/>
            </a:pPr>
            <a:r>
              <a:rPr lang="en-US" b="1" dirty="0">
                <a:solidFill>
                  <a:schemeClr val="tx1"/>
                </a:solidFill>
              </a:rPr>
              <a:t>Legal and Ethical Considerations:</a:t>
            </a:r>
          </a:p>
          <a:p>
            <a:pPr marL="342900" indent="-342900">
              <a:buFont typeface="+mj-lt"/>
              <a:buAutoNum type="arabicPeriod"/>
            </a:pPr>
            <a:r>
              <a:rPr lang="en-US" dirty="0"/>
              <a:t>Ensure the keylogger is used only for educational purposes and with the consent of the system owner.</a:t>
            </a:r>
          </a:p>
          <a:p>
            <a:pPr marL="342900" indent="-342900">
              <a:buFont typeface="+mj-lt"/>
              <a:buAutoNum type="arabicPeriod"/>
            </a:pPr>
            <a:r>
              <a:rPr lang="en-US" dirty="0"/>
              <a:t>Adhere to relevant laws and regulations regarding cybersecurity and data privacy.</a:t>
            </a:r>
          </a:p>
          <a:p>
            <a:endParaRPr lang="ta-IN" dirty="0"/>
          </a:p>
        </p:txBody>
      </p:sp>
    </p:spTree>
    <p:extLst>
      <p:ext uri="{BB962C8B-B14F-4D97-AF65-F5344CB8AC3E}">
        <p14:creationId xmlns:p14="http://schemas.microsoft.com/office/powerpoint/2010/main" val="11988874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schemas.microsoft.com/office/infopath/2007/PartnerControls"/>
    <ds:schemaRef ds:uri="http://purl.org/dc/dcmitype/"/>
    <ds:schemaRef ds:uri="http://purl.org/dc/elements/1.1/"/>
    <ds:schemaRef ds:uri="http://schemas.microsoft.com/office/2006/metadata/properties"/>
    <ds:schemaRef ds:uri="c0fa2617-96bd-425d-8578-e93563fe37c5"/>
    <ds:schemaRef ds:uri="http://purl.org/dc/terms/"/>
    <ds:schemaRef ds:uri="http://schemas.microsoft.com/office/2006/documentManagement/types"/>
    <ds:schemaRef ds:uri="http://schemas.openxmlformats.org/package/2006/metadata/core-properties"/>
    <ds:schemaRef ds:uri="9162bd5b-4ed9-4da3-b376-05204580ba3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178</TotalTime>
  <Words>1131</Words>
  <Application>Microsoft Office PowerPoint</Application>
  <PresentationFormat>Widescreen</PresentationFormat>
  <Paragraphs>138</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Franklin Gothic Book</vt:lpstr>
      <vt:lpstr>Franklin Gothic Demi</vt:lpstr>
      <vt:lpstr>Wingdings</vt:lpstr>
      <vt:lpstr>Wingdings 2</vt:lpstr>
      <vt:lpstr>DividendVTI</vt:lpstr>
      <vt:lpstr>keylogger</vt:lpstr>
      <vt:lpstr>OUTLINE</vt:lpstr>
      <vt:lpstr>Problem Statement</vt:lpstr>
      <vt:lpstr>Proposed Solution</vt:lpstr>
      <vt:lpstr>PowerPoint Presentation</vt:lpstr>
      <vt:lpstr>System  Approach</vt:lpstr>
      <vt:lpstr>PowerPoint Presentation</vt:lpstr>
      <vt:lpstr>Algorithm</vt:lpstr>
      <vt:lpstr>PowerPoint Presentation</vt:lpstr>
      <vt:lpstr>DEPLOYMENT</vt:lpstr>
      <vt:lpstr>PowerPoint Presentation</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Abisheik R</cp:lastModifiedBy>
  <cp:revision>29</cp:revision>
  <dcterms:created xsi:type="dcterms:W3CDTF">2021-05-26T16:50:10Z</dcterms:created>
  <dcterms:modified xsi:type="dcterms:W3CDTF">2024-05-12T16:44:56Z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