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F1BBA-3153-75A5-FFD5-72B1BD7820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0EFB83-69A0-7722-E969-5328145FA3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D2CDF6-017F-DEA7-C69F-E3753F8A15F9}"/>
              </a:ext>
            </a:extLst>
          </p:cNvPr>
          <p:cNvSpPr>
            <a:spLocks noGrp="1"/>
          </p:cNvSpPr>
          <p:nvPr>
            <p:ph type="dt" sz="half" idx="10"/>
          </p:nvPr>
        </p:nvSpPr>
        <p:spPr/>
        <p:txBody>
          <a:bodyPr/>
          <a:lstStyle/>
          <a:p>
            <a:fld id="{A0F44BA9-8C43-4D12-953B-97B036E5E031}" type="datetimeFigureOut">
              <a:rPr lang="en-IN" smtClean="0"/>
              <a:t>22-03-2023</a:t>
            </a:fld>
            <a:endParaRPr lang="en-IN"/>
          </a:p>
        </p:txBody>
      </p:sp>
      <p:sp>
        <p:nvSpPr>
          <p:cNvPr id="5" name="Footer Placeholder 4">
            <a:extLst>
              <a:ext uri="{FF2B5EF4-FFF2-40B4-BE49-F238E27FC236}">
                <a16:creationId xmlns:a16="http://schemas.microsoft.com/office/drawing/2014/main" id="{9271576C-06B2-1149-29D1-3CEDC958EB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40C2A9-7C08-FAFB-4E57-32B6DDAD796C}"/>
              </a:ext>
            </a:extLst>
          </p:cNvPr>
          <p:cNvSpPr>
            <a:spLocks noGrp="1"/>
          </p:cNvSpPr>
          <p:nvPr>
            <p:ph type="sldNum" sz="quarter" idx="12"/>
          </p:nvPr>
        </p:nvSpPr>
        <p:spPr/>
        <p:txBody>
          <a:bodyPr/>
          <a:lstStyle/>
          <a:p>
            <a:fld id="{C2D9FD3A-75E5-4E92-8838-71B769BB6EF3}" type="slidenum">
              <a:rPr lang="en-IN" smtClean="0"/>
              <a:t>‹#›</a:t>
            </a:fld>
            <a:endParaRPr lang="en-IN"/>
          </a:p>
        </p:txBody>
      </p:sp>
    </p:spTree>
    <p:extLst>
      <p:ext uri="{BB962C8B-B14F-4D97-AF65-F5344CB8AC3E}">
        <p14:creationId xmlns:p14="http://schemas.microsoft.com/office/powerpoint/2010/main" val="361720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2A4ED-1B32-0C05-00CD-02D518A0926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30BE08-2BF0-40D1-D75C-58138DF47A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398330-6DFD-8FBD-83AF-7EBBCD0C5E68}"/>
              </a:ext>
            </a:extLst>
          </p:cNvPr>
          <p:cNvSpPr>
            <a:spLocks noGrp="1"/>
          </p:cNvSpPr>
          <p:nvPr>
            <p:ph type="dt" sz="half" idx="10"/>
          </p:nvPr>
        </p:nvSpPr>
        <p:spPr/>
        <p:txBody>
          <a:bodyPr/>
          <a:lstStyle/>
          <a:p>
            <a:fld id="{A0F44BA9-8C43-4D12-953B-97B036E5E031}" type="datetimeFigureOut">
              <a:rPr lang="en-IN" smtClean="0"/>
              <a:t>22-03-2023</a:t>
            </a:fld>
            <a:endParaRPr lang="en-IN"/>
          </a:p>
        </p:txBody>
      </p:sp>
      <p:sp>
        <p:nvSpPr>
          <p:cNvPr id="5" name="Footer Placeholder 4">
            <a:extLst>
              <a:ext uri="{FF2B5EF4-FFF2-40B4-BE49-F238E27FC236}">
                <a16:creationId xmlns:a16="http://schemas.microsoft.com/office/drawing/2014/main" id="{64328E45-2BF5-879F-77FD-AEEBC180CB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3FBB2C-C767-DC94-5C50-2A2EDFDC503D}"/>
              </a:ext>
            </a:extLst>
          </p:cNvPr>
          <p:cNvSpPr>
            <a:spLocks noGrp="1"/>
          </p:cNvSpPr>
          <p:nvPr>
            <p:ph type="sldNum" sz="quarter" idx="12"/>
          </p:nvPr>
        </p:nvSpPr>
        <p:spPr/>
        <p:txBody>
          <a:bodyPr/>
          <a:lstStyle/>
          <a:p>
            <a:fld id="{C2D9FD3A-75E5-4E92-8838-71B769BB6EF3}" type="slidenum">
              <a:rPr lang="en-IN" smtClean="0"/>
              <a:t>‹#›</a:t>
            </a:fld>
            <a:endParaRPr lang="en-IN"/>
          </a:p>
        </p:txBody>
      </p:sp>
    </p:spTree>
    <p:extLst>
      <p:ext uri="{BB962C8B-B14F-4D97-AF65-F5344CB8AC3E}">
        <p14:creationId xmlns:p14="http://schemas.microsoft.com/office/powerpoint/2010/main" val="3174411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5F243F-8E5F-694F-8911-64B17DAB11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1BF671-558A-D3E1-467F-CF7CB59502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DF4B77-E289-651C-C684-CA8DA122F1E1}"/>
              </a:ext>
            </a:extLst>
          </p:cNvPr>
          <p:cNvSpPr>
            <a:spLocks noGrp="1"/>
          </p:cNvSpPr>
          <p:nvPr>
            <p:ph type="dt" sz="half" idx="10"/>
          </p:nvPr>
        </p:nvSpPr>
        <p:spPr/>
        <p:txBody>
          <a:bodyPr/>
          <a:lstStyle/>
          <a:p>
            <a:fld id="{A0F44BA9-8C43-4D12-953B-97B036E5E031}" type="datetimeFigureOut">
              <a:rPr lang="en-IN" smtClean="0"/>
              <a:t>22-03-2023</a:t>
            </a:fld>
            <a:endParaRPr lang="en-IN"/>
          </a:p>
        </p:txBody>
      </p:sp>
      <p:sp>
        <p:nvSpPr>
          <p:cNvPr id="5" name="Footer Placeholder 4">
            <a:extLst>
              <a:ext uri="{FF2B5EF4-FFF2-40B4-BE49-F238E27FC236}">
                <a16:creationId xmlns:a16="http://schemas.microsoft.com/office/drawing/2014/main" id="{524BBB22-177C-35D0-99CB-1C2C5D1029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32C22B-1FB1-7196-AF12-F48E17FD833D}"/>
              </a:ext>
            </a:extLst>
          </p:cNvPr>
          <p:cNvSpPr>
            <a:spLocks noGrp="1"/>
          </p:cNvSpPr>
          <p:nvPr>
            <p:ph type="sldNum" sz="quarter" idx="12"/>
          </p:nvPr>
        </p:nvSpPr>
        <p:spPr/>
        <p:txBody>
          <a:bodyPr/>
          <a:lstStyle/>
          <a:p>
            <a:fld id="{C2D9FD3A-75E5-4E92-8838-71B769BB6EF3}" type="slidenum">
              <a:rPr lang="en-IN" smtClean="0"/>
              <a:t>‹#›</a:t>
            </a:fld>
            <a:endParaRPr lang="en-IN"/>
          </a:p>
        </p:txBody>
      </p:sp>
    </p:spTree>
    <p:extLst>
      <p:ext uri="{BB962C8B-B14F-4D97-AF65-F5344CB8AC3E}">
        <p14:creationId xmlns:p14="http://schemas.microsoft.com/office/powerpoint/2010/main" val="2155859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9BFAC-25F2-7388-7706-AC3EB3138D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291817-F21B-0A56-11A7-4CB99676A9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7523C3-62E2-CE81-E0AB-753471BCCC13}"/>
              </a:ext>
            </a:extLst>
          </p:cNvPr>
          <p:cNvSpPr>
            <a:spLocks noGrp="1"/>
          </p:cNvSpPr>
          <p:nvPr>
            <p:ph type="dt" sz="half" idx="10"/>
          </p:nvPr>
        </p:nvSpPr>
        <p:spPr/>
        <p:txBody>
          <a:bodyPr/>
          <a:lstStyle/>
          <a:p>
            <a:fld id="{A0F44BA9-8C43-4D12-953B-97B036E5E031}" type="datetimeFigureOut">
              <a:rPr lang="en-IN" smtClean="0"/>
              <a:t>22-03-2023</a:t>
            </a:fld>
            <a:endParaRPr lang="en-IN"/>
          </a:p>
        </p:txBody>
      </p:sp>
      <p:sp>
        <p:nvSpPr>
          <p:cNvPr id="5" name="Footer Placeholder 4">
            <a:extLst>
              <a:ext uri="{FF2B5EF4-FFF2-40B4-BE49-F238E27FC236}">
                <a16:creationId xmlns:a16="http://schemas.microsoft.com/office/drawing/2014/main" id="{25CA4E73-5FCC-A06A-0A3E-2B19185103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E041F9-7237-C652-CD02-75BFF73D74C4}"/>
              </a:ext>
            </a:extLst>
          </p:cNvPr>
          <p:cNvSpPr>
            <a:spLocks noGrp="1"/>
          </p:cNvSpPr>
          <p:nvPr>
            <p:ph type="sldNum" sz="quarter" idx="12"/>
          </p:nvPr>
        </p:nvSpPr>
        <p:spPr/>
        <p:txBody>
          <a:bodyPr/>
          <a:lstStyle/>
          <a:p>
            <a:fld id="{C2D9FD3A-75E5-4E92-8838-71B769BB6EF3}" type="slidenum">
              <a:rPr lang="en-IN" smtClean="0"/>
              <a:t>‹#›</a:t>
            </a:fld>
            <a:endParaRPr lang="en-IN"/>
          </a:p>
        </p:txBody>
      </p:sp>
    </p:spTree>
    <p:extLst>
      <p:ext uri="{BB962C8B-B14F-4D97-AF65-F5344CB8AC3E}">
        <p14:creationId xmlns:p14="http://schemas.microsoft.com/office/powerpoint/2010/main" val="720854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86BE9-D6F3-7A20-D6BA-B05CEEC3D7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A89F5B3-665E-C0FE-2A2C-BE6B695E09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84CBBF-23F3-4010-088E-5760E3E2B925}"/>
              </a:ext>
            </a:extLst>
          </p:cNvPr>
          <p:cNvSpPr>
            <a:spLocks noGrp="1"/>
          </p:cNvSpPr>
          <p:nvPr>
            <p:ph type="dt" sz="half" idx="10"/>
          </p:nvPr>
        </p:nvSpPr>
        <p:spPr/>
        <p:txBody>
          <a:bodyPr/>
          <a:lstStyle/>
          <a:p>
            <a:fld id="{A0F44BA9-8C43-4D12-953B-97B036E5E031}" type="datetimeFigureOut">
              <a:rPr lang="en-IN" smtClean="0"/>
              <a:t>22-03-2023</a:t>
            </a:fld>
            <a:endParaRPr lang="en-IN"/>
          </a:p>
        </p:txBody>
      </p:sp>
      <p:sp>
        <p:nvSpPr>
          <p:cNvPr id="5" name="Footer Placeholder 4">
            <a:extLst>
              <a:ext uri="{FF2B5EF4-FFF2-40B4-BE49-F238E27FC236}">
                <a16:creationId xmlns:a16="http://schemas.microsoft.com/office/drawing/2014/main" id="{42F0CAEE-AA4E-28E8-7315-8AD0F78DB1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9DB762-7EFC-6BD6-F99B-8F93EBE7DB1B}"/>
              </a:ext>
            </a:extLst>
          </p:cNvPr>
          <p:cNvSpPr>
            <a:spLocks noGrp="1"/>
          </p:cNvSpPr>
          <p:nvPr>
            <p:ph type="sldNum" sz="quarter" idx="12"/>
          </p:nvPr>
        </p:nvSpPr>
        <p:spPr/>
        <p:txBody>
          <a:bodyPr/>
          <a:lstStyle/>
          <a:p>
            <a:fld id="{C2D9FD3A-75E5-4E92-8838-71B769BB6EF3}" type="slidenum">
              <a:rPr lang="en-IN" smtClean="0"/>
              <a:t>‹#›</a:t>
            </a:fld>
            <a:endParaRPr lang="en-IN"/>
          </a:p>
        </p:txBody>
      </p:sp>
    </p:spTree>
    <p:extLst>
      <p:ext uri="{BB962C8B-B14F-4D97-AF65-F5344CB8AC3E}">
        <p14:creationId xmlns:p14="http://schemas.microsoft.com/office/powerpoint/2010/main" val="4212142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87424-93C4-3AB8-DAE5-715D5A7721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801FFA-3CB1-AEC4-D42C-627DA16EF4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E12E6E-5C51-2B2D-31E1-30FCC83F22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55EB332-EFA9-2374-2202-42FC9D0D6B3E}"/>
              </a:ext>
            </a:extLst>
          </p:cNvPr>
          <p:cNvSpPr>
            <a:spLocks noGrp="1"/>
          </p:cNvSpPr>
          <p:nvPr>
            <p:ph type="dt" sz="half" idx="10"/>
          </p:nvPr>
        </p:nvSpPr>
        <p:spPr/>
        <p:txBody>
          <a:bodyPr/>
          <a:lstStyle/>
          <a:p>
            <a:fld id="{A0F44BA9-8C43-4D12-953B-97B036E5E031}" type="datetimeFigureOut">
              <a:rPr lang="en-IN" smtClean="0"/>
              <a:t>22-03-2023</a:t>
            </a:fld>
            <a:endParaRPr lang="en-IN"/>
          </a:p>
        </p:txBody>
      </p:sp>
      <p:sp>
        <p:nvSpPr>
          <p:cNvPr id="6" name="Footer Placeholder 5">
            <a:extLst>
              <a:ext uri="{FF2B5EF4-FFF2-40B4-BE49-F238E27FC236}">
                <a16:creationId xmlns:a16="http://schemas.microsoft.com/office/drawing/2014/main" id="{9BB4864D-A536-33E7-7A9A-A2B8B5A97C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58F917-1336-F022-F985-51D3C65CC25A}"/>
              </a:ext>
            </a:extLst>
          </p:cNvPr>
          <p:cNvSpPr>
            <a:spLocks noGrp="1"/>
          </p:cNvSpPr>
          <p:nvPr>
            <p:ph type="sldNum" sz="quarter" idx="12"/>
          </p:nvPr>
        </p:nvSpPr>
        <p:spPr/>
        <p:txBody>
          <a:bodyPr/>
          <a:lstStyle/>
          <a:p>
            <a:fld id="{C2D9FD3A-75E5-4E92-8838-71B769BB6EF3}" type="slidenum">
              <a:rPr lang="en-IN" smtClean="0"/>
              <a:t>‹#›</a:t>
            </a:fld>
            <a:endParaRPr lang="en-IN"/>
          </a:p>
        </p:txBody>
      </p:sp>
    </p:spTree>
    <p:extLst>
      <p:ext uri="{BB962C8B-B14F-4D97-AF65-F5344CB8AC3E}">
        <p14:creationId xmlns:p14="http://schemas.microsoft.com/office/powerpoint/2010/main" val="321657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5DDA1-5175-88B3-F3CF-E30E9220993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82E56C-4E30-190A-2057-0A8EDEC2CD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1E75E8-07E3-BB5A-14CD-8F632A9A84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C2511E5-1B7F-C3F2-68D0-F769A94377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137548-5C5A-DF68-C861-D3C70CC881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EAF7E5-AF80-880D-7BCF-7F8F7977CF13}"/>
              </a:ext>
            </a:extLst>
          </p:cNvPr>
          <p:cNvSpPr>
            <a:spLocks noGrp="1"/>
          </p:cNvSpPr>
          <p:nvPr>
            <p:ph type="dt" sz="half" idx="10"/>
          </p:nvPr>
        </p:nvSpPr>
        <p:spPr/>
        <p:txBody>
          <a:bodyPr/>
          <a:lstStyle/>
          <a:p>
            <a:fld id="{A0F44BA9-8C43-4D12-953B-97B036E5E031}" type="datetimeFigureOut">
              <a:rPr lang="en-IN" smtClean="0"/>
              <a:t>22-03-2023</a:t>
            </a:fld>
            <a:endParaRPr lang="en-IN"/>
          </a:p>
        </p:txBody>
      </p:sp>
      <p:sp>
        <p:nvSpPr>
          <p:cNvPr id="8" name="Footer Placeholder 7">
            <a:extLst>
              <a:ext uri="{FF2B5EF4-FFF2-40B4-BE49-F238E27FC236}">
                <a16:creationId xmlns:a16="http://schemas.microsoft.com/office/drawing/2014/main" id="{1A9B59E1-D7EE-3188-BE3A-AEC2EF0A522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A91789-9C09-549B-63D8-6DCB1DC8DDB2}"/>
              </a:ext>
            </a:extLst>
          </p:cNvPr>
          <p:cNvSpPr>
            <a:spLocks noGrp="1"/>
          </p:cNvSpPr>
          <p:nvPr>
            <p:ph type="sldNum" sz="quarter" idx="12"/>
          </p:nvPr>
        </p:nvSpPr>
        <p:spPr/>
        <p:txBody>
          <a:bodyPr/>
          <a:lstStyle/>
          <a:p>
            <a:fld id="{C2D9FD3A-75E5-4E92-8838-71B769BB6EF3}" type="slidenum">
              <a:rPr lang="en-IN" smtClean="0"/>
              <a:t>‹#›</a:t>
            </a:fld>
            <a:endParaRPr lang="en-IN"/>
          </a:p>
        </p:txBody>
      </p:sp>
    </p:spTree>
    <p:extLst>
      <p:ext uri="{BB962C8B-B14F-4D97-AF65-F5344CB8AC3E}">
        <p14:creationId xmlns:p14="http://schemas.microsoft.com/office/powerpoint/2010/main" val="2193080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277CB-A2B7-7118-F863-95218C8994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EE007C2-A676-2483-E174-8D7BFBECA9D4}"/>
              </a:ext>
            </a:extLst>
          </p:cNvPr>
          <p:cNvSpPr>
            <a:spLocks noGrp="1"/>
          </p:cNvSpPr>
          <p:nvPr>
            <p:ph type="dt" sz="half" idx="10"/>
          </p:nvPr>
        </p:nvSpPr>
        <p:spPr/>
        <p:txBody>
          <a:bodyPr/>
          <a:lstStyle/>
          <a:p>
            <a:fld id="{A0F44BA9-8C43-4D12-953B-97B036E5E031}" type="datetimeFigureOut">
              <a:rPr lang="en-IN" smtClean="0"/>
              <a:t>22-03-2023</a:t>
            </a:fld>
            <a:endParaRPr lang="en-IN"/>
          </a:p>
        </p:txBody>
      </p:sp>
      <p:sp>
        <p:nvSpPr>
          <p:cNvPr id="4" name="Footer Placeholder 3">
            <a:extLst>
              <a:ext uri="{FF2B5EF4-FFF2-40B4-BE49-F238E27FC236}">
                <a16:creationId xmlns:a16="http://schemas.microsoft.com/office/drawing/2014/main" id="{F966B0EB-68FB-D5E3-B8AB-747CA09AAD6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94D9105-4457-195C-90B4-448D3467D078}"/>
              </a:ext>
            </a:extLst>
          </p:cNvPr>
          <p:cNvSpPr>
            <a:spLocks noGrp="1"/>
          </p:cNvSpPr>
          <p:nvPr>
            <p:ph type="sldNum" sz="quarter" idx="12"/>
          </p:nvPr>
        </p:nvSpPr>
        <p:spPr/>
        <p:txBody>
          <a:bodyPr/>
          <a:lstStyle/>
          <a:p>
            <a:fld id="{C2D9FD3A-75E5-4E92-8838-71B769BB6EF3}" type="slidenum">
              <a:rPr lang="en-IN" smtClean="0"/>
              <a:t>‹#›</a:t>
            </a:fld>
            <a:endParaRPr lang="en-IN"/>
          </a:p>
        </p:txBody>
      </p:sp>
    </p:spTree>
    <p:extLst>
      <p:ext uri="{BB962C8B-B14F-4D97-AF65-F5344CB8AC3E}">
        <p14:creationId xmlns:p14="http://schemas.microsoft.com/office/powerpoint/2010/main" val="3170760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6D1F66-D778-F19E-3E35-533830AA647F}"/>
              </a:ext>
            </a:extLst>
          </p:cNvPr>
          <p:cNvSpPr>
            <a:spLocks noGrp="1"/>
          </p:cNvSpPr>
          <p:nvPr>
            <p:ph type="dt" sz="half" idx="10"/>
          </p:nvPr>
        </p:nvSpPr>
        <p:spPr/>
        <p:txBody>
          <a:bodyPr/>
          <a:lstStyle/>
          <a:p>
            <a:fld id="{A0F44BA9-8C43-4D12-953B-97B036E5E031}" type="datetimeFigureOut">
              <a:rPr lang="en-IN" smtClean="0"/>
              <a:t>22-03-2023</a:t>
            </a:fld>
            <a:endParaRPr lang="en-IN"/>
          </a:p>
        </p:txBody>
      </p:sp>
      <p:sp>
        <p:nvSpPr>
          <p:cNvPr id="3" name="Footer Placeholder 2">
            <a:extLst>
              <a:ext uri="{FF2B5EF4-FFF2-40B4-BE49-F238E27FC236}">
                <a16:creationId xmlns:a16="http://schemas.microsoft.com/office/drawing/2014/main" id="{D1B9E7E4-56E9-6E47-B6CD-D2BE1E81ECC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B8746A8-6F55-5F65-E9F6-1CEE213E8024}"/>
              </a:ext>
            </a:extLst>
          </p:cNvPr>
          <p:cNvSpPr>
            <a:spLocks noGrp="1"/>
          </p:cNvSpPr>
          <p:nvPr>
            <p:ph type="sldNum" sz="quarter" idx="12"/>
          </p:nvPr>
        </p:nvSpPr>
        <p:spPr/>
        <p:txBody>
          <a:bodyPr/>
          <a:lstStyle/>
          <a:p>
            <a:fld id="{C2D9FD3A-75E5-4E92-8838-71B769BB6EF3}" type="slidenum">
              <a:rPr lang="en-IN" smtClean="0"/>
              <a:t>‹#›</a:t>
            </a:fld>
            <a:endParaRPr lang="en-IN"/>
          </a:p>
        </p:txBody>
      </p:sp>
    </p:spTree>
    <p:extLst>
      <p:ext uri="{BB962C8B-B14F-4D97-AF65-F5344CB8AC3E}">
        <p14:creationId xmlns:p14="http://schemas.microsoft.com/office/powerpoint/2010/main" val="3281844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33B69-AF44-3593-5101-2BC46FDC77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46B7255-5B13-C698-F8C5-71829D308D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3CBA8F-DE18-4FBE-EDBA-D18E6EBEAB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2A94CC-5FA2-CFEC-5FBA-59C80A09C40C}"/>
              </a:ext>
            </a:extLst>
          </p:cNvPr>
          <p:cNvSpPr>
            <a:spLocks noGrp="1"/>
          </p:cNvSpPr>
          <p:nvPr>
            <p:ph type="dt" sz="half" idx="10"/>
          </p:nvPr>
        </p:nvSpPr>
        <p:spPr/>
        <p:txBody>
          <a:bodyPr/>
          <a:lstStyle/>
          <a:p>
            <a:fld id="{A0F44BA9-8C43-4D12-953B-97B036E5E031}" type="datetimeFigureOut">
              <a:rPr lang="en-IN" smtClean="0"/>
              <a:t>22-03-2023</a:t>
            </a:fld>
            <a:endParaRPr lang="en-IN"/>
          </a:p>
        </p:txBody>
      </p:sp>
      <p:sp>
        <p:nvSpPr>
          <p:cNvPr id="6" name="Footer Placeholder 5">
            <a:extLst>
              <a:ext uri="{FF2B5EF4-FFF2-40B4-BE49-F238E27FC236}">
                <a16:creationId xmlns:a16="http://schemas.microsoft.com/office/drawing/2014/main" id="{D0B55A04-767B-A30F-DA71-F9A6C85397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E4A9E9-0569-F173-857C-170CAB9114D7}"/>
              </a:ext>
            </a:extLst>
          </p:cNvPr>
          <p:cNvSpPr>
            <a:spLocks noGrp="1"/>
          </p:cNvSpPr>
          <p:nvPr>
            <p:ph type="sldNum" sz="quarter" idx="12"/>
          </p:nvPr>
        </p:nvSpPr>
        <p:spPr/>
        <p:txBody>
          <a:bodyPr/>
          <a:lstStyle/>
          <a:p>
            <a:fld id="{C2D9FD3A-75E5-4E92-8838-71B769BB6EF3}" type="slidenum">
              <a:rPr lang="en-IN" smtClean="0"/>
              <a:t>‹#›</a:t>
            </a:fld>
            <a:endParaRPr lang="en-IN"/>
          </a:p>
        </p:txBody>
      </p:sp>
    </p:spTree>
    <p:extLst>
      <p:ext uri="{BB962C8B-B14F-4D97-AF65-F5344CB8AC3E}">
        <p14:creationId xmlns:p14="http://schemas.microsoft.com/office/powerpoint/2010/main" val="1772499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2EB9-5FD4-6F5D-0191-D4B3B9C9EC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3BECDA-B933-8DE3-B2DB-765C30B746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566FD0-6F00-F897-5E76-271249BA85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67D482-D283-FF5F-22C5-5648061270A9}"/>
              </a:ext>
            </a:extLst>
          </p:cNvPr>
          <p:cNvSpPr>
            <a:spLocks noGrp="1"/>
          </p:cNvSpPr>
          <p:nvPr>
            <p:ph type="dt" sz="half" idx="10"/>
          </p:nvPr>
        </p:nvSpPr>
        <p:spPr/>
        <p:txBody>
          <a:bodyPr/>
          <a:lstStyle/>
          <a:p>
            <a:fld id="{A0F44BA9-8C43-4D12-953B-97B036E5E031}" type="datetimeFigureOut">
              <a:rPr lang="en-IN" smtClean="0"/>
              <a:t>22-03-2023</a:t>
            </a:fld>
            <a:endParaRPr lang="en-IN"/>
          </a:p>
        </p:txBody>
      </p:sp>
      <p:sp>
        <p:nvSpPr>
          <p:cNvPr id="6" name="Footer Placeholder 5">
            <a:extLst>
              <a:ext uri="{FF2B5EF4-FFF2-40B4-BE49-F238E27FC236}">
                <a16:creationId xmlns:a16="http://schemas.microsoft.com/office/drawing/2014/main" id="{8832E798-741E-FADA-BEC9-8E5B951FA0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80203B-F894-E3CC-5F6F-D5F685B6870A}"/>
              </a:ext>
            </a:extLst>
          </p:cNvPr>
          <p:cNvSpPr>
            <a:spLocks noGrp="1"/>
          </p:cNvSpPr>
          <p:nvPr>
            <p:ph type="sldNum" sz="quarter" idx="12"/>
          </p:nvPr>
        </p:nvSpPr>
        <p:spPr/>
        <p:txBody>
          <a:bodyPr/>
          <a:lstStyle/>
          <a:p>
            <a:fld id="{C2D9FD3A-75E5-4E92-8838-71B769BB6EF3}" type="slidenum">
              <a:rPr lang="en-IN" smtClean="0"/>
              <a:t>‹#›</a:t>
            </a:fld>
            <a:endParaRPr lang="en-IN"/>
          </a:p>
        </p:txBody>
      </p:sp>
    </p:spTree>
    <p:extLst>
      <p:ext uri="{BB962C8B-B14F-4D97-AF65-F5344CB8AC3E}">
        <p14:creationId xmlns:p14="http://schemas.microsoft.com/office/powerpoint/2010/main" val="3931654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7444DF-A5C7-B838-1B62-198A33DD40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317477-9602-72D0-CF25-9D40064FBA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CA545D-2DF5-2D04-95CC-7FA5F94D86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F44BA9-8C43-4D12-953B-97B036E5E031}" type="datetimeFigureOut">
              <a:rPr lang="en-IN" smtClean="0"/>
              <a:t>22-03-2023</a:t>
            </a:fld>
            <a:endParaRPr lang="en-IN"/>
          </a:p>
        </p:txBody>
      </p:sp>
      <p:sp>
        <p:nvSpPr>
          <p:cNvPr id="5" name="Footer Placeholder 4">
            <a:extLst>
              <a:ext uri="{FF2B5EF4-FFF2-40B4-BE49-F238E27FC236}">
                <a16:creationId xmlns:a16="http://schemas.microsoft.com/office/drawing/2014/main" id="{CD29655E-5DCF-151A-BEB7-600717B67F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F26D128-1408-1641-CC1C-3460668198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D9FD3A-75E5-4E92-8838-71B769BB6EF3}" type="slidenum">
              <a:rPr lang="en-IN" smtClean="0"/>
              <a:t>‹#›</a:t>
            </a:fld>
            <a:endParaRPr lang="en-IN"/>
          </a:p>
        </p:txBody>
      </p:sp>
    </p:spTree>
    <p:extLst>
      <p:ext uri="{BB962C8B-B14F-4D97-AF65-F5344CB8AC3E}">
        <p14:creationId xmlns:p14="http://schemas.microsoft.com/office/powerpoint/2010/main" val="4026103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isha63@gmail.com" TargetMode="External"/><Relationship Id="rId2" Type="http://schemas.openxmlformats.org/officeDocument/2006/relationships/hyperlink" Target="mailto:sbrtmalik@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D3268-BD6B-48EE-9BD6-94F6EC7581DE}"/>
              </a:ext>
            </a:extLst>
          </p:cNvPr>
          <p:cNvSpPr>
            <a:spLocks noGrp="1"/>
          </p:cNvSpPr>
          <p:nvPr>
            <p:ph type="ctrTitle"/>
          </p:nvPr>
        </p:nvSpPr>
        <p:spPr>
          <a:xfrm>
            <a:off x="1524000" y="1122363"/>
            <a:ext cx="9144000" cy="1212874"/>
          </a:xfrm>
        </p:spPr>
        <p:txBody>
          <a:bodyPr/>
          <a:lstStyle/>
          <a:p>
            <a:r>
              <a:rPr lang="en-IN" dirty="0"/>
              <a:t>Lead scoring Case study</a:t>
            </a:r>
          </a:p>
        </p:txBody>
      </p:sp>
      <p:sp>
        <p:nvSpPr>
          <p:cNvPr id="3" name="Subtitle 2">
            <a:extLst>
              <a:ext uri="{FF2B5EF4-FFF2-40B4-BE49-F238E27FC236}">
                <a16:creationId xmlns:a16="http://schemas.microsoft.com/office/drawing/2014/main" id="{E5B70039-604D-5C0F-AECC-2D08E5CC99FE}"/>
              </a:ext>
            </a:extLst>
          </p:cNvPr>
          <p:cNvSpPr>
            <a:spLocks noGrp="1"/>
          </p:cNvSpPr>
          <p:nvPr>
            <p:ph type="subTitle" idx="1"/>
          </p:nvPr>
        </p:nvSpPr>
        <p:spPr>
          <a:xfrm>
            <a:off x="1524000" y="3602038"/>
            <a:ext cx="9144000" cy="2798762"/>
          </a:xfrm>
        </p:spPr>
        <p:txBody>
          <a:bodyPr>
            <a:normAutofit fontScale="25000" lnSpcReduction="20000"/>
          </a:bodyPr>
          <a:lstStyle/>
          <a:p>
            <a:pPr algn="l"/>
            <a:r>
              <a:rPr lang="en-IN" sz="4800" b="0" i="0" dirty="0">
                <a:solidFill>
                  <a:srgbClr val="555555"/>
                </a:solidFill>
                <a:effectLst/>
                <a:latin typeface="Arial" panose="020B0604020202020204" pitchFamily="34" charset="0"/>
              </a:rPr>
              <a:t>Partner 1 Name- Subrata Malik </a:t>
            </a:r>
          </a:p>
          <a:p>
            <a:pPr algn="l"/>
            <a:r>
              <a:rPr lang="en-IN" sz="4800" b="0" i="0" dirty="0">
                <a:solidFill>
                  <a:srgbClr val="555555"/>
                </a:solidFill>
                <a:effectLst/>
                <a:latin typeface="Arial" panose="020B0604020202020204" pitchFamily="34" charset="0"/>
              </a:rPr>
              <a:t>Partner 1 Mail id- </a:t>
            </a:r>
            <a:r>
              <a:rPr lang="en-IN" sz="4800" b="0" i="0" dirty="0">
                <a:solidFill>
                  <a:srgbClr val="1155CC"/>
                </a:solidFill>
                <a:effectLst/>
                <a:latin typeface="Arial" panose="020B0604020202020204" pitchFamily="34" charset="0"/>
                <a:hlinkClick r:id="rId2"/>
              </a:rPr>
              <a:t>sbrtmalik@gmail.com</a:t>
            </a:r>
            <a:r>
              <a:rPr lang="en-IN" sz="4800" b="0" i="0" dirty="0">
                <a:solidFill>
                  <a:srgbClr val="555555"/>
                </a:solidFill>
                <a:effectLst/>
                <a:latin typeface="Arial" panose="020B0604020202020204" pitchFamily="34" charset="0"/>
              </a:rPr>
              <a:t> </a:t>
            </a:r>
          </a:p>
          <a:p>
            <a:pPr algn="l"/>
            <a:r>
              <a:rPr lang="en-IN" sz="4800" b="0" i="0" dirty="0">
                <a:solidFill>
                  <a:srgbClr val="555555"/>
                </a:solidFill>
                <a:effectLst/>
                <a:latin typeface="Arial" panose="020B0604020202020204" pitchFamily="34" charset="0"/>
              </a:rPr>
              <a:t>Partner 1 Contact details- 919681603500 </a:t>
            </a:r>
            <a:br>
              <a:rPr lang="en-IN" sz="4800" b="0" i="0" dirty="0">
                <a:solidFill>
                  <a:srgbClr val="555555"/>
                </a:solidFill>
                <a:effectLst/>
                <a:latin typeface="Arial" panose="020B0604020202020204" pitchFamily="34" charset="0"/>
              </a:rPr>
            </a:br>
            <a:r>
              <a:rPr lang="en-IN" sz="4800" b="0" i="0" dirty="0">
                <a:solidFill>
                  <a:srgbClr val="555555"/>
                </a:solidFill>
                <a:effectLst/>
                <a:latin typeface="Arial" panose="020B0604020202020204" pitchFamily="34" charset="0"/>
              </a:rPr>
              <a:t> </a:t>
            </a:r>
          </a:p>
          <a:p>
            <a:pPr algn="l"/>
            <a:r>
              <a:rPr lang="en-IN" sz="4800" b="0" i="0" dirty="0">
                <a:solidFill>
                  <a:srgbClr val="555555"/>
                </a:solidFill>
                <a:effectLst/>
                <a:latin typeface="Arial" panose="020B0604020202020204" pitchFamily="34" charset="0"/>
              </a:rPr>
              <a:t>Partner 2 Name- </a:t>
            </a:r>
            <a:r>
              <a:rPr lang="en-IN" sz="4800" b="0" i="0" dirty="0" err="1">
                <a:solidFill>
                  <a:srgbClr val="555555"/>
                </a:solidFill>
                <a:effectLst/>
                <a:latin typeface="Arial" panose="020B0604020202020204" pitchFamily="34" charset="0"/>
              </a:rPr>
              <a:t>Atreyee</a:t>
            </a:r>
            <a:r>
              <a:rPr lang="en-IN" sz="4800" b="0" i="0" dirty="0">
                <a:solidFill>
                  <a:srgbClr val="555555"/>
                </a:solidFill>
                <a:effectLst/>
                <a:latin typeface="Arial" panose="020B0604020202020204" pitchFamily="34" charset="0"/>
              </a:rPr>
              <a:t> Chatterjee </a:t>
            </a:r>
          </a:p>
          <a:p>
            <a:pPr algn="l"/>
            <a:r>
              <a:rPr lang="en-IN" sz="4800" b="0" i="0" dirty="0">
                <a:solidFill>
                  <a:srgbClr val="555555"/>
                </a:solidFill>
                <a:effectLst/>
                <a:latin typeface="Arial" panose="020B0604020202020204" pitchFamily="34" charset="0"/>
              </a:rPr>
              <a:t>Partner 2 Mail id- </a:t>
            </a:r>
            <a:r>
              <a:rPr lang="en-IN" sz="4800" b="0" i="0" dirty="0">
                <a:solidFill>
                  <a:srgbClr val="1155CC"/>
                </a:solidFill>
                <a:effectLst/>
                <a:latin typeface="Arial" panose="020B0604020202020204" pitchFamily="34" charset="0"/>
                <a:hlinkClick r:id="rId3"/>
              </a:rPr>
              <a:t>aisha63@gmail.com</a:t>
            </a:r>
            <a:r>
              <a:rPr lang="en-IN" sz="4800" b="0" i="0" dirty="0">
                <a:solidFill>
                  <a:srgbClr val="555555"/>
                </a:solidFill>
                <a:effectLst/>
                <a:latin typeface="Arial" panose="020B0604020202020204" pitchFamily="34" charset="0"/>
              </a:rPr>
              <a:t> </a:t>
            </a:r>
          </a:p>
          <a:p>
            <a:pPr algn="l"/>
            <a:r>
              <a:rPr lang="en-IN" sz="4800" b="0" i="0" dirty="0">
                <a:solidFill>
                  <a:srgbClr val="555555"/>
                </a:solidFill>
                <a:effectLst/>
                <a:latin typeface="Arial" panose="020B0604020202020204" pitchFamily="34" charset="0"/>
              </a:rPr>
              <a:t>Partner 2 Contact details- 919007667144 </a:t>
            </a:r>
          </a:p>
          <a:p>
            <a:pPr algn="l"/>
            <a:endParaRPr lang="en-IN" sz="4800" b="0" i="0" dirty="0">
              <a:solidFill>
                <a:srgbClr val="555555"/>
              </a:solidFill>
              <a:effectLst/>
              <a:latin typeface="Arial" panose="020B0604020202020204" pitchFamily="34" charset="0"/>
            </a:endParaRPr>
          </a:p>
          <a:p>
            <a:pPr algn="l"/>
            <a:r>
              <a:rPr lang="en-IN" sz="4800" b="0" i="0" dirty="0">
                <a:solidFill>
                  <a:srgbClr val="555555"/>
                </a:solidFill>
                <a:effectLst/>
                <a:latin typeface="Arial" panose="020B0604020202020204" pitchFamily="34" charset="0"/>
              </a:rPr>
              <a:t>Partner 3 Name- Abinesh Durai S K</a:t>
            </a:r>
          </a:p>
          <a:p>
            <a:pPr algn="l"/>
            <a:r>
              <a:rPr lang="en-IN" sz="4800" b="0" i="0" dirty="0">
                <a:solidFill>
                  <a:srgbClr val="555555"/>
                </a:solidFill>
                <a:effectLst/>
                <a:latin typeface="Arial" panose="020B0604020202020204" pitchFamily="34" charset="0"/>
              </a:rPr>
              <a:t>Partner 3 Mail id- </a:t>
            </a:r>
            <a:r>
              <a:rPr lang="en-IN" sz="4800" b="0" i="0" dirty="0">
                <a:solidFill>
                  <a:srgbClr val="1155CC"/>
                </a:solidFill>
                <a:effectLst/>
                <a:latin typeface="Arial" panose="020B0604020202020204" pitchFamily="34" charset="0"/>
              </a:rPr>
              <a:t>somiabinesh91@gmail.com</a:t>
            </a:r>
            <a:r>
              <a:rPr lang="en-IN" sz="4800" b="0" i="0" dirty="0">
                <a:solidFill>
                  <a:srgbClr val="555555"/>
                </a:solidFill>
                <a:effectLst/>
                <a:latin typeface="Arial" panose="020B0604020202020204" pitchFamily="34" charset="0"/>
              </a:rPr>
              <a:t> </a:t>
            </a:r>
          </a:p>
          <a:p>
            <a:pPr algn="l"/>
            <a:r>
              <a:rPr lang="en-IN" sz="4800" b="0" i="0" dirty="0">
                <a:solidFill>
                  <a:srgbClr val="555555"/>
                </a:solidFill>
                <a:effectLst/>
                <a:latin typeface="Arial" panose="020B0604020202020204" pitchFamily="34" charset="0"/>
              </a:rPr>
              <a:t>Partner 3 Contact details- 919902404546</a:t>
            </a:r>
          </a:p>
          <a:p>
            <a:pPr algn="l"/>
            <a:endParaRPr lang="en-IN" sz="4800" b="0" i="0" dirty="0">
              <a:solidFill>
                <a:srgbClr val="555555"/>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596010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607D6-6C99-2E2C-0464-BB1239EABEB7}"/>
              </a:ext>
            </a:extLst>
          </p:cNvPr>
          <p:cNvSpPr>
            <a:spLocks noGrp="1"/>
          </p:cNvSpPr>
          <p:nvPr>
            <p:ph type="title"/>
          </p:nvPr>
        </p:nvSpPr>
        <p:spPr/>
        <p:txBody>
          <a:bodyPr>
            <a:normAutofit/>
          </a:bodyPr>
          <a:lstStyle/>
          <a:p>
            <a:r>
              <a:rPr lang="en-IN" sz="1800" dirty="0"/>
              <a:t>Most preferred reason for choosing online course: Better career prospect</a:t>
            </a:r>
          </a:p>
        </p:txBody>
      </p:sp>
      <p:pic>
        <p:nvPicPr>
          <p:cNvPr id="5122" name="Picture 2">
            <a:extLst>
              <a:ext uri="{FF2B5EF4-FFF2-40B4-BE49-F238E27FC236}">
                <a16:creationId xmlns:a16="http://schemas.microsoft.com/office/drawing/2014/main" id="{A44A93F3-A324-729B-0E58-EBC67BD9C1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78192"/>
            <a:ext cx="10515600" cy="4246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030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B038A-362E-B5DD-E1EB-615BB15E2F6E}"/>
              </a:ext>
            </a:extLst>
          </p:cNvPr>
          <p:cNvSpPr>
            <a:spLocks noGrp="1"/>
          </p:cNvSpPr>
          <p:nvPr>
            <p:ph type="title"/>
          </p:nvPr>
        </p:nvSpPr>
        <p:spPr/>
        <p:txBody>
          <a:bodyPr>
            <a:normAutofit/>
          </a:bodyPr>
          <a:lstStyle/>
          <a:p>
            <a:pPr algn="l">
              <a:buFont typeface="Arial" panose="020B0604020202020204" pitchFamily="34" charset="0"/>
              <a:buChar char="•"/>
            </a:pPr>
            <a:r>
              <a:rPr lang="en-IN" sz="1800" b="1" dirty="0"/>
              <a:t>#Dropping the columns which are having null values greater than 30%</a:t>
            </a:r>
            <a:br>
              <a:rPr lang="en-IN" sz="1800" b="1" dirty="0"/>
            </a:br>
            <a:br>
              <a:rPr lang="en-IN" sz="1800" b="1" dirty="0"/>
            </a:br>
            <a:r>
              <a:rPr lang="en-IN" sz="900" b="0" i="0" dirty="0">
                <a:solidFill>
                  <a:srgbClr val="000000"/>
                </a:solidFill>
                <a:effectLst/>
                <a:latin typeface="Helvetica Neue"/>
              </a:rPr>
              <a:t>As per below there are seven features where null% is greater than 30%.</a:t>
            </a:r>
            <a:br>
              <a:rPr lang="en-IN" sz="900" b="0" i="0" dirty="0">
                <a:solidFill>
                  <a:srgbClr val="000000"/>
                </a:solidFill>
                <a:effectLst/>
                <a:latin typeface="Helvetica Neue"/>
              </a:rPr>
            </a:br>
            <a:r>
              <a:rPr lang="en-IN" sz="900" b="0" i="0" dirty="0">
                <a:solidFill>
                  <a:srgbClr val="000000"/>
                </a:solidFill>
                <a:effectLst/>
                <a:latin typeface="Helvetica Neue"/>
              </a:rPr>
              <a:t>We can drop such columns as 30% data is missing in them.</a:t>
            </a:r>
            <a:br>
              <a:rPr lang="en-IN" sz="900" b="0" i="0" dirty="0">
                <a:solidFill>
                  <a:srgbClr val="000000"/>
                </a:solidFill>
                <a:effectLst/>
                <a:latin typeface="Helvetica Neue"/>
              </a:rPr>
            </a:br>
            <a:endParaRPr lang="en-IN" sz="1800" b="1" dirty="0"/>
          </a:p>
        </p:txBody>
      </p:sp>
      <p:graphicFrame>
        <p:nvGraphicFramePr>
          <p:cNvPr id="4" name="Content Placeholder 3">
            <a:extLst>
              <a:ext uri="{FF2B5EF4-FFF2-40B4-BE49-F238E27FC236}">
                <a16:creationId xmlns:a16="http://schemas.microsoft.com/office/drawing/2014/main" id="{6BA87492-1270-B7FC-7E37-C92EA622C4BE}"/>
              </a:ext>
            </a:extLst>
          </p:cNvPr>
          <p:cNvGraphicFramePr>
            <a:graphicFrameLocks noGrp="1"/>
          </p:cNvGraphicFramePr>
          <p:nvPr>
            <p:ph idx="1"/>
          </p:nvPr>
        </p:nvGraphicFramePr>
        <p:xfrm>
          <a:off x="1925968" y="1825626"/>
          <a:ext cx="8340064" cy="4351335"/>
        </p:xfrm>
        <a:graphic>
          <a:graphicData uri="http://schemas.openxmlformats.org/drawingml/2006/table">
            <a:tbl>
              <a:tblPr/>
              <a:tblGrid>
                <a:gridCol w="4170032">
                  <a:extLst>
                    <a:ext uri="{9D8B030D-6E8A-4147-A177-3AD203B41FA5}">
                      <a16:colId xmlns:a16="http://schemas.microsoft.com/office/drawing/2014/main" val="1150730160"/>
                    </a:ext>
                  </a:extLst>
                </a:gridCol>
                <a:gridCol w="4170032">
                  <a:extLst>
                    <a:ext uri="{9D8B030D-6E8A-4147-A177-3AD203B41FA5}">
                      <a16:colId xmlns:a16="http://schemas.microsoft.com/office/drawing/2014/main" val="480696238"/>
                    </a:ext>
                  </a:extLst>
                </a:gridCol>
              </a:tblGrid>
              <a:tr h="290089">
                <a:tc>
                  <a:txBody>
                    <a:bodyPr/>
                    <a:lstStyle/>
                    <a:p>
                      <a:pPr algn="r" fontAlgn="ctr"/>
                      <a:endParaRPr lang="en-IN" sz="1400" b="1">
                        <a:effectLst/>
                      </a:endParaRPr>
                    </a:p>
                  </a:txBody>
                  <a:tcPr marL="72522" marR="72522" marT="36261" marB="36261" anchor="ctr">
                    <a:lnL>
                      <a:noFill/>
                    </a:lnL>
                    <a:lnR>
                      <a:noFill/>
                    </a:lnR>
                    <a:lnT>
                      <a:noFill/>
                    </a:lnT>
                    <a:lnB>
                      <a:noFill/>
                    </a:lnB>
                    <a:solidFill>
                      <a:srgbClr val="FFFFFF"/>
                    </a:solidFill>
                  </a:tcPr>
                </a:tc>
                <a:tc>
                  <a:txBody>
                    <a:bodyPr/>
                    <a:lstStyle/>
                    <a:p>
                      <a:pPr algn="r" fontAlgn="ctr"/>
                      <a:r>
                        <a:rPr lang="en-IN" sz="1400" b="1">
                          <a:effectLst/>
                        </a:rPr>
                        <a:t>Null%</a:t>
                      </a:r>
                    </a:p>
                  </a:txBody>
                  <a:tcPr marL="72522" marR="72522" marT="36261" marB="36261" anchor="ctr">
                    <a:lnL>
                      <a:noFill/>
                    </a:lnL>
                    <a:lnR>
                      <a:noFill/>
                    </a:lnR>
                    <a:lnT>
                      <a:noFill/>
                    </a:lnT>
                    <a:lnB>
                      <a:noFill/>
                    </a:lnB>
                    <a:solidFill>
                      <a:srgbClr val="FFFFFF"/>
                    </a:solidFill>
                  </a:tcPr>
                </a:tc>
                <a:extLst>
                  <a:ext uri="{0D108BD9-81ED-4DB2-BD59-A6C34878D82A}">
                    <a16:rowId xmlns:a16="http://schemas.microsoft.com/office/drawing/2014/main" val="3847500801"/>
                  </a:ext>
                </a:extLst>
              </a:tr>
              <a:tr h="290089">
                <a:tc>
                  <a:txBody>
                    <a:bodyPr/>
                    <a:lstStyle/>
                    <a:p>
                      <a:pPr algn="r" fontAlgn="ctr"/>
                      <a:r>
                        <a:rPr lang="en-IN" sz="1400" b="1">
                          <a:effectLst/>
                        </a:rPr>
                        <a:t>How did you hear about X Education</a:t>
                      </a:r>
                    </a:p>
                  </a:txBody>
                  <a:tcPr marL="72522" marR="72522" marT="36261" marB="36261" anchor="ctr">
                    <a:lnL>
                      <a:noFill/>
                    </a:lnL>
                    <a:lnR>
                      <a:noFill/>
                    </a:lnR>
                    <a:lnT>
                      <a:noFill/>
                    </a:lnT>
                    <a:lnB>
                      <a:noFill/>
                    </a:lnB>
                    <a:solidFill>
                      <a:srgbClr val="F5F5F5"/>
                    </a:solidFill>
                  </a:tcPr>
                </a:tc>
                <a:tc>
                  <a:txBody>
                    <a:bodyPr/>
                    <a:lstStyle/>
                    <a:p>
                      <a:pPr algn="r" fontAlgn="ctr"/>
                      <a:r>
                        <a:rPr lang="en-IN" sz="1400">
                          <a:effectLst/>
                        </a:rPr>
                        <a:t>75.00</a:t>
                      </a:r>
                    </a:p>
                  </a:txBody>
                  <a:tcPr marL="72522" marR="72522" marT="36261" marB="36261" anchor="ctr">
                    <a:lnL>
                      <a:noFill/>
                    </a:lnL>
                    <a:lnR>
                      <a:noFill/>
                    </a:lnR>
                    <a:lnT>
                      <a:noFill/>
                    </a:lnT>
                    <a:lnB>
                      <a:noFill/>
                    </a:lnB>
                    <a:solidFill>
                      <a:srgbClr val="F5F5F5"/>
                    </a:solidFill>
                  </a:tcPr>
                </a:tc>
                <a:extLst>
                  <a:ext uri="{0D108BD9-81ED-4DB2-BD59-A6C34878D82A}">
                    <a16:rowId xmlns:a16="http://schemas.microsoft.com/office/drawing/2014/main" val="2557432346"/>
                  </a:ext>
                </a:extLst>
              </a:tr>
              <a:tr h="290089">
                <a:tc>
                  <a:txBody>
                    <a:bodyPr/>
                    <a:lstStyle/>
                    <a:p>
                      <a:pPr algn="r" fontAlgn="ctr"/>
                      <a:r>
                        <a:rPr lang="en-IN" sz="1400" b="1">
                          <a:effectLst/>
                        </a:rPr>
                        <a:t>Lead Profile</a:t>
                      </a:r>
                    </a:p>
                  </a:txBody>
                  <a:tcPr marL="72522" marR="72522" marT="36261" marB="36261" anchor="ctr">
                    <a:lnL>
                      <a:noFill/>
                    </a:lnL>
                    <a:lnR>
                      <a:noFill/>
                    </a:lnR>
                    <a:lnT>
                      <a:noFill/>
                    </a:lnT>
                    <a:lnB>
                      <a:noFill/>
                    </a:lnB>
                    <a:solidFill>
                      <a:srgbClr val="FFFFFF"/>
                    </a:solidFill>
                  </a:tcPr>
                </a:tc>
                <a:tc>
                  <a:txBody>
                    <a:bodyPr/>
                    <a:lstStyle/>
                    <a:p>
                      <a:pPr algn="r" fontAlgn="ctr"/>
                      <a:r>
                        <a:rPr lang="en-IN" sz="1400">
                          <a:effectLst/>
                        </a:rPr>
                        <a:t>71.88</a:t>
                      </a:r>
                    </a:p>
                  </a:txBody>
                  <a:tcPr marL="72522" marR="72522" marT="36261" marB="36261" anchor="ctr">
                    <a:lnL>
                      <a:noFill/>
                    </a:lnL>
                    <a:lnR>
                      <a:noFill/>
                    </a:lnR>
                    <a:lnT>
                      <a:noFill/>
                    </a:lnT>
                    <a:lnB>
                      <a:noFill/>
                    </a:lnB>
                    <a:solidFill>
                      <a:srgbClr val="FFFFFF"/>
                    </a:solidFill>
                  </a:tcPr>
                </a:tc>
                <a:extLst>
                  <a:ext uri="{0D108BD9-81ED-4DB2-BD59-A6C34878D82A}">
                    <a16:rowId xmlns:a16="http://schemas.microsoft.com/office/drawing/2014/main" val="1830577160"/>
                  </a:ext>
                </a:extLst>
              </a:tr>
              <a:tr h="290089">
                <a:tc>
                  <a:txBody>
                    <a:bodyPr/>
                    <a:lstStyle/>
                    <a:p>
                      <a:pPr algn="r" fontAlgn="ctr"/>
                      <a:r>
                        <a:rPr lang="en-IN" sz="1400" b="1">
                          <a:effectLst/>
                        </a:rPr>
                        <a:t>Lead Quality</a:t>
                      </a:r>
                    </a:p>
                  </a:txBody>
                  <a:tcPr marL="72522" marR="72522" marT="36261" marB="36261" anchor="ctr">
                    <a:lnL>
                      <a:noFill/>
                    </a:lnL>
                    <a:lnR>
                      <a:noFill/>
                    </a:lnR>
                    <a:lnT>
                      <a:noFill/>
                    </a:lnT>
                    <a:lnB>
                      <a:noFill/>
                    </a:lnB>
                    <a:solidFill>
                      <a:srgbClr val="F5F5F5"/>
                    </a:solidFill>
                  </a:tcPr>
                </a:tc>
                <a:tc>
                  <a:txBody>
                    <a:bodyPr/>
                    <a:lstStyle/>
                    <a:p>
                      <a:pPr algn="r" fontAlgn="ctr"/>
                      <a:r>
                        <a:rPr lang="en-IN" sz="1400">
                          <a:effectLst/>
                        </a:rPr>
                        <a:t>46.55</a:t>
                      </a:r>
                    </a:p>
                  </a:txBody>
                  <a:tcPr marL="72522" marR="72522" marT="36261" marB="36261" anchor="ctr">
                    <a:lnL>
                      <a:noFill/>
                    </a:lnL>
                    <a:lnR>
                      <a:noFill/>
                    </a:lnR>
                    <a:lnT>
                      <a:noFill/>
                    </a:lnT>
                    <a:lnB>
                      <a:noFill/>
                    </a:lnB>
                    <a:solidFill>
                      <a:srgbClr val="F5F5F5"/>
                    </a:solidFill>
                  </a:tcPr>
                </a:tc>
                <a:extLst>
                  <a:ext uri="{0D108BD9-81ED-4DB2-BD59-A6C34878D82A}">
                    <a16:rowId xmlns:a16="http://schemas.microsoft.com/office/drawing/2014/main" val="180920532"/>
                  </a:ext>
                </a:extLst>
              </a:tr>
              <a:tr h="290089">
                <a:tc>
                  <a:txBody>
                    <a:bodyPr/>
                    <a:lstStyle/>
                    <a:p>
                      <a:pPr algn="r" fontAlgn="ctr"/>
                      <a:r>
                        <a:rPr lang="en-IN" sz="1400" b="1">
                          <a:effectLst/>
                        </a:rPr>
                        <a:t>Asymmetrique Activity Score</a:t>
                      </a:r>
                    </a:p>
                  </a:txBody>
                  <a:tcPr marL="72522" marR="72522" marT="36261" marB="36261" anchor="ctr">
                    <a:lnL>
                      <a:noFill/>
                    </a:lnL>
                    <a:lnR>
                      <a:noFill/>
                    </a:lnR>
                    <a:lnT>
                      <a:noFill/>
                    </a:lnT>
                    <a:lnB>
                      <a:noFill/>
                    </a:lnB>
                    <a:solidFill>
                      <a:srgbClr val="FFFFFF"/>
                    </a:solidFill>
                  </a:tcPr>
                </a:tc>
                <a:tc>
                  <a:txBody>
                    <a:bodyPr/>
                    <a:lstStyle/>
                    <a:p>
                      <a:pPr algn="r" fontAlgn="ctr"/>
                      <a:r>
                        <a:rPr lang="en-IN" sz="1400">
                          <a:effectLst/>
                        </a:rPr>
                        <a:t>44.16</a:t>
                      </a:r>
                    </a:p>
                  </a:txBody>
                  <a:tcPr marL="72522" marR="72522" marT="36261" marB="36261" anchor="ctr">
                    <a:lnL>
                      <a:noFill/>
                    </a:lnL>
                    <a:lnR>
                      <a:noFill/>
                    </a:lnR>
                    <a:lnT>
                      <a:noFill/>
                    </a:lnT>
                    <a:lnB>
                      <a:noFill/>
                    </a:lnB>
                    <a:solidFill>
                      <a:srgbClr val="FFFFFF"/>
                    </a:solidFill>
                  </a:tcPr>
                </a:tc>
                <a:extLst>
                  <a:ext uri="{0D108BD9-81ED-4DB2-BD59-A6C34878D82A}">
                    <a16:rowId xmlns:a16="http://schemas.microsoft.com/office/drawing/2014/main" val="470292635"/>
                  </a:ext>
                </a:extLst>
              </a:tr>
              <a:tr h="290089">
                <a:tc>
                  <a:txBody>
                    <a:bodyPr/>
                    <a:lstStyle/>
                    <a:p>
                      <a:pPr algn="r" fontAlgn="ctr"/>
                      <a:r>
                        <a:rPr lang="en-IN" sz="1400" b="1">
                          <a:effectLst/>
                        </a:rPr>
                        <a:t>Asymmetrique Activity Index</a:t>
                      </a:r>
                    </a:p>
                  </a:txBody>
                  <a:tcPr marL="72522" marR="72522" marT="36261" marB="36261" anchor="ctr">
                    <a:lnL>
                      <a:noFill/>
                    </a:lnL>
                    <a:lnR>
                      <a:noFill/>
                    </a:lnR>
                    <a:lnT>
                      <a:noFill/>
                    </a:lnT>
                    <a:lnB>
                      <a:noFill/>
                    </a:lnB>
                    <a:solidFill>
                      <a:srgbClr val="F5F5F5"/>
                    </a:solidFill>
                  </a:tcPr>
                </a:tc>
                <a:tc>
                  <a:txBody>
                    <a:bodyPr/>
                    <a:lstStyle/>
                    <a:p>
                      <a:pPr algn="r" fontAlgn="ctr"/>
                      <a:r>
                        <a:rPr lang="en-IN" sz="1400">
                          <a:effectLst/>
                        </a:rPr>
                        <a:t>44.16</a:t>
                      </a:r>
                    </a:p>
                  </a:txBody>
                  <a:tcPr marL="72522" marR="72522" marT="36261" marB="36261" anchor="ctr">
                    <a:lnL>
                      <a:noFill/>
                    </a:lnL>
                    <a:lnR>
                      <a:noFill/>
                    </a:lnR>
                    <a:lnT>
                      <a:noFill/>
                    </a:lnT>
                    <a:lnB>
                      <a:noFill/>
                    </a:lnB>
                    <a:solidFill>
                      <a:srgbClr val="F5F5F5"/>
                    </a:solidFill>
                  </a:tcPr>
                </a:tc>
                <a:extLst>
                  <a:ext uri="{0D108BD9-81ED-4DB2-BD59-A6C34878D82A}">
                    <a16:rowId xmlns:a16="http://schemas.microsoft.com/office/drawing/2014/main" val="1565762980"/>
                  </a:ext>
                </a:extLst>
              </a:tr>
              <a:tr h="290089">
                <a:tc>
                  <a:txBody>
                    <a:bodyPr/>
                    <a:lstStyle/>
                    <a:p>
                      <a:pPr algn="r" fontAlgn="ctr"/>
                      <a:r>
                        <a:rPr lang="en-IN" sz="1400" b="1">
                          <a:effectLst/>
                        </a:rPr>
                        <a:t>Asymmetrique Profile Index</a:t>
                      </a:r>
                    </a:p>
                  </a:txBody>
                  <a:tcPr marL="72522" marR="72522" marT="36261" marB="36261" anchor="ctr">
                    <a:lnL>
                      <a:noFill/>
                    </a:lnL>
                    <a:lnR>
                      <a:noFill/>
                    </a:lnR>
                    <a:lnT>
                      <a:noFill/>
                    </a:lnT>
                    <a:lnB>
                      <a:noFill/>
                    </a:lnB>
                    <a:solidFill>
                      <a:srgbClr val="FFFFFF"/>
                    </a:solidFill>
                  </a:tcPr>
                </a:tc>
                <a:tc>
                  <a:txBody>
                    <a:bodyPr/>
                    <a:lstStyle/>
                    <a:p>
                      <a:pPr algn="r" fontAlgn="ctr"/>
                      <a:r>
                        <a:rPr lang="en-IN" sz="1400">
                          <a:effectLst/>
                        </a:rPr>
                        <a:t>44.16</a:t>
                      </a:r>
                    </a:p>
                  </a:txBody>
                  <a:tcPr marL="72522" marR="72522" marT="36261" marB="36261" anchor="ctr">
                    <a:lnL>
                      <a:noFill/>
                    </a:lnL>
                    <a:lnR>
                      <a:noFill/>
                    </a:lnR>
                    <a:lnT>
                      <a:noFill/>
                    </a:lnT>
                    <a:lnB>
                      <a:noFill/>
                    </a:lnB>
                    <a:solidFill>
                      <a:srgbClr val="FFFFFF"/>
                    </a:solidFill>
                  </a:tcPr>
                </a:tc>
                <a:extLst>
                  <a:ext uri="{0D108BD9-81ED-4DB2-BD59-A6C34878D82A}">
                    <a16:rowId xmlns:a16="http://schemas.microsoft.com/office/drawing/2014/main" val="3015385889"/>
                  </a:ext>
                </a:extLst>
              </a:tr>
              <a:tr h="290089">
                <a:tc>
                  <a:txBody>
                    <a:bodyPr/>
                    <a:lstStyle/>
                    <a:p>
                      <a:pPr algn="r" fontAlgn="ctr"/>
                      <a:r>
                        <a:rPr lang="en-IN" sz="1400" b="1">
                          <a:effectLst/>
                        </a:rPr>
                        <a:t>Asymmetrique Profile Score</a:t>
                      </a:r>
                    </a:p>
                  </a:txBody>
                  <a:tcPr marL="72522" marR="72522" marT="36261" marB="36261" anchor="ctr">
                    <a:lnL>
                      <a:noFill/>
                    </a:lnL>
                    <a:lnR>
                      <a:noFill/>
                    </a:lnR>
                    <a:lnT>
                      <a:noFill/>
                    </a:lnT>
                    <a:lnB>
                      <a:noFill/>
                    </a:lnB>
                    <a:solidFill>
                      <a:srgbClr val="F5F5F5"/>
                    </a:solidFill>
                  </a:tcPr>
                </a:tc>
                <a:tc>
                  <a:txBody>
                    <a:bodyPr/>
                    <a:lstStyle/>
                    <a:p>
                      <a:pPr algn="r" fontAlgn="ctr"/>
                      <a:r>
                        <a:rPr lang="en-IN" sz="1400">
                          <a:effectLst/>
                        </a:rPr>
                        <a:t>44.16</a:t>
                      </a:r>
                    </a:p>
                  </a:txBody>
                  <a:tcPr marL="72522" marR="72522" marT="36261" marB="36261" anchor="ctr">
                    <a:lnL>
                      <a:noFill/>
                    </a:lnL>
                    <a:lnR>
                      <a:noFill/>
                    </a:lnR>
                    <a:lnT>
                      <a:noFill/>
                    </a:lnT>
                    <a:lnB>
                      <a:noFill/>
                    </a:lnB>
                    <a:solidFill>
                      <a:srgbClr val="F5F5F5"/>
                    </a:solidFill>
                  </a:tcPr>
                </a:tc>
                <a:extLst>
                  <a:ext uri="{0D108BD9-81ED-4DB2-BD59-A6C34878D82A}">
                    <a16:rowId xmlns:a16="http://schemas.microsoft.com/office/drawing/2014/main" val="4285520173"/>
                  </a:ext>
                </a:extLst>
              </a:tr>
              <a:tr h="290089">
                <a:tc>
                  <a:txBody>
                    <a:bodyPr/>
                    <a:lstStyle/>
                    <a:p>
                      <a:pPr algn="r" fontAlgn="ctr"/>
                      <a:r>
                        <a:rPr lang="en-IN" sz="1400" b="1">
                          <a:effectLst/>
                        </a:rPr>
                        <a:t>What matters most to you in choosing a course</a:t>
                      </a:r>
                    </a:p>
                  </a:txBody>
                  <a:tcPr marL="72522" marR="72522" marT="36261" marB="36261" anchor="ctr">
                    <a:lnL>
                      <a:noFill/>
                    </a:lnL>
                    <a:lnR>
                      <a:noFill/>
                    </a:lnR>
                    <a:lnT>
                      <a:noFill/>
                    </a:lnT>
                    <a:lnB>
                      <a:noFill/>
                    </a:lnB>
                    <a:solidFill>
                      <a:srgbClr val="FFFFFF"/>
                    </a:solidFill>
                  </a:tcPr>
                </a:tc>
                <a:tc>
                  <a:txBody>
                    <a:bodyPr/>
                    <a:lstStyle/>
                    <a:p>
                      <a:pPr algn="r" fontAlgn="ctr"/>
                      <a:r>
                        <a:rPr lang="en-IN" sz="1400">
                          <a:effectLst/>
                        </a:rPr>
                        <a:t>24.75</a:t>
                      </a:r>
                    </a:p>
                  </a:txBody>
                  <a:tcPr marL="72522" marR="72522" marT="36261" marB="36261" anchor="ctr">
                    <a:lnL>
                      <a:noFill/>
                    </a:lnL>
                    <a:lnR>
                      <a:noFill/>
                    </a:lnR>
                    <a:lnT>
                      <a:noFill/>
                    </a:lnT>
                    <a:lnB>
                      <a:noFill/>
                    </a:lnB>
                    <a:solidFill>
                      <a:srgbClr val="FFFFFF"/>
                    </a:solidFill>
                  </a:tcPr>
                </a:tc>
                <a:extLst>
                  <a:ext uri="{0D108BD9-81ED-4DB2-BD59-A6C34878D82A}">
                    <a16:rowId xmlns:a16="http://schemas.microsoft.com/office/drawing/2014/main" val="1918593702"/>
                  </a:ext>
                </a:extLst>
              </a:tr>
              <a:tr h="290089">
                <a:tc>
                  <a:txBody>
                    <a:bodyPr/>
                    <a:lstStyle/>
                    <a:p>
                      <a:pPr algn="r" fontAlgn="ctr"/>
                      <a:r>
                        <a:rPr lang="en-IN" sz="1400" b="1">
                          <a:effectLst/>
                        </a:rPr>
                        <a:t>What is your current occupation</a:t>
                      </a:r>
                    </a:p>
                  </a:txBody>
                  <a:tcPr marL="72522" marR="72522" marT="36261" marB="36261" anchor="ctr">
                    <a:lnL>
                      <a:noFill/>
                    </a:lnL>
                    <a:lnR>
                      <a:noFill/>
                    </a:lnR>
                    <a:lnT>
                      <a:noFill/>
                    </a:lnT>
                    <a:lnB>
                      <a:noFill/>
                    </a:lnB>
                    <a:solidFill>
                      <a:srgbClr val="F5F5F5"/>
                    </a:solidFill>
                  </a:tcPr>
                </a:tc>
                <a:tc>
                  <a:txBody>
                    <a:bodyPr/>
                    <a:lstStyle/>
                    <a:p>
                      <a:pPr algn="r" fontAlgn="ctr"/>
                      <a:r>
                        <a:rPr lang="en-IN" sz="1400">
                          <a:effectLst/>
                        </a:rPr>
                        <a:t>24.51</a:t>
                      </a:r>
                    </a:p>
                  </a:txBody>
                  <a:tcPr marL="72522" marR="72522" marT="36261" marB="36261" anchor="ctr">
                    <a:lnL>
                      <a:noFill/>
                    </a:lnL>
                    <a:lnR>
                      <a:noFill/>
                    </a:lnR>
                    <a:lnT>
                      <a:noFill/>
                    </a:lnT>
                    <a:lnB>
                      <a:noFill/>
                    </a:lnB>
                    <a:solidFill>
                      <a:srgbClr val="F5F5F5"/>
                    </a:solidFill>
                  </a:tcPr>
                </a:tc>
                <a:extLst>
                  <a:ext uri="{0D108BD9-81ED-4DB2-BD59-A6C34878D82A}">
                    <a16:rowId xmlns:a16="http://schemas.microsoft.com/office/drawing/2014/main" val="3317711198"/>
                  </a:ext>
                </a:extLst>
              </a:tr>
              <a:tr h="290089">
                <a:tc>
                  <a:txBody>
                    <a:bodyPr/>
                    <a:lstStyle/>
                    <a:p>
                      <a:pPr algn="r" fontAlgn="ctr"/>
                      <a:r>
                        <a:rPr lang="en-IN" sz="1400" b="1">
                          <a:effectLst/>
                        </a:rPr>
                        <a:t>Country</a:t>
                      </a:r>
                    </a:p>
                  </a:txBody>
                  <a:tcPr marL="72522" marR="72522" marT="36261" marB="36261" anchor="ctr">
                    <a:lnL>
                      <a:noFill/>
                    </a:lnL>
                    <a:lnR>
                      <a:noFill/>
                    </a:lnR>
                    <a:lnT>
                      <a:noFill/>
                    </a:lnT>
                    <a:lnB>
                      <a:noFill/>
                    </a:lnB>
                    <a:solidFill>
                      <a:srgbClr val="FFFFFF"/>
                    </a:solidFill>
                  </a:tcPr>
                </a:tc>
                <a:tc>
                  <a:txBody>
                    <a:bodyPr/>
                    <a:lstStyle/>
                    <a:p>
                      <a:pPr algn="r" fontAlgn="ctr"/>
                      <a:r>
                        <a:rPr lang="en-IN" sz="1400">
                          <a:effectLst/>
                        </a:rPr>
                        <a:t>14.83</a:t>
                      </a:r>
                    </a:p>
                  </a:txBody>
                  <a:tcPr marL="72522" marR="72522" marT="36261" marB="36261" anchor="ctr">
                    <a:lnL>
                      <a:noFill/>
                    </a:lnL>
                    <a:lnR>
                      <a:noFill/>
                    </a:lnR>
                    <a:lnT>
                      <a:noFill/>
                    </a:lnT>
                    <a:lnB>
                      <a:noFill/>
                    </a:lnB>
                    <a:solidFill>
                      <a:srgbClr val="FFFFFF"/>
                    </a:solidFill>
                  </a:tcPr>
                </a:tc>
                <a:extLst>
                  <a:ext uri="{0D108BD9-81ED-4DB2-BD59-A6C34878D82A}">
                    <a16:rowId xmlns:a16="http://schemas.microsoft.com/office/drawing/2014/main" val="2722568767"/>
                  </a:ext>
                </a:extLst>
              </a:tr>
              <a:tr h="290089">
                <a:tc>
                  <a:txBody>
                    <a:bodyPr/>
                    <a:lstStyle/>
                    <a:p>
                      <a:pPr algn="r" fontAlgn="ctr"/>
                      <a:r>
                        <a:rPr lang="en-IN" sz="1400" b="1">
                          <a:effectLst/>
                        </a:rPr>
                        <a:t>TotalVisits</a:t>
                      </a:r>
                    </a:p>
                  </a:txBody>
                  <a:tcPr marL="72522" marR="72522" marT="36261" marB="36261" anchor="ctr">
                    <a:lnL>
                      <a:noFill/>
                    </a:lnL>
                    <a:lnR>
                      <a:noFill/>
                    </a:lnR>
                    <a:lnT>
                      <a:noFill/>
                    </a:lnT>
                    <a:lnB>
                      <a:noFill/>
                    </a:lnB>
                    <a:solidFill>
                      <a:srgbClr val="F5F5F5"/>
                    </a:solidFill>
                  </a:tcPr>
                </a:tc>
                <a:tc>
                  <a:txBody>
                    <a:bodyPr/>
                    <a:lstStyle/>
                    <a:p>
                      <a:pPr algn="r" fontAlgn="ctr"/>
                      <a:r>
                        <a:rPr lang="en-IN" sz="1400">
                          <a:effectLst/>
                        </a:rPr>
                        <a:t>1.72</a:t>
                      </a:r>
                    </a:p>
                  </a:txBody>
                  <a:tcPr marL="72522" marR="72522" marT="36261" marB="36261" anchor="ctr">
                    <a:lnL>
                      <a:noFill/>
                    </a:lnL>
                    <a:lnR>
                      <a:noFill/>
                    </a:lnR>
                    <a:lnT>
                      <a:noFill/>
                    </a:lnT>
                    <a:lnB>
                      <a:noFill/>
                    </a:lnB>
                    <a:solidFill>
                      <a:srgbClr val="F5F5F5"/>
                    </a:solidFill>
                  </a:tcPr>
                </a:tc>
                <a:extLst>
                  <a:ext uri="{0D108BD9-81ED-4DB2-BD59-A6C34878D82A}">
                    <a16:rowId xmlns:a16="http://schemas.microsoft.com/office/drawing/2014/main" val="2688321878"/>
                  </a:ext>
                </a:extLst>
              </a:tr>
              <a:tr h="290089">
                <a:tc>
                  <a:txBody>
                    <a:bodyPr/>
                    <a:lstStyle/>
                    <a:p>
                      <a:pPr algn="r" fontAlgn="ctr"/>
                      <a:r>
                        <a:rPr lang="en-IN" sz="1400" b="1">
                          <a:effectLst/>
                        </a:rPr>
                        <a:t>Page Views Per Visit</a:t>
                      </a:r>
                    </a:p>
                  </a:txBody>
                  <a:tcPr marL="72522" marR="72522" marT="36261" marB="36261" anchor="ctr">
                    <a:lnL>
                      <a:noFill/>
                    </a:lnL>
                    <a:lnR>
                      <a:noFill/>
                    </a:lnR>
                    <a:lnT>
                      <a:noFill/>
                    </a:lnT>
                    <a:lnB>
                      <a:noFill/>
                    </a:lnB>
                    <a:solidFill>
                      <a:srgbClr val="FFFFFF"/>
                    </a:solidFill>
                  </a:tcPr>
                </a:tc>
                <a:tc>
                  <a:txBody>
                    <a:bodyPr/>
                    <a:lstStyle/>
                    <a:p>
                      <a:pPr algn="r" fontAlgn="ctr"/>
                      <a:r>
                        <a:rPr lang="en-IN" sz="1400">
                          <a:effectLst/>
                        </a:rPr>
                        <a:t>1.72</a:t>
                      </a:r>
                    </a:p>
                  </a:txBody>
                  <a:tcPr marL="72522" marR="72522" marT="36261" marB="36261" anchor="ctr">
                    <a:lnL>
                      <a:noFill/>
                    </a:lnL>
                    <a:lnR>
                      <a:noFill/>
                    </a:lnR>
                    <a:lnT>
                      <a:noFill/>
                    </a:lnT>
                    <a:lnB>
                      <a:noFill/>
                    </a:lnB>
                    <a:solidFill>
                      <a:srgbClr val="FFFFFF"/>
                    </a:solidFill>
                  </a:tcPr>
                </a:tc>
                <a:extLst>
                  <a:ext uri="{0D108BD9-81ED-4DB2-BD59-A6C34878D82A}">
                    <a16:rowId xmlns:a16="http://schemas.microsoft.com/office/drawing/2014/main" val="1442229298"/>
                  </a:ext>
                </a:extLst>
              </a:tr>
              <a:tr h="290089">
                <a:tc>
                  <a:txBody>
                    <a:bodyPr/>
                    <a:lstStyle/>
                    <a:p>
                      <a:pPr algn="r" fontAlgn="ctr"/>
                      <a:r>
                        <a:rPr lang="en-IN" sz="1400" b="1">
                          <a:effectLst/>
                        </a:rPr>
                        <a:t>Last Activity</a:t>
                      </a:r>
                    </a:p>
                  </a:txBody>
                  <a:tcPr marL="72522" marR="72522" marT="36261" marB="36261" anchor="ctr">
                    <a:lnL>
                      <a:noFill/>
                    </a:lnL>
                    <a:lnR>
                      <a:noFill/>
                    </a:lnR>
                    <a:lnT>
                      <a:noFill/>
                    </a:lnT>
                    <a:lnB>
                      <a:noFill/>
                    </a:lnB>
                    <a:solidFill>
                      <a:srgbClr val="F5F5F5"/>
                    </a:solidFill>
                  </a:tcPr>
                </a:tc>
                <a:tc>
                  <a:txBody>
                    <a:bodyPr/>
                    <a:lstStyle/>
                    <a:p>
                      <a:pPr algn="r" fontAlgn="ctr"/>
                      <a:r>
                        <a:rPr lang="en-IN" sz="1400">
                          <a:effectLst/>
                        </a:rPr>
                        <a:t>1.29</a:t>
                      </a:r>
                    </a:p>
                  </a:txBody>
                  <a:tcPr marL="72522" marR="72522" marT="36261" marB="36261" anchor="ctr">
                    <a:lnL>
                      <a:noFill/>
                    </a:lnL>
                    <a:lnR>
                      <a:noFill/>
                    </a:lnR>
                    <a:lnT>
                      <a:noFill/>
                    </a:lnT>
                    <a:lnB>
                      <a:noFill/>
                    </a:lnB>
                    <a:solidFill>
                      <a:srgbClr val="F5F5F5"/>
                    </a:solidFill>
                  </a:tcPr>
                </a:tc>
                <a:extLst>
                  <a:ext uri="{0D108BD9-81ED-4DB2-BD59-A6C34878D82A}">
                    <a16:rowId xmlns:a16="http://schemas.microsoft.com/office/drawing/2014/main" val="815577232"/>
                  </a:ext>
                </a:extLst>
              </a:tr>
              <a:tr h="290089">
                <a:tc>
                  <a:txBody>
                    <a:bodyPr/>
                    <a:lstStyle/>
                    <a:p>
                      <a:pPr algn="r" fontAlgn="ctr"/>
                      <a:r>
                        <a:rPr lang="en-IN" sz="1400" b="1">
                          <a:effectLst/>
                        </a:rPr>
                        <a:t>Lead Source</a:t>
                      </a:r>
                    </a:p>
                  </a:txBody>
                  <a:tcPr marL="72522" marR="72522" marT="36261" marB="36261" anchor="ctr">
                    <a:lnL>
                      <a:noFill/>
                    </a:lnL>
                    <a:lnR>
                      <a:noFill/>
                    </a:lnR>
                    <a:lnT>
                      <a:noFill/>
                    </a:lnT>
                    <a:lnB>
                      <a:noFill/>
                    </a:lnB>
                    <a:solidFill>
                      <a:srgbClr val="FFFFFF"/>
                    </a:solidFill>
                  </a:tcPr>
                </a:tc>
                <a:tc>
                  <a:txBody>
                    <a:bodyPr/>
                    <a:lstStyle/>
                    <a:p>
                      <a:pPr algn="r" fontAlgn="ctr"/>
                      <a:r>
                        <a:rPr lang="en-IN" sz="1400" dirty="0">
                          <a:effectLst/>
                        </a:rPr>
                        <a:t>0.41</a:t>
                      </a:r>
                    </a:p>
                  </a:txBody>
                  <a:tcPr marL="72522" marR="72522" marT="36261" marB="36261" anchor="ctr">
                    <a:lnL>
                      <a:noFill/>
                    </a:lnL>
                    <a:lnR>
                      <a:noFill/>
                    </a:lnR>
                    <a:lnT>
                      <a:noFill/>
                    </a:lnT>
                    <a:lnB>
                      <a:noFill/>
                    </a:lnB>
                    <a:solidFill>
                      <a:srgbClr val="FFFFFF"/>
                    </a:solidFill>
                  </a:tcPr>
                </a:tc>
                <a:extLst>
                  <a:ext uri="{0D108BD9-81ED-4DB2-BD59-A6C34878D82A}">
                    <a16:rowId xmlns:a16="http://schemas.microsoft.com/office/drawing/2014/main" val="906260827"/>
                  </a:ext>
                </a:extLst>
              </a:tr>
            </a:tbl>
          </a:graphicData>
        </a:graphic>
      </p:graphicFrame>
    </p:spTree>
    <p:extLst>
      <p:ext uri="{BB962C8B-B14F-4D97-AF65-F5344CB8AC3E}">
        <p14:creationId xmlns:p14="http://schemas.microsoft.com/office/powerpoint/2010/main" val="3572191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28749-6063-259A-D996-E2FA1ED053E9}"/>
              </a:ext>
            </a:extLst>
          </p:cNvPr>
          <p:cNvSpPr>
            <a:spLocks noGrp="1"/>
          </p:cNvSpPr>
          <p:nvPr>
            <p:ph type="title"/>
          </p:nvPr>
        </p:nvSpPr>
        <p:spPr>
          <a:xfrm>
            <a:off x="838200" y="2545617"/>
            <a:ext cx="10515600" cy="1325563"/>
          </a:xfrm>
        </p:spPr>
        <p:txBody>
          <a:bodyPr/>
          <a:lstStyle/>
          <a:p>
            <a:pPr algn="ctr"/>
            <a:r>
              <a:rPr lang="en-IN" dirty="0"/>
              <a:t>EDA</a:t>
            </a:r>
          </a:p>
        </p:txBody>
      </p:sp>
    </p:spTree>
    <p:extLst>
      <p:ext uri="{BB962C8B-B14F-4D97-AF65-F5344CB8AC3E}">
        <p14:creationId xmlns:p14="http://schemas.microsoft.com/office/powerpoint/2010/main" val="607942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8F731-DC88-3823-DFCC-86EF28A25AD7}"/>
              </a:ext>
            </a:extLst>
          </p:cNvPr>
          <p:cNvSpPr>
            <a:spLocks noGrp="1"/>
          </p:cNvSpPr>
          <p:nvPr>
            <p:ph type="title"/>
          </p:nvPr>
        </p:nvSpPr>
        <p:spPr/>
        <p:txBody>
          <a:bodyPr/>
          <a:lstStyle/>
          <a:p>
            <a:r>
              <a:rPr lang="en-IN" dirty="0"/>
              <a:t>#plotting the counts of data points per year</a:t>
            </a:r>
          </a:p>
        </p:txBody>
      </p:sp>
      <p:pic>
        <p:nvPicPr>
          <p:cNvPr id="7170" name="Picture 2">
            <a:extLst>
              <a:ext uri="{FF2B5EF4-FFF2-40B4-BE49-F238E27FC236}">
                <a16:creationId xmlns:a16="http://schemas.microsoft.com/office/drawing/2014/main" id="{D87C6567-A43D-8551-AB6C-65A055881AE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7625" y="1456388"/>
            <a:ext cx="11081801" cy="417068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6825AE1-6C47-4599-E31B-FDA7CE5C6E32}"/>
              </a:ext>
            </a:extLst>
          </p:cNvPr>
          <p:cNvSpPr txBox="1"/>
          <p:nvPr/>
        </p:nvSpPr>
        <p:spPr>
          <a:xfrm>
            <a:off x="225083" y="5401612"/>
            <a:ext cx="11507373" cy="923330"/>
          </a:xfrm>
          <a:prstGeom prst="rect">
            <a:avLst/>
          </a:prstGeom>
          <a:noFill/>
        </p:spPr>
        <p:txBody>
          <a:bodyPr wrap="square">
            <a:spAutoFit/>
          </a:bodyPr>
          <a:lstStyle/>
          <a:p>
            <a:r>
              <a:rPr lang="en-IN" dirty="0"/>
              <a:t>#Inference</a:t>
            </a:r>
          </a:p>
          <a:p>
            <a:r>
              <a:rPr lang="en-IN" dirty="0"/>
              <a:t>#API and Landing Page Submission have 30-35% conversion rate but count of lead originated from them are considerable.</a:t>
            </a:r>
          </a:p>
          <a:p>
            <a:r>
              <a:rPr lang="en-IN" dirty="0"/>
              <a:t>#Lead Add Form has more than 90% conversion rate but count of lead are not very high.</a:t>
            </a:r>
          </a:p>
        </p:txBody>
      </p:sp>
    </p:spTree>
    <p:extLst>
      <p:ext uri="{BB962C8B-B14F-4D97-AF65-F5344CB8AC3E}">
        <p14:creationId xmlns:p14="http://schemas.microsoft.com/office/powerpoint/2010/main" val="623753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0EE1C-DD32-DA7E-185A-318AE2CD179E}"/>
              </a:ext>
            </a:extLst>
          </p:cNvPr>
          <p:cNvSpPr>
            <a:spLocks noGrp="1"/>
          </p:cNvSpPr>
          <p:nvPr>
            <p:ph type="title"/>
          </p:nvPr>
        </p:nvSpPr>
        <p:spPr/>
        <p:txBody>
          <a:bodyPr/>
          <a:lstStyle/>
          <a:p>
            <a:br>
              <a:rPr lang="en-IN" dirty="0"/>
            </a:br>
            <a:r>
              <a:rPr lang="en-IN" dirty="0"/>
              <a:t>#plotting the counts of leads per year</a:t>
            </a:r>
          </a:p>
        </p:txBody>
      </p:sp>
      <p:pic>
        <p:nvPicPr>
          <p:cNvPr id="8194" name="Picture 2">
            <a:extLst>
              <a:ext uri="{FF2B5EF4-FFF2-40B4-BE49-F238E27FC236}">
                <a16:creationId xmlns:a16="http://schemas.microsoft.com/office/drawing/2014/main" id="{C0AB335F-AB1C-E979-2E8C-7AEAC51B54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61079" y="1798991"/>
            <a:ext cx="9269841" cy="39546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37ABCEE-3DDC-C0E3-AC75-055D3C5F5F20}"/>
              </a:ext>
            </a:extLst>
          </p:cNvPr>
          <p:cNvSpPr txBox="1"/>
          <p:nvPr/>
        </p:nvSpPr>
        <p:spPr>
          <a:xfrm>
            <a:off x="1461079" y="5639475"/>
            <a:ext cx="9892721" cy="646331"/>
          </a:xfrm>
          <a:prstGeom prst="rect">
            <a:avLst/>
          </a:prstGeom>
          <a:noFill/>
        </p:spPr>
        <p:txBody>
          <a:bodyPr wrap="square">
            <a:spAutoFit/>
          </a:bodyPr>
          <a:lstStyle/>
          <a:p>
            <a:r>
              <a:rPr lang="en-IN" dirty="0"/>
              <a:t>#Inference</a:t>
            </a:r>
          </a:p>
          <a:p>
            <a:r>
              <a:rPr lang="en-IN" dirty="0"/>
              <a:t>#Google and Direct traffic* sources generated the highest leads.</a:t>
            </a:r>
          </a:p>
        </p:txBody>
      </p:sp>
    </p:spTree>
    <p:extLst>
      <p:ext uri="{BB962C8B-B14F-4D97-AF65-F5344CB8AC3E}">
        <p14:creationId xmlns:p14="http://schemas.microsoft.com/office/powerpoint/2010/main" val="1191233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F0FAD-6A35-2DC4-C119-2531FD2A68AC}"/>
              </a:ext>
            </a:extLst>
          </p:cNvPr>
          <p:cNvSpPr>
            <a:spLocks noGrp="1"/>
          </p:cNvSpPr>
          <p:nvPr>
            <p:ph type="title"/>
          </p:nvPr>
        </p:nvSpPr>
        <p:spPr/>
        <p:txBody>
          <a:bodyPr/>
          <a:lstStyle/>
          <a:p>
            <a:r>
              <a:rPr lang="en-IN" dirty="0"/>
              <a:t>#Box Plot of Continuous Features</a:t>
            </a:r>
          </a:p>
        </p:txBody>
      </p:sp>
      <p:pic>
        <p:nvPicPr>
          <p:cNvPr id="9218" name="Picture 2">
            <a:extLst>
              <a:ext uri="{FF2B5EF4-FFF2-40B4-BE49-F238E27FC236}">
                <a16:creationId xmlns:a16="http://schemas.microsoft.com/office/drawing/2014/main" id="{976AFEF0-588A-43A7-3147-C0E1A30A23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5012789" cy="373111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F18B0A1C-AB83-2B81-8039-96E3521AB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3854" y="1690688"/>
            <a:ext cx="5012790" cy="3731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525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F842A-C747-44DE-893D-AA4AD074B51E}"/>
              </a:ext>
            </a:extLst>
          </p:cNvPr>
          <p:cNvSpPr>
            <a:spLocks noGrp="1"/>
          </p:cNvSpPr>
          <p:nvPr>
            <p:ph type="title"/>
          </p:nvPr>
        </p:nvSpPr>
        <p:spPr/>
        <p:txBody>
          <a:bodyPr/>
          <a:lstStyle/>
          <a:p>
            <a:r>
              <a:rPr lang="en-IN" dirty="0"/>
              <a:t>#Box Plot of Continuous Features</a:t>
            </a:r>
          </a:p>
        </p:txBody>
      </p:sp>
      <p:pic>
        <p:nvPicPr>
          <p:cNvPr id="10242" name="Picture 2">
            <a:extLst>
              <a:ext uri="{FF2B5EF4-FFF2-40B4-BE49-F238E27FC236}">
                <a16:creationId xmlns:a16="http://schemas.microsoft.com/office/drawing/2014/main" id="{579149A1-4421-BE2A-FAA8-B261EACAE8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1079" y="1465605"/>
            <a:ext cx="4469841" cy="33269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AEE05D2-C643-028C-56C3-75229A7D11DA}"/>
              </a:ext>
            </a:extLst>
          </p:cNvPr>
          <p:cNvSpPr txBox="1"/>
          <p:nvPr/>
        </p:nvSpPr>
        <p:spPr>
          <a:xfrm>
            <a:off x="838199" y="4949540"/>
            <a:ext cx="11020865" cy="923330"/>
          </a:xfrm>
          <a:prstGeom prst="rect">
            <a:avLst/>
          </a:prstGeom>
          <a:noFill/>
        </p:spPr>
        <p:txBody>
          <a:bodyPr wrap="square">
            <a:spAutoFit/>
          </a:bodyPr>
          <a:lstStyle/>
          <a:p>
            <a:r>
              <a:rPr lang="en-IN" dirty="0"/>
              <a:t>#Inference</a:t>
            </a:r>
          </a:p>
          <a:p>
            <a:r>
              <a:rPr lang="en-IN" dirty="0"/>
              <a:t>#There are more outliers in </a:t>
            </a:r>
            <a:r>
              <a:rPr lang="en-IN" dirty="0" err="1"/>
              <a:t>TotalVisits</a:t>
            </a:r>
            <a:r>
              <a:rPr lang="en-IN" dirty="0"/>
              <a:t> &amp; Page Visits per View</a:t>
            </a:r>
          </a:p>
          <a:p>
            <a:r>
              <a:rPr lang="en-IN" dirty="0"/>
              <a:t>#We'll handle these outliers by capping them in either average or with any other function.</a:t>
            </a:r>
          </a:p>
        </p:txBody>
      </p:sp>
    </p:spTree>
    <p:extLst>
      <p:ext uri="{BB962C8B-B14F-4D97-AF65-F5344CB8AC3E}">
        <p14:creationId xmlns:p14="http://schemas.microsoft.com/office/powerpoint/2010/main" val="222889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5468B-4049-1DD9-7E64-8BDC2E226E01}"/>
              </a:ext>
            </a:extLst>
          </p:cNvPr>
          <p:cNvSpPr>
            <a:spLocks noGrp="1"/>
          </p:cNvSpPr>
          <p:nvPr>
            <p:ph type="title"/>
          </p:nvPr>
        </p:nvSpPr>
        <p:spPr/>
        <p:txBody>
          <a:bodyPr/>
          <a:lstStyle/>
          <a:p>
            <a:r>
              <a:rPr lang="en-IN" dirty="0"/>
              <a:t>Logistic regression model</a:t>
            </a:r>
          </a:p>
        </p:txBody>
      </p:sp>
      <p:pic>
        <p:nvPicPr>
          <p:cNvPr id="11269" name="Picture 5">
            <a:extLst>
              <a:ext uri="{FF2B5EF4-FFF2-40B4-BE49-F238E27FC236}">
                <a16:creationId xmlns:a16="http://schemas.microsoft.com/office/drawing/2014/main" id="{8CD0F480-6A21-36CD-3C7E-35C67C2376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8857" y="1975897"/>
            <a:ext cx="5714286" cy="4050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6779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EEDB8-D403-2AE1-F4EE-FB45507666DC}"/>
              </a:ext>
            </a:extLst>
          </p:cNvPr>
          <p:cNvSpPr>
            <a:spLocks noGrp="1"/>
          </p:cNvSpPr>
          <p:nvPr>
            <p:ph type="title"/>
          </p:nvPr>
        </p:nvSpPr>
        <p:spPr/>
        <p:txBody>
          <a:bodyPr/>
          <a:lstStyle/>
          <a:p>
            <a:r>
              <a:rPr lang="en-IN" dirty="0"/>
              <a:t>ROC curve</a:t>
            </a:r>
          </a:p>
        </p:txBody>
      </p:sp>
      <p:pic>
        <p:nvPicPr>
          <p:cNvPr id="12290" name="Picture 2">
            <a:extLst>
              <a:ext uri="{FF2B5EF4-FFF2-40B4-BE49-F238E27FC236}">
                <a16:creationId xmlns:a16="http://schemas.microsoft.com/office/drawing/2014/main" id="{3E909467-5653-6BB9-DF42-10659B1154F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94413" y="2236214"/>
            <a:ext cx="5003174" cy="3530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215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884AE-164E-FA71-F478-CFD661A0865B}"/>
              </a:ext>
            </a:extLst>
          </p:cNvPr>
          <p:cNvSpPr>
            <a:spLocks noGrp="1"/>
          </p:cNvSpPr>
          <p:nvPr>
            <p:ph type="title"/>
          </p:nvPr>
        </p:nvSpPr>
        <p:spPr/>
        <p:txBody>
          <a:bodyPr/>
          <a:lstStyle/>
          <a:p>
            <a:r>
              <a:rPr kumimoji="0" lang="en-US" altLang="en-US" sz="4400" b="1" i="0" u="none" strike="noStrike" cap="none" normalizeH="0" baseline="0" dirty="0">
                <a:ln>
                  <a:noFill/>
                </a:ln>
                <a:solidFill>
                  <a:srgbClr val="000000"/>
                </a:solidFill>
                <a:effectLst/>
                <a:latin typeface="inherit"/>
              </a:rPr>
              <a:t>Model Interpretation</a:t>
            </a:r>
            <a:br>
              <a:rPr kumimoji="0" lang="en-US" altLang="en-US" sz="4400" b="1" i="0" u="none" strike="noStrike" cap="none" normalizeH="0" baseline="0" dirty="0">
                <a:ln>
                  <a:noFill/>
                </a:ln>
                <a:solidFill>
                  <a:srgbClr val="000000"/>
                </a:solidFill>
                <a:effectLst/>
                <a:latin typeface="inherit"/>
              </a:rPr>
            </a:br>
            <a:endParaRPr lang="en-IN" dirty="0"/>
          </a:p>
        </p:txBody>
      </p:sp>
      <p:sp>
        <p:nvSpPr>
          <p:cNvPr id="4" name="Rectangle 1">
            <a:extLst>
              <a:ext uri="{FF2B5EF4-FFF2-40B4-BE49-F238E27FC236}">
                <a16:creationId xmlns:a16="http://schemas.microsoft.com/office/drawing/2014/main" id="{E6C04681-1A06-97F9-C2A8-544152090A8A}"/>
              </a:ext>
            </a:extLst>
          </p:cNvPr>
          <p:cNvSpPr>
            <a:spLocks noGrp="1" noChangeArrowheads="1"/>
          </p:cNvSpPr>
          <p:nvPr>
            <p:ph idx="1"/>
          </p:nvPr>
        </p:nvSpPr>
        <p:spPr bwMode="auto">
          <a:xfrm>
            <a:off x="838200" y="2115774"/>
            <a:ext cx="10753578" cy="42780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kumimoji="0" lang="en-US" altLang="en-US" sz="2000" b="0" i="0" u="none" strike="noStrike" cap="none" normalizeH="0" baseline="0" dirty="0">
                <a:ln>
                  <a:noFill/>
                </a:ln>
                <a:solidFill>
                  <a:srgbClr val="000000"/>
                </a:solidFill>
                <a:effectLst/>
                <a:latin typeface="Helvetica Neue"/>
              </a:rPr>
              <a:t>After running the model on the Test Data these are the figures we obtain:</a:t>
            </a:r>
            <a:endPar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lvl="1">
              <a:lnSpc>
                <a:spcPct val="100000"/>
              </a:lnSpc>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Accuracy : ROC AUC score :52.87% </a:t>
            </a:r>
          </a:p>
          <a:p>
            <a:pPr lvl="1">
              <a:lnSpc>
                <a:spcPct val="100000"/>
              </a:lnSpc>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Sensitivity: 100% </a:t>
            </a:r>
          </a:p>
          <a:p>
            <a:pPr lvl="1">
              <a:lnSpc>
                <a:spcPct val="100000"/>
              </a:lnSpc>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Specificity : 49.20% </a:t>
            </a:r>
            <a:endParaRPr lang="en-US" altLang="en-US" sz="2000" dirty="0">
              <a:solidFill>
                <a:srgbClr val="000000"/>
              </a:solidFill>
              <a:latin typeface="Helvetica Neue"/>
              <a:cs typeface="Courier New" panose="02070309020205020404" pitchFamily="49" charset="0"/>
            </a:endParaRPr>
          </a:p>
          <a:p>
            <a:pPr lvl="1">
              <a:lnSpc>
                <a:spcPct val="100000"/>
              </a:lnSpc>
            </a:pPr>
            <a:endParaRPr kumimoji="0" lang="en-US" altLang="en-US" sz="2000" b="0" i="0" u="none" strike="noStrike" cap="none" normalizeH="0" baseline="0" dirty="0">
              <a:ln>
                <a:noFill/>
              </a:ln>
              <a:solidFill>
                <a:srgbClr val="000000"/>
              </a:solidFill>
              <a:effectLst/>
              <a:latin typeface="Helvetica Neue"/>
              <a:cs typeface="Courier New" panose="02070309020205020404" pitchFamily="49" charset="0"/>
            </a:endParaRPr>
          </a:p>
          <a:p>
            <a:pPr>
              <a:lnSpc>
                <a:spcPct val="100000"/>
              </a:lnSpc>
            </a:pPr>
            <a:r>
              <a:rPr kumimoji="0" lang="en-US" altLang="en-US" sz="2000" b="0" i="0" u="none" strike="noStrike" cap="none" normalizeH="0" baseline="0" dirty="0">
                <a:ln>
                  <a:noFill/>
                </a:ln>
                <a:solidFill>
                  <a:srgbClr val="000000"/>
                </a:solidFill>
                <a:effectLst/>
                <a:latin typeface="Helvetica Neue"/>
              </a:rPr>
              <a:t>While we have checked both Sensitivity-Specificity as well as Precision and Recall Metrics, we have considered the optimal cut off based on Sensitivity and Specificity for calculating the final prediction. </a:t>
            </a:r>
          </a:p>
          <a:p>
            <a:pPr>
              <a:lnSpc>
                <a:spcPct val="100000"/>
              </a:lnSpc>
            </a:pPr>
            <a:r>
              <a:rPr kumimoji="0" lang="en-US" altLang="en-US" sz="2000" b="0" i="0" u="none" strike="noStrike" cap="none" normalizeH="0" baseline="0" dirty="0">
                <a:ln>
                  <a:noFill/>
                </a:ln>
                <a:solidFill>
                  <a:srgbClr val="000000"/>
                </a:solidFill>
                <a:effectLst/>
                <a:latin typeface="Helvetica Neue"/>
              </a:rPr>
              <a:t>Accuracy, Sensitivity and Specificity values of test set are approximately closer to the respective values calculated using trained set. </a:t>
            </a:r>
          </a:p>
          <a:p>
            <a:pPr>
              <a:lnSpc>
                <a:spcPct val="100000"/>
              </a:lnSpc>
            </a:pPr>
            <a:r>
              <a:rPr kumimoji="0" lang="en-US" altLang="en-US" sz="2000" b="0" i="0" u="none" strike="noStrike" cap="none" normalizeH="0" baseline="0" dirty="0">
                <a:ln>
                  <a:noFill/>
                </a:ln>
                <a:solidFill>
                  <a:srgbClr val="000000"/>
                </a:solidFill>
                <a:effectLst/>
                <a:latin typeface="Helvetica Neue"/>
              </a:rPr>
              <a:t>Also the lead score calculated in the trained set of data shows the conversion rate on the final predicted model is around 52.9%</a:t>
            </a:r>
          </a:p>
          <a:p>
            <a:pPr>
              <a:lnSpc>
                <a:spcPct val="100000"/>
              </a:lnSpc>
            </a:pPr>
            <a:r>
              <a:rPr kumimoji="0" lang="en-US" altLang="en-US" sz="2000" b="0" i="0" u="none" strike="noStrike" cap="none" normalizeH="0" baseline="0" dirty="0">
                <a:ln>
                  <a:noFill/>
                </a:ln>
                <a:solidFill>
                  <a:srgbClr val="000000"/>
                </a:solidFill>
                <a:effectLst/>
                <a:latin typeface="Helvetica Neue"/>
              </a:rPr>
              <a:t>Hence overall this model does not seem to be good.</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rgbClr val="000000"/>
              </a:solidFill>
              <a:effectLst/>
              <a:latin typeface="inherit"/>
            </a:endParaRPr>
          </a:p>
        </p:txBody>
      </p:sp>
    </p:spTree>
    <p:extLst>
      <p:ext uri="{BB962C8B-B14F-4D97-AF65-F5344CB8AC3E}">
        <p14:creationId xmlns:p14="http://schemas.microsoft.com/office/powerpoint/2010/main" val="1031600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A31A8-F893-974B-C462-71A815731D8F}"/>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DCF38137-ED80-43D2-4DDC-C2FA9D787DDA}"/>
              </a:ext>
            </a:extLst>
          </p:cNvPr>
          <p:cNvSpPr>
            <a:spLocks noGrp="1"/>
          </p:cNvSpPr>
          <p:nvPr>
            <p:ph idx="1"/>
          </p:nvPr>
        </p:nvSpPr>
        <p:spPr/>
        <p:txBody>
          <a:bodyPr/>
          <a:lstStyle/>
          <a:p>
            <a:pPr marL="0" indent="0">
              <a:buNone/>
            </a:pPr>
            <a:r>
              <a:rPr lang="en-IN" b="0" i="0" dirty="0">
                <a:solidFill>
                  <a:srgbClr val="000000"/>
                </a:solidFill>
                <a:effectLst/>
                <a:latin typeface="Helvetica Neue"/>
              </a:rPr>
              <a:t>An X Education need help to select the most promising leads, i.e. the leads that are most likely to convert into paying customers. The company requires us to build a model wherein you need to assign a lead score to each of the leads such that the customers with higher lead score have a higher conversion chance and the customers with lower lead score have a lower conversion chance. The CEO, in particular, has given a ballpark of the target lead conversion rate to be around 80%.</a:t>
            </a:r>
            <a:endParaRPr lang="en-IN" dirty="0"/>
          </a:p>
        </p:txBody>
      </p:sp>
    </p:spTree>
    <p:extLst>
      <p:ext uri="{BB962C8B-B14F-4D97-AF65-F5344CB8AC3E}">
        <p14:creationId xmlns:p14="http://schemas.microsoft.com/office/powerpoint/2010/main" val="2947579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3E-3230-F58E-D01C-F409A6471D82}"/>
              </a:ext>
            </a:extLst>
          </p:cNvPr>
          <p:cNvSpPr>
            <a:spLocks noGrp="1"/>
          </p:cNvSpPr>
          <p:nvPr>
            <p:ph type="title"/>
          </p:nvPr>
        </p:nvSpPr>
        <p:spPr/>
        <p:txBody>
          <a:bodyPr/>
          <a:lstStyle/>
          <a:p>
            <a:r>
              <a:rPr kumimoji="0" lang="en-US" altLang="en-US" sz="4400" b="1" i="0" u="none" strike="noStrike" cap="none" normalizeH="0" baseline="0" dirty="0">
                <a:ln>
                  <a:noFill/>
                </a:ln>
                <a:solidFill>
                  <a:srgbClr val="000000"/>
                </a:solidFill>
                <a:effectLst/>
                <a:latin typeface="inherit"/>
              </a:rPr>
              <a:t>Conclusion</a:t>
            </a:r>
            <a:br>
              <a:rPr kumimoji="0" lang="en-US" altLang="en-US" sz="4400" b="1" i="0" u="none" strike="noStrike" cap="none" normalizeH="0" baseline="0" dirty="0">
                <a:ln>
                  <a:noFill/>
                </a:ln>
                <a:solidFill>
                  <a:srgbClr val="000000"/>
                </a:solidFill>
                <a:effectLst/>
                <a:latin typeface="inherit"/>
              </a:rPr>
            </a:br>
            <a:endParaRPr lang="en-IN" dirty="0"/>
          </a:p>
        </p:txBody>
      </p:sp>
      <p:sp>
        <p:nvSpPr>
          <p:cNvPr id="3" name="Content Placeholder 2">
            <a:extLst>
              <a:ext uri="{FF2B5EF4-FFF2-40B4-BE49-F238E27FC236}">
                <a16:creationId xmlns:a16="http://schemas.microsoft.com/office/drawing/2014/main" id="{5B640C2B-3627-28E1-025B-2BDABC69337A}"/>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Helvetica Neue"/>
              </a:rPr>
              <a:t>It was found that the variables that mattered the most in the potential leads are (In descending order)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Helvetica Neue"/>
              </a:rPr>
              <a:t>The total time spend on the Website.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Helvetica Neue"/>
              </a:rPr>
              <a:t>Total number of visits.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Helvetica Neue"/>
              </a:rPr>
              <a:t>When the lead source was: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Helvetica Neue"/>
              </a:rPr>
              <a:t>Google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Helvetica Neue"/>
              </a:rPr>
              <a:t>Direct traffic</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Helvetica Neue"/>
              </a:rPr>
              <a:t>Organic search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Helvetica Neue"/>
              </a:rPr>
              <a:t>When the last activity was: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Helvetica Neue"/>
              </a:rPr>
              <a:t>SMS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Helvetica Neue"/>
              </a:rPr>
              <a:t>Olark chat conversation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Helvetica Neue"/>
              </a:rPr>
              <a:t>Keeping these in mind the X Education can flourish as they have a very low chance to get almost all the potential buyers to change their mind and buy their courses hence they should focus on other marketing activity to improve awareness and draw more customers on to their website..</a:t>
            </a: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449205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E3625-DCE1-41BB-C1B0-4F6ACBB785D8}"/>
              </a:ext>
            </a:extLst>
          </p:cNvPr>
          <p:cNvSpPr>
            <a:spLocks noGrp="1"/>
          </p:cNvSpPr>
          <p:nvPr>
            <p:ph type="title"/>
          </p:nvPr>
        </p:nvSpPr>
        <p:spPr/>
        <p:txBody>
          <a:bodyPr/>
          <a:lstStyle/>
          <a:p>
            <a:r>
              <a:rPr lang="en-IN" b="0" i="0" dirty="0">
                <a:solidFill>
                  <a:srgbClr val="000000"/>
                </a:solidFill>
                <a:effectLst/>
                <a:latin typeface="Helvetica Neue"/>
              </a:rPr>
              <a:t>Goals and Objectives</a:t>
            </a:r>
            <a:endParaRPr lang="en-IN" dirty="0"/>
          </a:p>
        </p:txBody>
      </p:sp>
      <p:sp>
        <p:nvSpPr>
          <p:cNvPr id="3" name="Content Placeholder 2">
            <a:extLst>
              <a:ext uri="{FF2B5EF4-FFF2-40B4-BE49-F238E27FC236}">
                <a16:creationId xmlns:a16="http://schemas.microsoft.com/office/drawing/2014/main" id="{CD611F81-5671-2E5A-5D73-A89EC6405AE7}"/>
              </a:ext>
            </a:extLst>
          </p:cNvPr>
          <p:cNvSpPr>
            <a:spLocks noGrp="1"/>
          </p:cNvSpPr>
          <p:nvPr>
            <p:ph idx="1"/>
          </p:nvPr>
        </p:nvSpPr>
        <p:spPr/>
        <p:txBody>
          <a:bodyPr>
            <a:normAutofit fontScale="92500" lnSpcReduction="10000"/>
          </a:bodyPr>
          <a:lstStyle/>
          <a:p>
            <a:pPr algn="l"/>
            <a:r>
              <a:rPr lang="en-IN" b="0" i="0" dirty="0">
                <a:solidFill>
                  <a:srgbClr val="000000"/>
                </a:solidFill>
                <a:effectLst/>
                <a:latin typeface="Helvetica Neue"/>
              </a:rPr>
              <a:t>Build a logistic regression model to assign a lead score between 0 and 100 to each of the leads which can be used by the company to target potential leads. A higher score would mean that the lead is hot, i.e. is most likely to convert whereas a lower score would mean that the lead is cold and will mostly not get converted.</a:t>
            </a:r>
          </a:p>
          <a:p>
            <a:pPr algn="l"/>
            <a:r>
              <a:rPr lang="en-IN" b="0" i="0" dirty="0">
                <a:solidFill>
                  <a:srgbClr val="000000"/>
                </a:solidFill>
                <a:effectLst/>
                <a:latin typeface="Helvetica Neue"/>
              </a:rPr>
              <a:t> There are some more problems presented by the company which your model should be able to adjust to if the company's requirement changes in the future so you will need to handle these as well. These problems are provided in a separate doc file. #Please fill it based on the logistic regression model you got in the first step. Also, make sure you include this in your final PPT where you'll make recommendations.</a:t>
            </a:r>
          </a:p>
          <a:p>
            <a:endParaRPr lang="en-IN" dirty="0"/>
          </a:p>
        </p:txBody>
      </p:sp>
    </p:spTree>
    <p:extLst>
      <p:ext uri="{BB962C8B-B14F-4D97-AF65-F5344CB8AC3E}">
        <p14:creationId xmlns:p14="http://schemas.microsoft.com/office/powerpoint/2010/main" val="4227399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D8BBB-E2BB-A3F2-2A1A-2FF199150FD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7B2C7D6-ACF3-427A-4710-D6D67E019192}"/>
              </a:ext>
            </a:extLst>
          </p:cNvPr>
          <p:cNvSpPr>
            <a:spLocks noGrp="1"/>
          </p:cNvSpPr>
          <p:nvPr>
            <p:ph idx="1"/>
          </p:nvPr>
        </p:nvSpPr>
        <p:spPr/>
        <p:txBody>
          <a:bodyPr/>
          <a:lstStyle/>
          <a:p>
            <a:pPr marL="0" indent="0" algn="just">
              <a:buNone/>
            </a:pPr>
            <a:endParaRPr lang="en-IN" b="0" i="0" dirty="0">
              <a:solidFill>
                <a:srgbClr val="000000"/>
              </a:solidFill>
              <a:effectLst/>
              <a:latin typeface="Helvetica Neue"/>
            </a:endParaRPr>
          </a:p>
          <a:p>
            <a:pPr marL="0" indent="0" algn="just">
              <a:buNone/>
            </a:pPr>
            <a:endParaRPr lang="en-IN" dirty="0">
              <a:solidFill>
                <a:srgbClr val="000000"/>
              </a:solidFill>
              <a:latin typeface="Helvetica Neue"/>
            </a:endParaRPr>
          </a:p>
          <a:p>
            <a:pPr marL="0" indent="0" algn="just">
              <a:buNone/>
            </a:pPr>
            <a:r>
              <a:rPr lang="en-IN" b="0" i="0" dirty="0">
                <a:solidFill>
                  <a:srgbClr val="000000"/>
                </a:solidFill>
                <a:effectLst/>
                <a:latin typeface="Helvetica Neue"/>
              </a:rPr>
              <a:t>Build a logistic regression model to assign a lead score between 0 and 100 to each of the leads which can be used by the company to target potential leads.</a:t>
            </a:r>
            <a:endParaRPr lang="en-IN" dirty="0"/>
          </a:p>
        </p:txBody>
      </p:sp>
    </p:spTree>
    <p:extLst>
      <p:ext uri="{BB962C8B-B14F-4D97-AF65-F5344CB8AC3E}">
        <p14:creationId xmlns:p14="http://schemas.microsoft.com/office/powerpoint/2010/main" val="835919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16B1D-0256-67AF-D184-D0BF5919AD1E}"/>
              </a:ext>
            </a:extLst>
          </p:cNvPr>
          <p:cNvSpPr>
            <a:spLocks noGrp="1"/>
          </p:cNvSpPr>
          <p:nvPr>
            <p:ph type="title"/>
          </p:nvPr>
        </p:nvSpPr>
        <p:spPr>
          <a:xfrm>
            <a:off x="838200" y="2334602"/>
            <a:ext cx="10515600" cy="1325563"/>
          </a:xfrm>
        </p:spPr>
        <p:txBody>
          <a:bodyPr/>
          <a:lstStyle/>
          <a:p>
            <a:r>
              <a:rPr lang="en-IN" dirty="0"/>
              <a:t>DATA interpretation – </a:t>
            </a:r>
            <a:r>
              <a:rPr lang="en-IN" dirty="0" err="1"/>
              <a:t>univaraiate</a:t>
            </a:r>
            <a:r>
              <a:rPr lang="en-IN" dirty="0"/>
              <a:t> and Bi variate analysis</a:t>
            </a:r>
          </a:p>
        </p:txBody>
      </p:sp>
    </p:spTree>
    <p:extLst>
      <p:ext uri="{BB962C8B-B14F-4D97-AF65-F5344CB8AC3E}">
        <p14:creationId xmlns:p14="http://schemas.microsoft.com/office/powerpoint/2010/main" val="2126143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2FA75-783F-02DD-E180-EDACC955046F}"/>
              </a:ext>
            </a:extLst>
          </p:cNvPr>
          <p:cNvSpPr>
            <a:spLocks noGrp="1"/>
          </p:cNvSpPr>
          <p:nvPr>
            <p:ph type="title"/>
          </p:nvPr>
        </p:nvSpPr>
        <p:spPr/>
        <p:txBody>
          <a:bodyPr>
            <a:normAutofit/>
          </a:bodyPr>
          <a:lstStyle/>
          <a:p>
            <a:r>
              <a:rPr lang="en-IN" sz="1800" dirty="0">
                <a:solidFill>
                  <a:srgbClr val="151515"/>
                </a:solidFill>
                <a:latin typeface="Roboto" panose="020B0604020202020204" pitchFamily="2" charset="0"/>
              </a:rPr>
              <a:t>Fr</a:t>
            </a:r>
            <a:r>
              <a:rPr lang="en-IN" sz="1800" b="0" i="0" dirty="0">
                <a:solidFill>
                  <a:srgbClr val="151515"/>
                </a:solidFill>
                <a:effectLst/>
                <a:latin typeface="Roboto" panose="020B0604020202020204" pitchFamily="2" charset="0"/>
              </a:rPr>
              <a:t>om Lead Origin finding, maximum lead conversion happened from Landing Page Submission.</a:t>
            </a:r>
            <a:endParaRPr lang="en-IN" sz="1800" dirty="0"/>
          </a:p>
        </p:txBody>
      </p:sp>
      <p:pic>
        <p:nvPicPr>
          <p:cNvPr id="1026" name="Picture 2">
            <a:extLst>
              <a:ext uri="{FF2B5EF4-FFF2-40B4-BE49-F238E27FC236}">
                <a16:creationId xmlns:a16="http://schemas.microsoft.com/office/drawing/2014/main" id="{FF0FDFF0-8DD1-CA36-171D-FDB7D739B8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571" y="1988595"/>
            <a:ext cx="9142857" cy="4025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9402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3405A-5B63-003A-7882-41473C776F83}"/>
              </a:ext>
            </a:extLst>
          </p:cNvPr>
          <p:cNvSpPr>
            <a:spLocks noGrp="1"/>
          </p:cNvSpPr>
          <p:nvPr>
            <p:ph type="title"/>
          </p:nvPr>
        </p:nvSpPr>
        <p:spPr/>
        <p:txBody>
          <a:bodyPr>
            <a:normAutofit/>
          </a:bodyPr>
          <a:lstStyle/>
          <a:p>
            <a:r>
              <a:rPr lang="en-IN" sz="2000" b="0" i="1" dirty="0">
                <a:solidFill>
                  <a:srgbClr val="000000"/>
                </a:solidFill>
                <a:effectLst/>
                <a:latin typeface="Helvetica Neue"/>
              </a:rPr>
              <a:t>Mumbai</a:t>
            </a:r>
            <a:r>
              <a:rPr lang="en-IN" sz="2000" b="0" i="0" dirty="0">
                <a:solidFill>
                  <a:srgbClr val="000000"/>
                </a:solidFill>
                <a:effectLst/>
                <a:latin typeface="Helvetica Neue"/>
              </a:rPr>
              <a:t> is the most common city where the leads came from.</a:t>
            </a:r>
            <a:br>
              <a:rPr lang="en-IN" b="0" i="0" dirty="0">
                <a:solidFill>
                  <a:srgbClr val="000000"/>
                </a:solidFill>
                <a:effectLst/>
                <a:latin typeface="Helvetica Neue"/>
              </a:rPr>
            </a:br>
            <a:endParaRPr lang="en-IN" dirty="0"/>
          </a:p>
        </p:txBody>
      </p:sp>
      <p:pic>
        <p:nvPicPr>
          <p:cNvPr id="2051" name="Picture 3">
            <a:extLst>
              <a:ext uri="{FF2B5EF4-FFF2-40B4-BE49-F238E27FC236}">
                <a16:creationId xmlns:a16="http://schemas.microsoft.com/office/drawing/2014/main" id="{3D3DED7F-DC11-9717-096D-89E90F5247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2190" y="2236214"/>
            <a:ext cx="7847619" cy="3530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065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D1603-4C6E-CB84-98F9-D0FB7DA9C9B4}"/>
              </a:ext>
            </a:extLst>
          </p:cNvPr>
          <p:cNvSpPr>
            <a:spLocks noGrp="1"/>
          </p:cNvSpPr>
          <p:nvPr>
            <p:ph type="title"/>
          </p:nvPr>
        </p:nvSpPr>
        <p:spPr/>
        <p:txBody>
          <a:bodyPr>
            <a:normAutofit/>
          </a:bodyPr>
          <a:lstStyle/>
          <a:p>
            <a:r>
              <a:rPr lang="en-IN" sz="1800" dirty="0"/>
              <a:t>Specialization: fin man and followed by marketing man and hr man are the most preferred specializations</a:t>
            </a:r>
          </a:p>
        </p:txBody>
      </p:sp>
      <p:pic>
        <p:nvPicPr>
          <p:cNvPr id="3074" name="Picture 2">
            <a:extLst>
              <a:ext uri="{FF2B5EF4-FFF2-40B4-BE49-F238E27FC236}">
                <a16:creationId xmlns:a16="http://schemas.microsoft.com/office/drawing/2014/main" id="{DA096412-BCC8-1D16-01AE-7CF7F12BA7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9051" y="1825625"/>
            <a:ext cx="921389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09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141C7-857E-DE9C-A942-13C79DBC22E7}"/>
              </a:ext>
            </a:extLst>
          </p:cNvPr>
          <p:cNvSpPr>
            <a:spLocks noGrp="1"/>
          </p:cNvSpPr>
          <p:nvPr>
            <p:ph type="title"/>
          </p:nvPr>
        </p:nvSpPr>
        <p:spPr/>
        <p:txBody>
          <a:bodyPr/>
          <a:lstStyle/>
          <a:p>
            <a:r>
              <a:rPr lang="en-IN" dirty="0"/>
              <a:t>Count of lead from each TAGs</a:t>
            </a:r>
          </a:p>
        </p:txBody>
      </p:sp>
      <p:pic>
        <p:nvPicPr>
          <p:cNvPr id="4098" name="Picture 2">
            <a:extLst>
              <a:ext uri="{FF2B5EF4-FFF2-40B4-BE49-F238E27FC236}">
                <a16:creationId xmlns:a16="http://schemas.microsoft.com/office/drawing/2014/main" id="{ADD42EF3-A5AC-0E5C-AB2A-142948B22E3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6388" y="1825625"/>
            <a:ext cx="973922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18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878</Words>
  <Application>Microsoft Office PowerPoint</Application>
  <PresentationFormat>Widescreen</PresentationFormat>
  <Paragraphs>92</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Courier New</vt:lpstr>
      <vt:lpstr>Helvetica Neue</vt:lpstr>
      <vt:lpstr>inherit</vt:lpstr>
      <vt:lpstr>Roboto</vt:lpstr>
      <vt:lpstr>Office Theme</vt:lpstr>
      <vt:lpstr>Lead scoring Case study</vt:lpstr>
      <vt:lpstr>Problem statement</vt:lpstr>
      <vt:lpstr>Goals and Objectives</vt:lpstr>
      <vt:lpstr>PowerPoint Presentation</vt:lpstr>
      <vt:lpstr>DATA interpretation – univaraiate and Bi variate analysis</vt:lpstr>
      <vt:lpstr>From Lead Origin finding, maximum lead conversion happened from Landing Page Submission.</vt:lpstr>
      <vt:lpstr>Mumbai is the most common city where the leads came from. </vt:lpstr>
      <vt:lpstr>Specialization: fin man and followed by marketing man and hr man are the most preferred specializations</vt:lpstr>
      <vt:lpstr>Count of lead from each TAGs</vt:lpstr>
      <vt:lpstr>Most preferred reason for choosing online course: Better career prospect</vt:lpstr>
      <vt:lpstr>#Dropping the columns which are having null values greater than 30%  As per below there are seven features where null% is greater than 30%. We can drop such columns as 30% data is missing in them. </vt:lpstr>
      <vt:lpstr>EDA</vt:lpstr>
      <vt:lpstr>#plotting the counts of data points per year</vt:lpstr>
      <vt:lpstr> #plotting the counts of leads per year</vt:lpstr>
      <vt:lpstr>#Box Plot of Continuous Features</vt:lpstr>
      <vt:lpstr>#Box Plot of Continuous Features</vt:lpstr>
      <vt:lpstr>Logistic regression model</vt:lpstr>
      <vt:lpstr>ROC curve</vt:lpstr>
      <vt:lpstr>Model Interpretation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Abinesh Durai</dc:creator>
  <cp:lastModifiedBy>Abinesh Durai</cp:lastModifiedBy>
  <cp:revision>20</cp:revision>
  <dcterms:created xsi:type="dcterms:W3CDTF">2023-03-22T04:05:30Z</dcterms:created>
  <dcterms:modified xsi:type="dcterms:W3CDTF">2023-03-22T07:11:15Z</dcterms:modified>
</cp:coreProperties>
</file>