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96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Desktop\NM%20Emp%20Dat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Emp Data.xlsx]Chart!PivotTable15</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Count of Ratings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Chart!$B$3</c:f>
              <c:strCache>
                <c:ptCount val="1"/>
                <c:pt idx="0">
                  <c:v>Total</c:v>
                </c:pt>
              </c:strCache>
            </c:strRef>
          </c:tx>
          <c:spPr>
            <a:solidFill>
              <a:schemeClr val="accent1"/>
            </a:solidFill>
            <a:ln>
              <a:noFill/>
            </a:ln>
            <a:effectLst/>
          </c:spPr>
          <c:invertIfNegative val="0"/>
          <c:cat>
            <c:strRef>
              <c:f>Chart!$A$4:$A$9</c:f>
              <c:strCache>
                <c:ptCount val="6"/>
                <c:pt idx="0">
                  <c:v>1</c:v>
                </c:pt>
                <c:pt idx="1">
                  <c:v>2</c:v>
                </c:pt>
                <c:pt idx="2">
                  <c:v>3</c:v>
                </c:pt>
                <c:pt idx="3">
                  <c:v>4</c:v>
                </c:pt>
                <c:pt idx="4">
                  <c:v>5</c:v>
                </c:pt>
                <c:pt idx="5">
                  <c:v>Ratings</c:v>
                </c:pt>
              </c:strCache>
            </c:strRef>
          </c:cat>
          <c:val>
            <c:numRef>
              <c:f>Chart!$B$4:$B$9</c:f>
              <c:numCache>
                <c:formatCode>General</c:formatCode>
                <c:ptCount val="6"/>
                <c:pt idx="0">
                  <c:v>271</c:v>
                </c:pt>
                <c:pt idx="1">
                  <c:v>510</c:v>
                </c:pt>
                <c:pt idx="2">
                  <c:v>1530</c:v>
                </c:pt>
                <c:pt idx="3">
                  <c:v>419</c:v>
                </c:pt>
                <c:pt idx="4">
                  <c:v>270</c:v>
                </c:pt>
                <c:pt idx="5">
                  <c:v>1</c:v>
                </c:pt>
              </c:numCache>
            </c:numRef>
          </c:val>
          <c:extLst>
            <c:ext xmlns:c16="http://schemas.microsoft.com/office/drawing/2014/chart" uri="{C3380CC4-5D6E-409C-BE32-E72D297353CC}">
              <c16:uniqueId val="{00000000-2A19-429F-8611-67486E6D31A1}"/>
            </c:ext>
          </c:extLst>
        </c:ser>
        <c:dLbls>
          <c:showLegendKey val="0"/>
          <c:showVal val="0"/>
          <c:showCatName val="0"/>
          <c:showSerName val="0"/>
          <c:showPercent val="0"/>
          <c:showBubbleSize val="0"/>
        </c:dLbls>
        <c:gapWidth val="219"/>
        <c:overlap val="-27"/>
        <c:axId val="1002563600"/>
        <c:axId val="1002567440"/>
      </c:barChart>
      <c:catAx>
        <c:axId val="1002563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2567440"/>
        <c:crosses val="autoZero"/>
        <c:auto val="1"/>
        <c:lblAlgn val="ctr"/>
        <c:lblOffset val="100"/>
        <c:noMultiLvlLbl val="0"/>
      </c:catAx>
      <c:valAx>
        <c:axId val="1002567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25636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6" y="19665"/>
            <a:ext cx="11420475" cy="1247777"/>
          </a:xfrm>
          <a:prstGeom prst="rect">
            <a:avLst/>
          </a:prstGeom>
        </p:spPr>
        <p:txBody>
          <a:bodyPr vert="horz" wrap="square" lIns="0" tIns="16510" rIns="0" bIns="0" rtlCol="0">
            <a:spAutoFit/>
          </a:bodyPr>
          <a:lstStyle/>
          <a:p>
            <a:pPr marL="3213735">
              <a:spcBef>
                <a:spcPts val="130"/>
              </a:spcBef>
            </a:pPr>
            <a:r>
              <a:rPr lang="en-US" sz="4000" b="1" dirty="0">
                <a:solidFill>
                  <a:srgbClr val="0F0F0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Data Analysis using Excel</a:t>
            </a:r>
            <a:r>
              <a:rPr lang="en-US" sz="4000" b="1" i="0" dirty="0">
                <a:solidFill>
                  <a:srgbClr val="0F0F0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sz="4000" b="1" i="0" dirty="0">
                <a:solidFill>
                  <a:srgbClr val="0F0F0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sz="4000" spc="15"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 ABIRAMI MP</a:t>
            </a:r>
          </a:p>
          <a:p>
            <a:r>
              <a:rPr lang="en-US" sz="2400" dirty="0">
                <a:latin typeface="Times New Roman" panose="02020603050405020304" pitchFamily="18" charset="0"/>
                <a:cs typeface="Times New Roman" panose="02020603050405020304" pitchFamily="18" charset="0"/>
              </a:rPr>
              <a:t>REGISTER NO: 312209258</a:t>
            </a:r>
          </a:p>
          <a:p>
            <a:r>
              <a:rPr lang="en-US" sz="2400" dirty="0">
                <a:latin typeface="Times New Roman" panose="02020603050405020304" pitchFamily="18" charset="0"/>
                <a:cs typeface="Times New Roman" panose="02020603050405020304" pitchFamily="18" charset="0"/>
              </a:rPr>
              <a:t>DEPARTMENT: BACHELOR OF COMMERCE (GENERAL)</a:t>
            </a:r>
          </a:p>
          <a:p>
            <a:r>
              <a:rPr lang="en-US" sz="2400" dirty="0">
                <a:latin typeface="Times New Roman" panose="02020603050405020304" pitchFamily="18" charset="0"/>
                <a:cs typeface="Times New Roman" panose="02020603050405020304" pitchFamily="18" charset="0"/>
              </a:rPr>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7413626" cy="629018"/>
          </a:xfrm>
          <a:prstGeom prst="rect">
            <a:avLst/>
          </a:prstGeom>
        </p:spPr>
        <p:txBody>
          <a:bodyPr vert="horz" wrap="square" lIns="0" tIns="13335" rIns="0" bIns="0" rtlCol="0">
            <a:spAutoFit/>
          </a:bodyPr>
          <a:lstStyle/>
          <a:p>
            <a:pPr marL="12700">
              <a:lnSpc>
                <a:spcPct val="100000"/>
              </a:lnSpc>
              <a:spcBef>
                <a:spcPts val="105"/>
              </a:spcBef>
            </a:pPr>
            <a:r>
              <a:rPr lang="en-US" sz="4000" b="1" spc="15"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Modelling Approach</a:t>
            </a:r>
            <a:endParaRPr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C4911FAD-A353-7D38-8016-16B189528D60}"/>
              </a:ext>
            </a:extLst>
          </p:cNvPr>
          <p:cNvSpPr txBox="1"/>
          <p:nvPr/>
        </p:nvSpPr>
        <p:spPr>
          <a:xfrm>
            <a:off x="686182" y="1143000"/>
            <a:ext cx="8305800" cy="618630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Excel project utilized several key features to effectively analyze and present data:</a:t>
            </a:r>
          </a:p>
          <a:p>
            <a:pPr>
              <a:buFont typeface="+mj-lt"/>
              <a:buAutoNum type="arabicPeriod"/>
            </a:pPr>
            <a:r>
              <a:rPr lang="en-US" sz="2400" b="1" dirty="0">
                <a:latin typeface="Times New Roman" panose="02020603050405020304" pitchFamily="18" charset="0"/>
                <a:cs typeface="Times New Roman" panose="02020603050405020304" pitchFamily="18" charset="0"/>
              </a:rPr>
              <a:t>Conditional Formatting</a:t>
            </a:r>
            <a:r>
              <a:rPr lang="en-US" sz="2400" dirty="0">
                <a:latin typeface="Times New Roman" panose="02020603050405020304" pitchFamily="18" charset="0"/>
                <a:cs typeface="Times New Roman" panose="02020603050405020304" pitchFamily="18" charset="0"/>
              </a:rPr>
              <a:t>: Applied to highlight important data points based on specific criteria, making key information stand out.</a:t>
            </a:r>
          </a:p>
          <a:p>
            <a:pPr>
              <a:buFont typeface="+mj-lt"/>
              <a:buAutoNum type="arabicPeriod"/>
            </a:pPr>
            <a:r>
              <a:rPr lang="en-US" sz="2400" b="1" dirty="0">
                <a:latin typeface="Times New Roman" panose="02020603050405020304" pitchFamily="18" charset="0"/>
                <a:cs typeface="Times New Roman" panose="02020603050405020304" pitchFamily="18" charset="0"/>
              </a:rPr>
              <a:t>Pivot Table</a:t>
            </a:r>
            <a:r>
              <a:rPr lang="en-US" sz="2400" dirty="0">
                <a:latin typeface="Times New Roman" panose="02020603050405020304" pitchFamily="18" charset="0"/>
                <a:cs typeface="Times New Roman" panose="02020603050405020304" pitchFamily="18" charset="0"/>
              </a:rPr>
              <a:t>: Used to summarize and organize large datasets, allowing for dynamic and insightful data analysis.</a:t>
            </a:r>
          </a:p>
          <a:p>
            <a:pPr>
              <a:buFont typeface="+mj-lt"/>
              <a:buAutoNum type="arabicPeriod"/>
            </a:pPr>
            <a:r>
              <a:rPr lang="en-US" sz="2400" b="1" dirty="0">
                <a:latin typeface="Times New Roman" panose="02020603050405020304" pitchFamily="18" charset="0"/>
                <a:cs typeface="Times New Roman" panose="02020603050405020304" pitchFamily="18" charset="0"/>
              </a:rPr>
              <a:t>Ratings</a:t>
            </a:r>
            <a:r>
              <a:rPr lang="en-US" sz="2400" dirty="0">
                <a:latin typeface="Times New Roman" panose="02020603050405020304" pitchFamily="18" charset="0"/>
                <a:cs typeface="Times New Roman" panose="02020603050405020304" pitchFamily="18" charset="0"/>
              </a:rPr>
              <a:t>: Incorporated to assess and compare data quality or performance metrics, providing a clear evaluation.</a:t>
            </a:r>
          </a:p>
          <a:p>
            <a:pPr>
              <a:buFont typeface="+mj-lt"/>
              <a:buAutoNum type="arabicPeriod"/>
            </a:pPr>
            <a:r>
              <a:rPr lang="en-US" sz="2400" b="1" dirty="0">
                <a:latin typeface="Times New Roman" panose="02020603050405020304" pitchFamily="18" charset="0"/>
                <a:cs typeface="Times New Roman" panose="02020603050405020304" pitchFamily="18" charset="0"/>
              </a:rPr>
              <a:t>Charts and Graphs</a:t>
            </a:r>
            <a:r>
              <a:rPr lang="en-US" sz="2400" dirty="0">
                <a:latin typeface="Times New Roman" panose="02020603050405020304" pitchFamily="18" charset="0"/>
                <a:cs typeface="Times New Roman" panose="02020603050405020304" pitchFamily="18" charset="0"/>
              </a:rPr>
              <a:t>: Employed to visually represent data, facilitating easier interpretation and comparison of trends and patterns.</a:t>
            </a:r>
          </a:p>
          <a:p>
            <a:r>
              <a:rPr lang="en-US" sz="2400" dirty="0">
                <a:latin typeface="Times New Roman" panose="02020603050405020304" pitchFamily="18" charset="0"/>
                <a:cs typeface="Times New Roman" panose="02020603050405020304" pitchFamily="18" charset="0"/>
              </a:rPr>
              <a:t>Together, these tools enhanced data analysis, visualization, and decision-making processes within the project.</a:t>
            </a:r>
          </a:p>
          <a:p>
            <a:pPr lvl="2"/>
            <a:endParaRPr lang="en-US" sz="2800" dirty="0">
              <a:latin typeface="Times New Roman" panose="02020603050405020304" pitchFamily="18" charset="0"/>
              <a:cs typeface="Times New Roman" panose="02020603050405020304" pitchFamily="18" charset="0"/>
            </a:endParaRPr>
          </a:p>
          <a:p>
            <a:pPr lvl="2"/>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t>
            </a:r>
            <a:r>
              <a:rPr sz="4000" spc="-4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t>
            </a:r>
            <a:r>
              <a:rPr sz="4000" spc="15"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r>
              <a:rPr sz="4000" spc="-3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a:t>
            </a:r>
            <a:r>
              <a:rPr sz="4000" spc="-405"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t>
            </a:r>
            <a:r>
              <a:rPr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0368BE38-F5E4-7E79-9050-91B3C8C485E8}"/>
              </a:ext>
            </a:extLst>
          </p:cNvPr>
          <p:cNvGraphicFramePr>
            <a:graphicFrameLocks/>
          </p:cNvGraphicFramePr>
          <p:nvPr>
            <p:extLst>
              <p:ext uri="{D42A27DB-BD31-4B8C-83A1-F6EECF244321}">
                <p14:modId xmlns:p14="http://schemas.microsoft.com/office/powerpoint/2010/main" val="2687833480"/>
              </p:ext>
            </p:extLst>
          </p:nvPr>
        </p:nvGraphicFramePr>
        <p:xfrm>
          <a:off x="1973897" y="2286000"/>
          <a:ext cx="4927600" cy="26479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Table 10">
            <a:extLst>
              <a:ext uri="{FF2B5EF4-FFF2-40B4-BE49-F238E27FC236}">
                <a16:creationId xmlns:a16="http://schemas.microsoft.com/office/drawing/2014/main" id="{4905CDDB-6208-3368-7BD2-B9D369ABE0F9}"/>
              </a:ext>
            </a:extLst>
          </p:cNvPr>
          <p:cNvGraphicFramePr>
            <a:graphicFrameLocks noGrp="1"/>
          </p:cNvGraphicFramePr>
          <p:nvPr>
            <p:extLst>
              <p:ext uri="{D42A27DB-BD31-4B8C-83A1-F6EECF244321}">
                <p14:modId xmlns:p14="http://schemas.microsoft.com/office/powerpoint/2010/main" val="718464384"/>
              </p:ext>
            </p:extLst>
          </p:nvPr>
        </p:nvGraphicFramePr>
        <p:xfrm>
          <a:off x="7502525" y="2806700"/>
          <a:ext cx="2032000" cy="1244600"/>
        </p:xfrm>
        <a:graphic>
          <a:graphicData uri="http://schemas.openxmlformats.org/drawingml/2006/table">
            <a:tbl>
              <a:tblPr>
                <a:tableStyleId>{5C22544A-7EE6-4342-B048-85BDC9FD1C3A}</a:tableStyleId>
              </a:tblPr>
              <a:tblGrid>
                <a:gridCol w="774700">
                  <a:extLst>
                    <a:ext uri="{9D8B030D-6E8A-4147-A177-3AD203B41FA5}">
                      <a16:colId xmlns:a16="http://schemas.microsoft.com/office/drawing/2014/main" val="1397349314"/>
                    </a:ext>
                  </a:extLst>
                </a:gridCol>
                <a:gridCol w="1257300">
                  <a:extLst>
                    <a:ext uri="{9D8B030D-6E8A-4147-A177-3AD203B41FA5}">
                      <a16:colId xmlns:a16="http://schemas.microsoft.com/office/drawing/2014/main" val="3699727286"/>
                    </a:ext>
                  </a:extLst>
                </a:gridCol>
              </a:tblGrid>
              <a:tr h="177800">
                <a:tc>
                  <a:txBody>
                    <a:bodyPr/>
                    <a:lstStyle/>
                    <a:p>
                      <a:pPr algn="l" fontAlgn="b"/>
                      <a:r>
                        <a:rPr lang="en-US" sz="1100" u="none" strike="noStrike">
                          <a:effectLst/>
                          <a:highlight>
                            <a:srgbClr val="FFCFCA"/>
                          </a:highlight>
                        </a:rPr>
                        <a:t>Ratings</a:t>
                      </a:r>
                      <a:endParaRPr lang="en-US" sz="1100" b="1" i="0" u="none" strike="noStrike">
                        <a:solidFill>
                          <a:srgbClr val="000000"/>
                        </a:solidFill>
                        <a:effectLst/>
                        <a:highlight>
                          <a:srgbClr val="FFCFCA"/>
                        </a:highlight>
                        <a:latin typeface="Arial" panose="020B0604020202020204" pitchFamily="34" charset="0"/>
                      </a:endParaRPr>
                    </a:p>
                  </a:txBody>
                  <a:tcPr marL="6350" marR="6350" marT="6350" marB="0" anchor="b"/>
                </a:tc>
                <a:tc>
                  <a:txBody>
                    <a:bodyPr/>
                    <a:lstStyle/>
                    <a:p>
                      <a:pPr algn="l" fontAlgn="b"/>
                      <a:r>
                        <a:rPr lang="en-US" sz="1100" u="none" strike="noStrike">
                          <a:effectLst/>
                          <a:highlight>
                            <a:srgbClr val="FFCFCA"/>
                          </a:highlight>
                        </a:rPr>
                        <a:t>Count of Ratings</a:t>
                      </a:r>
                      <a:endParaRPr lang="en-US" sz="1100" b="1" i="0" u="none" strike="noStrike">
                        <a:solidFill>
                          <a:srgbClr val="000000"/>
                        </a:solidFill>
                        <a:effectLst/>
                        <a:highlight>
                          <a:srgbClr val="FFCFCA"/>
                        </a:highlight>
                        <a:latin typeface="Arial" panose="020B0604020202020204" pitchFamily="34" charset="0"/>
                      </a:endParaRPr>
                    </a:p>
                  </a:txBody>
                  <a:tcPr marL="6350" marR="6350" marT="6350" marB="0" anchor="b"/>
                </a:tc>
                <a:extLst>
                  <a:ext uri="{0D108BD9-81ED-4DB2-BD59-A6C34878D82A}">
                    <a16:rowId xmlns:a16="http://schemas.microsoft.com/office/drawing/2014/main" val="710783911"/>
                  </a:ext>
                </a:extLst>
              </a:tr>
              <a:tr h="177800">
                <a:tc>
                  <a:txBody>
                    <a:bodyPr/>
                    <a:lstStyle/>
                    <a:p>
                      <a:pPr algn="r" fontAlgn="b"/>
                      <a:r>
                        <a:rPr lang="en-US" sz="1100" u="none" strike="noStrike">
                          <a:effectLst/>
                        </a:rPr>
                        <a:t>1</a:t>
                      </a:r>
                      <a:endParaRPr lang="en-US" sz="11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US" sz="1100" u="none" strike="noStrike">
                          <a:effectLst/>
                        </a:rPr>
                        <a:t>271</a:t>
                      </a:r>
                      <a:endParaRPr lang="en-US" sz="11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451995400"/>
                  </a:ext>
                </a:extLst>
              </a:tr>
              <a:tr h="177800">
                <a:tc>
                  <a:txBody>
                    <a:bodyPr/>
                    <a:lstStyle/>
                    <a:p>
                      <a:pPr algn="r" fontAlgn="b"/>
                      <a:r>
                        <a:rPr lang="en-US" sz="1100" u="none" strike="noStrike">
                          <a:effectLst/>
                        </a:rPr>
                        <a:t>2</a:t>
                      </a:r>
                      <a:endParaRPr lang="en-US" sz="11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US" sz="1100" u="none" strike="noStrike">
                          <a:effectLst/>
                        </a:rPr>
                        <a:t>510</a:t>
                      </a:r>
                      <a:endParaRPr lang="en-US" sz="11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753760429"/>
                  </a:ext>
                </a:extLst>
              </a:tr>
              <a:tr h="177800">
                <a:tc>
                  <a:txBody>
                    <a:bodyPr/>
                    <a:lstStyle/>
                    <a:p>
                      <a:pPr algn="r" fontAlgn="b"/>
                      <a:r>
                        <a:rPr lang="en-US" sz="1100" u="none" strike="noStrike">
                          <a:effectLst/>
                        </a:rPr>
                        <a:t>3</a:t>
                      </a:r>
                      <a:endParaRPr lang="en-US" sz="11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US" sz="1100" u="none" strike="noStrike">
                          <a:effectLst/>
                        </a:rPr>
                        <a:t>1530</a:t>
                      </a:r>
                      <a:endParaRPr lang="en-US" sz="11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1061471925"/>
                  </a:ext>
                </a:extLst>
              </a:tr>
              <a:tr h="177800">
                <a:tc>
                  <a:txBody>
                    <a:bodyPr/>
                    <a:lstStyle/>
                    <a:p>
                      <a:pPr algn="r" fontAlgn="b"/>
                      <a:r>
                        <a:rPr lang="en-US" sz="1100" u="none" strike="noStrike">
                          <a:effectLst/>
                        </a:rPr>
                        <a:t>4</a:t>
                      </a:r>
                      <a:endParaRPr lang="en-US" sz="11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US" sz="1100" u="none" strike="noStrike">
                          <a:effectLst/>
                        </a:rPr>
                        <a:t>419</a:t>
                      </a:r>
                      <a:endParaRPr lang="en-US" sz="11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2520899460"/>
                  </a:ext>
                </a:extLst>
              </a:tr>
              <a:tr h="177800">
                <a:tc>
                  <a:txBody>
                    <a:bodyPr/>
                    <a:lstStyle/>
                    <a:p>
                      <a:pPr algn="r" fontAlgn="b"/>
                      <a:r>
                        <a:rPr lang="en-US" sz="1100" u="none" strike="noStrike">
                          <a:effectLst/>
                        </a:rPr>
                        <a:t>5</a:t>
                      </a:r>
                      <a:endParaRPr lang="en-US" sz="11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US" sz="1100" u="none" strike="noStrike">
                          <a:effectLst/>
                        </a:rPr>
                        <a:t>270</a:t>
                      </a:r>
                      <a:endParaRPr lang="en-US" sz="11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820592632"/>
                  </a:ext>
                </a:extLst>
              </a:tr>
              <a:tr h="177800">
                <a:tc>
                  <a:txBody>
                    <a:bodyPr/>
                    <a:lstStyle/>
                    <a:p>
                      <a:pPr algn="l" fontAlgn="b"/>
                      <a:r>
                        <a:rPr lang="en-US" sz="1100" u="none" strike="noStrike">
                          <a:effectLst/>
                        </a:rPr>
                        <a:t>Ratings</a:t>
                      </a:r>
                      <a:endParaRPr lang="en-US" sz="11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US" sz="1100" u="none" strike="noStrike" dirty="0">
                          <a:effectLst/>
                        </a:rPr>
                        <a:t>1</a:t>
                      </a:r>
                      <a:endParaRPr lang="en-US" sz="1100" b="0" i="0" u="none" strike="noStrike" dirty="0">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778035319"/>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615553"/>
          </a:xfrm>
        </p:spPr>
        <p:txBody>
          <a:bodyPr/>
          <a:lstStyle/>
          <a:p>
            <a:r>
              <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869CB44-226B-254F-A11A-C69A982D8990}"/>
              </a:ext>
            </a:extLst>
          </p:cNvPr>
          <p:cNvSpPr txBox="1"/>
          <p:nvPr/>
        </p:nvSpPr>
        <p:spPr>
          <a:xfrm>
            <a:off x="533400" y="1447800"/>
            <a:ext cx="8839200" cy="378565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 conclusion, the Excel project effectively harnessed key features such as conditional formatting, pivot tables, ratings, and charts to streamline data analysis and visualization. Conditional formatting was used to highlight critical data points, making trends and anomalies easily identifiable. Pivot tables enabled efficient summarization and organization of large datasets, while ratings provided a clear evaluation of performance metrics. Charts and graphs visually represented the data, facilitating intuitive comparisons and insights. Collectively, these tools enhanced the project's ability to analyze complex information and present it in a clear, actionable manner.</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756151" cy="632224"/>
          </a:xfrm>
          <a:prstGeom prst="rect">
            <a:avLst/>
          </a:prstGeom>
        </p:spPr>
        <p:txBody>
          <a:bodyPr vert="horz" wrap="square" lIns="0" tIns="16510" rIns="0" bIns="0" rtlCol="0">
            <a:spAutoFit/>
          </a:bodyPr>
          <a:lstStyle/>
          <a:p>
            <a:pPr marL="12700">
              <a:lnSpc>
                <a:spcPct val="100000"/>
              </a:lnSpc>
              <a:spcBef>
                <a:spcPts val="130"/>
              </a:spcBef>
            </a:pPr>
            <a:r>
              <a:rPr sz="4000" spc="5"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a:t>
            </a:r>
            <a:r>
              <a:rPr sz="4000" spc="-85"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sz="4000" spc="25"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TITLE</a:t>
            </a:r>
            <a:endParaRPr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57169" y="3130407"/>
            <a:ext cx="8593228" cy="76944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4400" b="1" i="1" dirty="0">
                <a:solidFill>
                  <a:srgbClr val="0F0F0F"/>
                </a:solidFill>
                <a:latin typeface="Times New Roman" panose="02020603050405020304" pitchFamily="18" charset="0"/>
                <a:cs typeface="Times New Roman" panose="02020603050405020304" pitchFamily="18" charset="0"/>
              </a:rPr>
              <a:t>Workforce Analysis</a:t>
            </a:r>
            <a:endParaRPr lang="en-IN" sz="2800" i="1"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5662612" y="3694430"/>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629018"/>
          </a:xfrm>
          <a:prstGeom prst="rect">
            <a:avLst/>
          </a:prstGeom>
        </p:spPr>
        <p:txBody>
          <a:bodyPr vert="horz" wrap="square" lIns="0" tIns="13335" rIns="0" bIns="0" rtlCol="0">
            <a:spAutoFit/>
          </a:bodyPr>
          <a:lstStyle/>
          <a:p>
            <a:pPr marL="12700">
              <a:lnSpc>
                <a:spcPct val="100000"/>
              </a:lnSpc>
              <a:spcBef>
                <a:spcPts val="105"/>
              </a:spcBef>
            </a:pPr>
            <a:r>
              <a:rPr sz="4000" spc="25"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sz="4000" spc="-5"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t>
            </a:r>
            <a:r>
              <a:rPr sz="4000" spc="-35"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t>
            </a:r>
            <a:r>
              <a:rPr sz="4000" spc="15"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712623" y="1174084"/>
            <a:ext cx="5029200" cy="3785652"/>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Dataset Description</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Results and </a:t>
            </a:r>
            <a:r>
              <a:rPr lang="en-US" sz="2400" dirty="0">
                <a:solidFill>
                  <a:srgbClr val="0D0D0D"/>
                </a:solidFill>
                <a:latin typeface="Times New Roman" panose="02020603050405020304" pitchFamily="18" charset="0"/>
                <a:cs typeface="Times New Roman" panose="02020603050405020304" pitchFamily="18" charset="0"/>
              </a:rPr>
              <a:t>Discussion</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6785928"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t>
            </a:r>
            <a:r>
              <a:rPr sz="4000" spc="15"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ROB</a:t>
            </a:r>
            <a:r>
              <a:rPr sz="4000" spc="55"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t>
            </a:r>
            <a:r>
              <a:rPr sz="4000" spc="-2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t>
            </a:r>
            <a:r>
              <a:rPr sz="4000" spc="2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t>
            </a:r>
            <a:r>
              <a:rPr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sz="4000" spc="1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r>
              <a:rPr sz="4000" spc="-37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t>
            </a:r>
            <a:r>
              <a:rPr sz="4000" spc="-375"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sz="4000" spc="15"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t>
            </a:r>
            <a:r>
              <a:rPr sz="4000" spc="-1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t>
            </a:r>
            <a:r>
              <a:rPr sz="4000" spc="-2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a:t>
            </a:r>
            <a:r>
              <a:rPr sz="4000" spc="1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NT</a:t>
            </a:r>
            <a:endParaRPr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005713A2-0656-E73D-6089-F8FAB62FA651}"/>
              </a:ext>
            </a:extLst>
          </p:cNvPr>
          <p:cNvSpPr txBox="1"/>
          <p:nvPr/>
        </p:nvSpPr>
        <p:spPr>
          <a:xfrm>
            <a:off x="834072" y="1905000"/>
            <a:ext cx="5636895"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An employee database </a:t>
            </a:r>
            <a:r>
              <a:rPr lang="en-US" sz="2400" dirty="0" err="1">
                <a:latin typeface="Times New Roman" panose="02020603050405020304" pitchFamily="18" charset="0"/>
                <a:cs typeface="Times New Roman" panose="02020603050405020304" pitchFamily="18" charset="0"/>
              </a:rPr>
              <a:t>centralises</a:t>
            </a:r>
            <a:r>
              <a:rPr lang="en-US" sz="2400" dirty="0">
                <a:latin typeface="Times New Roman" panose="02020603050405020304" pitchFamily="18" charset="0"/>
                <a:cs typeface="Times New Roman" panose="02020603050405020304" pitchFamily="18" charset="0"/>
              </a:rPr>
              <a:t> all employee information, streamlines HR processes, enhances data security, ensures compliance, aids decision-making, enables tracking and reporting, and scales with company growth. It's essential for efficient and </a:t>
            </a:r>
            <a:r>
              <a:rPr lang="en-US" sz="2400" dirty="0" err="1">
                <a:latin typeface="Times New Roman" panose="02020603050405020304" pitchFamily="18" charset="0"/>
                <a:cs typeface="Times New Roman" panose="02020603050405020304" pitchFamily="18" charset="0"/>
              </a:rPr>
              <a:t>organised</a:t>
            </a:r>
            <a:r>
              <a:rPr lang="en-US" sz="2400" dirty="0">
                <a:latin typeface="Times New Roman" panose="02020603050405020304" pitchFamily="18" charset="0"/>
                <a:cs typeface="Times New Roman" panose="02020603050405020304" pitchFamily="18" charset="0"/>
              </a:rPr>
              <a:t> workforce management.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695642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a:t>
            </a:r>
            <a:r>
              <a:rPr lang="en-US" sz="4000" spc="5"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 </a:t>
            </a:r>
            <a:r>
              <a:rPr sz="4000" spc="-2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OVERVIEW</a:t>
            </a:r>
            <a:endParaRPr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39775" y="2174855"/>
            <a:ext cx="7924800" cy="3416320"/>
          </a:xfrm>
          <a:prstGeom prst="rect">
            <a:avLst/>
          </a:prstGeom>
          <a:noFill/>
        </p:spPr>
        <p:txBody>
          <a:bodyPr wrap="square" rtlCol="0">
            <a:spAutoFit/>
          </a:bodyPr>
          <a:lstStyle/>
          <a:p>
            <a:pPr algn="l"/>
            <a:r>
              <a:rPr lang="en-US" sz="2400" dirty="0">
                <a:solidFill>
                  <a:srgbClr val="0D0D0D"/>
                </a:solidFill>
                <a:latin typeface="Times New Roman" panose="02020603050405020304" pitchFamily="18" charset="0"/>
                <a:cs typeface="Times New Roman" panose="02020603050405020304" pitchFamily="18" charset="0"/>
              </a:rPr>
              <a:t>With the help of my Project, we can derive the pieces of information of employees easily.</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It gives centralized information</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It is efficient.</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Data Security</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Compliance.</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Improved decision making.</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Tracking &amp; Reporting</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Scalability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1247777"/>
          </a:xfrm>
          <a:prstGeom prst="rect">
            <a:avLst/>
          </a:prstGeom>
        </p:spPr>
        <p:txBody>
          <a:bodyPr vert="horz" wrap="square" lIns="0" tIns="16510" rIns="0" bIns="0" rtlCol="0">
            <a:spAutoFit/>
          </a:bodyPr>
          <a:lstStyle/>
          <a:p>
            <a:pPr marL="12700">
              <a:lnSpc>
                <a:spcPct val="100000"/>
              </a:lnSpc>
              <a:spcBef>
                <a:spcPts val="130"/>
              </a:spcBef>
            </a:pPr>
            <a:r>
              <a:rPr sz="4000" spc="25"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a:t>
            </a:r>
            <a:r>
              <a:rPr sz="4000" spc="-2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sz="4000" spc="2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sz="4000" spc="-235"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sz="4000" spc="-1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a:t>
            </a:r>
            <a:r>
              <a:rPr sz="4000" spc="15"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t>
            </a:r>
            <a:r>
              <a:rPr sz="4000" spc="-35"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sz="4000" spc="-1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t>
            </a:r>
            <a:r>
              <a:rPr sz="4000" spc="-15"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sz="4000" spc="15"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t>
            </a:r>
            <a:r>
              <a:rPr sz="4000" spc="-35"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sz="4000" spc="-2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t>
            </a:r>
            <a:r>
              <a:rPr sz="4000" spc="3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sz="4000" spc="15"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
            </a:r>
            <a:r>
              <a:rPr sz="4000" spc="-45"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a:t>
            </a:r>
            <a:r>
              <a:rPr sz="4000" spc="1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r>
              <a:rPr sz="4000" spc="-25"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t>
            </a:r>
            <a:r>
              <a:rPr sz="4000" spc="-1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t>
            </a:r>
            <a:r>
              <a:rPr sz="4000" spc="5"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endParaRPr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E9E33E1D-31C2-51C2-F622-8C65B4D883EA}"/>
              </a:ext>
            </a:extLst>
          </p:cNvPr>
          <p:cNvSpPr txBox="1"/>
          <p:nvPr/>
        </p:nvSpPr>
        <p:spPr>
          <a:xfrm>
            <a:off x="914400" y="2290619"/>
            <a:ext cx="5486400" cy="3046988"/>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End users of my project are:</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Organization</a:t>
            </a:r>
          </a:p>
          <a:p>
            <a:pPr marL="285750" indent="-28575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Employees</a:t>
            </a:r>
          </a:p>
          <a:p>
            <a:pPr marL="285750" indent="-28575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Managers &amp; HR Teams</a:t>
            </a:r>
          </a:p>
          <a:p>
            <a:pPr marL="285750" indent="-28575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IT Teams</a:t>
            </a:r>
          </a:p>
          <a:p>
            <a:pPr marL="285750" indent="-28575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Customers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Regulatory Bodies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1244571"/>
          </a:xfrm>
          <a:prstGeom prst="rect">
            <a:avLst/>
          </a:prstGeom>
        </p:spPr>
        <p:txBody>
          <a:bodyPr vert="horz" wrap="square" lIns="0" tIns="13335" rIns="0" bIns="0" rtlCol="0">
            <a:spAutoFit/>
          </a:bodyPr>
          <a:lstStyle/>
          <a:p>
            <a:pPr marL="12700">
              <a:lnSpc>
                <a:spcPct val="100000"/>
              </a:lnSpc>
              <a:spcBef>
                <a:spcPts val="105"/>
              </a:spcBef>
            </a:pPr>
            <a:r>
              <a:rPr sz="4000" spc="1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sz="4000" spc="25"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a:t>
            </a:r>
            <a:r>
              <a:rPr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t>
            </a:r>
            <a:r>
              <a:rPr sz="4000" spc="5"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sz="4000" spc="25"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r>
              <a:rPr sz="4000" spc="1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sz="4000" spc="25"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LU</a:t>
            </a:r>
            <a:r>
              <a:rPr sz="4000" spc="-35"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t>
            </a:r>
            <a:r>
              <a:rPr sz="4000" spc="-3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sz="4000" spc="1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sz="4000" spc="-345"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sz="4000" spc="-35"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sz="4000" spc="-5"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
            </a:r>
            <a:r>
              <a:rPr sz="4000" spc="35"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sz="4000" spc="-3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sz="4000" spc="-35"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t>
            </a:r>
            <a:r>
              <a:rPr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r>
              <a:rPr sz="4000" spc="6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sz="4000" spc="-295"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t>
            </a:r>
            <a:r>
              <a:rPr sz="4000" spc="-35"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sz="4000" spc="25"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LU</a:t>
            </a:r>
            <a:r>
              <a:rPr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t>
            </a:r>
            <a:r>
              <a:rPr sz="4000" spc="-65"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sz="4000" spc="-15"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t>
            </a:r>
            <a:r>
              <a:rPr sz="4000" spc="-3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t>
            </a:r>
            <a:r>
              <a:rPr sz="4000" spc="1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sz="4000" spc="-15"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t>
            </a:r>
            <a:r>
              <a:rPr sz="4000" spc="1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sz="4000" spc="25"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r>
              <a:rPr sz="4000" spc="-3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sz="4000" spc="-35"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t>
            </a:r>
            <a:r>
              <a:rPr sz="4000" spc="-3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sz="4000" spc="1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449D57A0-3A0E-FCEC-DD6B-03461F7E5081}"/>
              </a:ext>
            </a:extLst>
          </p:cNvPr>
          <p:cNvSpPr txBox="1"/>
          <p:nvPr/>
        </p:nvSpPr>
        <p:spPr>
          <a:xfrm>
            <a:off x="558165" y="2280812"/>
            <a:ext cx="6019800" cy="415498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Solution you can receive using our database is:</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Formatting- To have a clear view of the employee’s data’s</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Conditional Formatting- To highlight the data in order.</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Ratings- To know the performance of the employees.</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Pivot Table- To have a summary of data of each employee.</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Chart- To have a clear visual of data.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615553"/>
          </a:xfrm>
        </p:spPr>
        <p:txBody>
          <a:bodyPr/>
          <a:lstStyle/>
          <a:p>
            <a:r>
              <a:rPr lang="en-IN"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Dataset Description</a:t>
            </a:r>
          </a:p>
        </p:txBody>
      </p:sp>
      <p:sp>
        <p:nvSpPr>
          <p:cNvPr id="3" name="TextBox 2">
            <a:extLst>
              <a:ext uri="{FF2B5EF4-FFF2-40B4-BE49-F238E27FC236}">
                <a16:creationId xmlns:a16="http://schemas.microsoft.com/office/drawing/2014/main" id="{EF0AE9C8-0E3E-F97E-65B8-4D0315FCF67E}"/>
              </a:ext>
            </a:extLst>
          </p:cNvPr>
          <p:cNvSpPr txBox="1"/>
          <p:nvPr/>
        </p:nvSpPr>
        <p:spPr>
          <a:xfrm>
            <a:off x="787011" y="1219200"/>
            <a:ext cx="7017068" cy="526297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Description of our My Dataset.</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 NO</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 ID</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Name of the Employee</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Date of Birth</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Start date</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Exit Date</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Mail ID</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 Working Type</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Department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Division</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Job Description</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Ratings</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25912" y="20411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32224"/>
          </a:xfrm>
          <a:prstGeom prst="rect">
            <a:avLst/>
          </a:prstGeom>
        </p:spPr>
        <p:txBody>
          <a:bodyPr vert="horz" wrap="square" lIns="0" tIns="16510" rIns="0" bIns="0" rtlCol="0">
            <a:spAutoFit/>
          </a:bodyPr>
          <a:lstStyle/>
          <a:p>
            <a:pPr marL="12700">
              <a:lnSpc>
                <a:spcPct val="100000"/>
              </a:lnSpc>
              <a:spcBef>
                <a:spcPts val="130"/>
              </a:spcBef>
            </a:pPr>
            <a:r>
              <a:rPr sz="4000" spc="15"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a:t>
            </a:r>
            <a:r>
              <a:rPr sz="4000" spc="2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4000" spc="2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sz="4000" spc="1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WOW</a:t>
            </a:r>
            <a:r>
              <a:rPr lang="en-US" sz="4000" spc="1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sz="4000" spc="85"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sz="4000" spc="1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a:t>
            </a:r>
            <a:r>
              <a:rPr sz="4000" spc="-5"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sz="4000" spc="15"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OUR</a:t>
            </a:r>
            <a:r>
              <a:rPr sz="4000" spc="-1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sz="4000" spc="2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a:t>
            </a:r>
            <a:endParaRPr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33650" y="1725998"/>
            <a:ext cx="8534018" cy="3847207"/>
          </a:xfrm>
          <a:prstGeom prst="rect">
            <a:avLst/>
          </a:prstGeom>
          <a:noFill/>
        </p:spPr>
        <p:txBody>
          <a:bodyPr wrap="square" rtlCol="0">
            <a:spAutoFit/>
          </a:bodyPr>
          <a:lstStyle/>
          <a:p>
            <a:pPr algn="l"/>
            <a:r>
              <a:rPr lang="en-US" sz="2400" b="1" i="0" u="sng" dirty="0">
                <a:solidFill>
                  <a:srgbClr val="0D0D0D"/>
                </a:solidFill>
                <a:effectLst/>
                <a:latin typeface="Times New Roman" panose="02020603050405020304" pitchFamily="18" charset="0"/>
                <a:cs typeface="Times New Roman" panose="02020603050405020304" pitchFamily="18" charset="0"/>
              </a:rPr>
              <a:t>Wow’s in our solution are</a:t>
            </a:r>
            <a:r>
              <a:rPr lang="en-US" sz="2400" b="0" i="0" dirty="0">
                <a:solidFill>
                  <a:srgbClr val="0D0D0D"/>
                </a:solidFill>
                <a:effectLst/>
                <a:latin typeface="Times New Roman" panose="02020603050405020304" pitchFamily="18" charset="0"/>
                <a:cs typeface="Times New Roman" panose="02020603050405020304" pitchFamily="18" charset="0"/>
              </a:rPr>
              <a:t>:</a:t>
            </a:r>
          </a:p>
          <a:p>
            <a:pPr marL="457200" indent="-457200"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Data Retrieval</a:t>
            </a:r>
          </a:p>
          <a:p>
            <a:pPr marL="457200" indent="-457200"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Data analysis</a:t>
            </a:r>
          </a:p>
          <a:p>
            <a:pPr marL="457200" indent="-457200"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Reporting</a:t>
            </a:r>
          </a:p>
          <a:p>
            <a:pPr marL="457200" indent="-457200"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Data Management</a:t>
            </a:r>
          </a:p>
          <a:p>
            <a:pPr marL="457200" indent="-457200"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Automation</a:t>
            </a:r>
            <a:endParaRPr lang="en-US" sz="2400" dirty="0">
              <a:solidFill>
                <a:srgbClr val="0D0D0D"/>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Security</a:t>
            </a:r>
          </a:p>
          <a:p>
            <a:pPr marL="457200" indent="-457200"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Scalability</a:t>
            </a:r>
          </a:p>
          <a:p>
            <a:pPr marL="457200" indent="-457200"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Compliance</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5794</TotalTime>
  <Words>541</Words>
  <Application>Microsoft Office PowerPoint</Application>
  <PresentationFormat>Widescreen</PresentationFormat>
  <Paragraphs>105</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Courier New</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buildxinfra@gmail.com</cp:lastModifiedBy>
  <cp:revision>16</cp:revision>
  <dcterms:created xsi:type="dcterms:W3CDTF">2024-03-29T15:07:22Z</dcterms:created>
  <dcterms:modified xsi:type="dcterms:W3CDTF">2024-09-02T10:18:40Z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