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ink/ink1.xml" ContentType="application/inkml+xml"/>
  <Override PartName="/ppt/ink/ink2.xml" ContentType="application/inkml+xml"/>
  <Override PartName="/ppt/ink/ink3.xml" ContentType="application/inkml+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1023" units="dev"/>
        </inkml:traceFormat>
        <inkml:channelProperties>
          <inkml:channelProperty channel="X" name="resolution" value="1000" units="1/cm"/>
          <inkml:channelProperty channel="Y" name="resolution" value="1000" units="1/cm"/>
          <inkml:channelProperty channel="F" name="resolution" value="1" units="1/dev"/>
        </inkml:channelProperties>
      </inkml:inkSource>
      <inkml:timestamp xml:id="ts0" timeString="2024-09-02T12:28:00"/>
    </inkml:context>
    <inkml:brush xml:id="br0">
      <inkml:brushProperty name="width" value="0.052909248" units="cm"/>
      <inkml:brushProperty name="height" value="0.052909248" units="cm"/>
      <inkml:brushProperty name="fitToCurve" value="1"/>
      <inkml:brushProperty name="color" value="#333333"/>
    </inkml:brush>
  </inkml:definitions>
  <inkml:annotation type="path"> 40 0 1, 40 45 1, 0 80 1</inkml:annotation>
  <inkml:annotation type="data">AC4cA4CABAAAAAAAHQIWHAMJRLPmzAFFNEgRBQE4EXCo00EKCwOCzdCCcoCCP4BE
</inkml:annotation>
  <inkml:annotation type="types">AAEB
</inkml:annotation>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1023" units="dev"/>
        </inkml:traceFormat>
        <inkml:channelProperties>
          <inkml:channelProperty channel="X" name="resolution" value="1000" units="1/cm"/>
          <inkml:channelProperty channel="Y" name="resolution" value="1000" units="1/cm"/>
          <inkml:channelProperty channel="F" name="resolution" value="1" units="1/dev"/>
        </inkml:channelProperties>
      </inkml:inkSource>
      <inkml:timestamp xml:id="ts0" timeString="2024-09-02T12:28:00"/>
    </inkml:context>
    <inkml:brush xml:id="br0">
      <inkml:brushProperty name="width" value="0.052909248" units="cm"/>
      <inkml:brushProperty name="height" value="0.052909248" units="cm"/>
      <inkml:brushProperty name="fitToCurve" value="1"/>
      <inkml:brushProperty name="color" value="#333333"/>
    </inkml:brush>
  </inkml:definitions>
  <inkml:trace contextRef="#ctx0" brushRef="#br0"> 25 209 409, 6 375 1023, 1 592 951, 24 874 915, 54 1138 1023, 59 1183 613,</inkml:trace>
  <inkml:annotation type="path"> 974 0 1, 787 830 1, 385 3147 1, 104 5638 1, 23 8892 1, 365 13123 1, 811 17075 1, 894 17758 1</inkml:annotation>
  <inkml:annotation type="data">AFUcA4CABAAAAAAAHQSQAdASAwlEs+bMAUU0SBEFATgRcKjTQQowCIL8yfn38B/J+APw58X4XIJ+
Uv1V9n5K/M34J/gJsII/ghb+Afv4RB/Fn8ACfwXi
</inkml:annotation>
  <inkml:annotation type="types">AAEBAQEBAQE=
</inkml:annotation>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1023" units="dev"/>
        </inkml:traceFormat>
        <inkml:channelProperties>
          <inkml:channelProperty channel="X" name="resolution" value="1000" units="1/cm"/>
          <inkml:channelProperty channel="Y" name="resolution" value="1000" units="1/cm"/>
          <inkml:channelProperty channel="F" name="resolution" value="1" units="1/dev"/>
        </inkml:channelProperties>
      </inkml:inkSource>
      <inkml:timestamp xml:id="ts0" timeString="2024-09-02T12:28:00"/>
    </inkml:context>
    <inkml:brush xml:id="br0">
      <inkml:brushProperty name="width" value="0.052909248" units="cm"/>
      <inkml:brushProperty name="height" value="0.052909248" units="cm"/>
      <inkml:brushProperty name="fitToCurve" value="1"/>
      <inkml:brushProperty name="color" value="#333333"/>
    </inkml:brush>
  </inkml:definitions>
  <inkml:trace contextRef="#ctx0" brushRef="#br0"> 3 137 409, 1 256 903, 0 381 772, 0 401 507,</inkml:trace>
  <inkml:annotation type="path"> 375 0 1, 241 686 1, 52 2061 1, 26 3853 1, 0 5725 1, 0 6026 1</inkml:annotation>
  <inkml:annotation type="data">AEIcA4CABAAAAAAAHQNEtAYDCUSz5swBRTRIEQUBOBFwqNNBCh4Ggvwt+KfP1SCCfj78hfhr4P1u
gj+CFv0d/B4/7xA=
</inkml:annotation>
  <inkml:annotation type="types">AAEBAQEB
</inkml:annotation>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913412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2585705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8" name="对象"/>
          <p:cNvSpPr>
            <a:spLocks noGrp="1"/>
          </p:cNvSpPr>
          <p:nvPr>
            <p:ph type="sldImg"/>
          </p:nvPr>
        </p:nvSpPr>
        <p:spPr>
          <a:xfrm rot="0">
            <a:off x="4038600" y="857250"/>
            <a:ext cx="4114800" cy="2314575"/>
          </a:xfrm>
          <a:prstGeom prst="rect"/>
          <a:noFill/>
          <a:ln w="12700" cmpd="sng" cap="flat">
            <a:noFill/>
            <a:prstDash val="solid"/>
            <a:miter/>
          </a:ln>
        </p:spPr>
      </p:sp>
      <p:sp>
        <p:nvSpPr>
          <p:cNvPr id="16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2900863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5" name="对象"/>
          <p:cNvSpPr>
            <a:spLocks noGrp="1"/>
          </p:cNvSpPr>
          <p:nvPr>
            <p:ph type="sldImg"/>
          </p:nvPr>
        </p:nvSpPr>
        <p:spPr>
          <a:xfrm rot="0">
            <a:off x="4038600" y="857250"/>
            <a:ext cx="4114800" cy="2314575"/>
          </a:xfrm>
          <a:prstGeom prst="rect"/>
          <a:noFill/>
          <a:ln w="12700" cmpd="sng" cap="flat">
            <a:noFill/>
            <a:prstDash val="solid"/>
            <a:miter/>
          </a:ln>
        </p:spPr>
      </p:sp>
      <p:sp>
        <p:nvSpPr>
          <p:cNvPr id="17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79453239"/>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3" name="对象"/>
          <p:cNvSpPr>
            <a:spLocks noGrp="1"/>
          </p:cNvSpPr>
          <p:nvPr>
            <p:ph type="sldImg"/>
          </p:nvPr>
        </p:nvSpPr>
        <p:spPr>
          <a:xfrm rot="0">
            <a:off x="4038600" y="857250"/>
            <a:ext cx="4114800" cy="2314575"/>
          </a:xfrm>
          <a:prstGeom prst="rect"/>
          <a:noFill/>
          <a:ln w="12700" cmpd="sng" cap="flat">
            <a:noFill/>
            <a:prstDash val="solid"/>
            <a:miter/>
          </a:ln>
        </p:spPr>
      </p:sp>
      <p:sp>
        <p:nvSpPr>
          <p:cNvPr id="1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86945879"/>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86" name="对象"/>
          <p:cNvSpPr>
            <a:spLocks noGrp="1"/>
          </p:cNvSpPr>
          <p:nvPr>
            <p:ph type="sldImg"/>
          </p:nvPr>
        </p:nvSpPr>
        <p:spPr>
          <a:xfrm rot="0">
            <a:off x="4038600" y="857250"/>
            <a:ext cx="4114800" cy="2314575"/>
          </a:xfrm>
          <a:prstGeom prst="rect"/>
          <a:noFill/>
          <a:ln w="12700" cmpd="sng" cap="flat">
            <a:noFill/>
            <a:prstDash val="solid"/>
            <a:miter/>
          </a:ln>
        </p:spPr>
      </p:sp>
      <p:sp>
        <p:nvSpPr>
          <p:cNvPr id="18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5850650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8" name="对象"/>
          <p:cNvSpPr>
            <a:spLocks noGrp="1"/>
          </p:cNvSpPr>
          <p:nvPr>
            <p:ph type="sldImg"/>
          </p:nvPr>
        </p:nvSpPr>
        <p:spPr>
          <a:xfrm rot="0">
            <a:off x="4038600" y="857250"/>
            <a:ext cx="4114800" cy="2314575"/>
          </a:xfrm>
          <a:prstGeom prst="rect"/>
          <a:noFill/>
          <a:ln w="12700" cmpd="sng" cap="flat">
            <a:noFill/>
            <a:prstDash val="solid"/>
            <a:miter/>
          </a:ln>
        </p:spPr>
      </p:sp>
      <p:sp>
        <p:nvSpPr>
          <p:cNvPr id="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23475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51" name="对象"/>
          <p:cNvSpPr>
            <a:spLocks noGrp="1"/>
          </p:cNvSpPr>
          <p:nvPr>
            <p:ph type="sldImg"/>
          </p:nvPr>
        </p:nvSpPr>
        <p:spPr>
          <a:xfrm rot="0">
            <a:off x="4038600" y="857250"/>
            <a:ext cx="4114800" cy="2314575"/>
          </a:xfrm>
          <a:prstGeom prst="rect"/>
          <a:noFill/>
          <a:ln w="12700" cmpd="sng" cap="flat">
            <a:noFill/>
            <a:prstDash val="solid"/>
            <a:miter/>
          </a:ln>
        </p:spPr>
      </p:sp>
      <p:sp>
        <p:nvSpPr>
          <p:cNvPr id="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7821258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2" name="对象"/>
          <p:cNvSpPr>
            <a:spLocks noGrp="1"/>
          </p:cNvSpPr>
          <p:nvPr>
            <p:ph type="sldImg"/>
          </p:nvPr>
        </p:nvSpPr>
        <p:spPr>
          <a:xfrm rot="0">
            <a:off x="4038600" y="857250"/>
            <a:ext cx="4114800" cy="2314575"/>
          </a:xfrm>
          <a:prstGeom prst="rect"/>
          <a:noFill/>
          <a:ln w="12700" cmpd="sng" cap="flat">
            <a:noFill/>
            <a:prstDash val="solid"/>
            <a:miter/>
          </a:ln>
        </p:spPr>
      </p:sp>
      <p:sp>
        <p:nvSpPr>
          <p:cNvPr id="11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2529488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24" name="对象"/>
          <p:cNvSpPr>
            <a:spLocks noGrp="1"/>
          </p:cNvSpPr>
          <p:nvPr>
            <p:ph type="sldImg"/>
          </p:nvPr>
        </p:nvSpPr>
        <p:spPr>
          <a:xfrm rot="0">
            <a:off x="4038600" y="857250"/>
            <a:ext cx="4114800" cy="2314575"/>
          </a:xfrm>
          <a:prstGeom prst="rect"/>
          <a:noFill/>
          <a:ln w="12700" cmpd="sng" cap="flat">
            <a:noFill/>
            <a:prstDash val="solid"/>
            <a:miter/>
          </a:ln>
        </p:spPr>
      </p:sp>
      <p:sp>
        <p:nvSpPr>
          <p:cNvPr id="12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3433370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7" name="对象"/>
          <p:cNvSpPr>
            <a:spLocks noGrp="1"/>
          </p:cNvSpPr>
          <p:nvPr>
            <p:ph type="sldImg"/>
          </p:nvPr>
        </p:nvSpPr>
        <p:spPr>
          <a:xfrm rot="0">
            <a:off x="4038600" y="857250"/>
            <a:ext cx="4114800" cy="2314575"/>
          </a:xfrm>
          <a:prstGeom prst="rect"/>
          <a:noFill/>
          <a:ln w="12700" cmpd="sng" cap="flat">
            <a:noFill/>
            <a:prstDash val="solid"/>
            <a:miter/>
          </a:ln>
        </p:spPr>
      </p:sp>
      <p:sp>
        <p:nvSpPr>
          <p:cNvPr id="13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1020746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6" name="对象"/>
          <p:cNvSpPr>
            <a:spLocks noGrp="1"/>
          </p:cNvSpPr>
          <p:nvPr>
            <p:ph type="sldImg"/>
          </p:nvPr>
        </p:nvSpPr>
        <p:spPr>
          <a:xfrm rot="0">
            <a:off x="4038600" y="857250"/>
            <a:ext cx="4114800" cy="2314575"/>
          </a:xfrm>
          <a:prstGeom prst="rect"/>
          <a:noFill/>
          <a:ln w="12700" cmpd="sng" cap="flat">
            <a:noFill/>
            <a:prstDash val="solid"/>
            <a:miter/>
          </a:ln>
        </p:spPr>
      </p:sp>
      <p:sp>
        <p:nvSpPr>
          <p:cNvPr id="14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5076303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5" name="对象"/>
          <p:cNvSpPr>
            <a:spLocks noGrp="1"/>
          </p:cNvSpPr>
          <p:nvPr>
            <p:ph type="sldImg"/>
          </p:nvPr>
        </p:nvSpPr>
        <p:spPr>
          <a:xfrm rot="0">
            <a:off x="4038600" y="857250"/>
            <a:ext cx="4114800" cy="2314575"/>
          </a:xfrm>
          <a:prstGeom prst="rect"/>
          <a:noFill/>
          <a:ln w="12700" cmpd="sng" cap="flat">
            <a:noFill/>
            <a:prstDash val="solid"/>
            <a:miter/>
          </a:ln>
        </p:spPr>
      </p:sp>
      <p:sp>
        <p:nvSpPr>
          <p:cNvPr id="15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5061882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58" name="对象"/>
          <p:cNvSpPr>
            <a:spLocks noGrp="1"/>
          </p:cNvSpPr>
          <p:nvPr>
            <p:ph type="sldImg"/>
          </p:nvPr>
        </p:nvSpPr>
        <p:spPr>
          <a:xfrm rot="0">
            <a:off x="4038600" y="857250"/>
            <a:ext cx="4114800" cy="2314575"/>
          </a:xfrm>
          <a:prstGeom prst="rect"/>
          <a:noFill/>
          <a:ln w="12700" cmpd="sng" cap="flat">
            <a:noFill/>
            <a:prstDash val="solid"/>
            <a:miter/>
          </a:ln>
        </p:spPr>
      </p:sp>
      <p:sp>
        <p:nvSpPr>
          <p:cNvPr id="15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75520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91504258"/>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3450017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2964685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1334233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63"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4"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8984464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4772684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9694892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7568248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8912439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6120283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710733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7983230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792102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9/2/2024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5135023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3.jpg"/><Relationship Id="rId2" Type="http://schemas.openxmlformats.org/officeDocument/2006/relationships/image" Target="../media/14.jpg"/><Relationship Id="rId3" Type="http://schemas.openxmlformats.org/officeDocument/2006/relationships/slideLayout" Target="../slideLayouts/slideLayout13.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5.png"/><Relationship Id="rId2" Type="http://schemas.openxmlformats.org/officeDocument/2006/relationships/image" Target="../media/16.png"/><Relationship Id="rId3" Type="http://schemas.openxmlformats.org/officeDocument/2006/relationships/slideLayout" Target="../slideLayouts/slideLayout12.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5.pn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7.png"/><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customXml" Target="../ink/ink1.xml"/><Relationship Id="rId2" Type="http://schemas.openxmlformats.org/officeDocument/2006/relationships/customXml" Target="../ink/ink2.xml"/><Relationship Id="rId3" Type="http://schemas.openxmlformats.org/officeDocument/2006/relationships/customXml" Target="../ink/ink3.xml"/><Relationship Id="rId4" Type="http://schemas.openxmlformats.org/officeDocument/2006/relationships/slideLayout" Target="../slideLayouts/slideLayout1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image" Target="../media/6.png"/><Relationship Id="rId4" Type="http://schemas.openxmlformats.org/officeDocument/2006/relationships/slideLayout" Target="../slideLayouts/slideLayout13.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1.png"/><Relationship Id="rId3" Type="http://schemas.openxmlformats.org/officeDocument/2006/relationships/image" Target="../media/8.jpg"/><Relationship Id="rId4" Type="http://schemas.openxmlformats.org/officeDocument/2006/relationships/slideLayout" Target="../slideLayouts/slideLayout13.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image" Target="../media/10.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11.jpg"/><Relationship Id="rId2" Type="http://schemas.openxmlformats.org/officeDocument/2006/relationships/image" Target="../media/1.png"/><Relationship Id="rId3" Type="http://schemas.openxmlformats.org/officeDocument/2006/relationships/image" Target="../media/12.png"/><Relationship Id="rId4" Type="http://schemas.openxmlformats.org/officeDocument/2006/relationships/slideLayout" Target="../slideLayouts/slideLayout13.xml"/><Relationship Id="rId5"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563956" y="364752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KAMATCHI</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312201626</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COMMERCE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:prof.Dhanapalan college of science and Management</a:t>
            </a:r>
            <a:endParaRPr lang="en-US" altLang="zh-CN" sz="26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1691954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0"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4"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5"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95" name="文本框"/>
          <p:cNvSpPr txBox="1">
            <a:spLocks/>
          </p:cNvSpPr>
          <p:nvPr/>
        </p:nvSpPr>
        <p:spPr>
          <a:xfrm rot="0">
            <a:off x="2495512" y="1847821"/>
            <a:ext cx="2880499" cy="4091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"WOW the Customer" refers to exceeding customer expectations by delivering exceptional experiences that leave a lasting positive impression. It involves going above and beyond in providing excellent service, personalized attention, and solving customer problems in unexpected and delightful ways. </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pic>
        <p:nvPicPr>
          <p:cNvPr id="196" name="图片"/>
          <p:cNvPicPr>
            <a:picLocks noChangeAspect="1"/>
          </p:cNvPicPr>
          <p:nvPr/>
        </p:nvPicPr>
        <p:blipFill>
          <a:blip r:embed="rId2" cstate="print"/>
          <a:stretch>
            <a:fillRect/>
          </a:stretch>
        </p:blipFill>
        <p:spPr>
          <a:xfrm rot="0">
            <a:off x="5733962" y="2565837"/>
            <a:ext cx="3350292" cy="2468048"/>
          </a:xfrm>
          <a:prstGeom prst="rect"/>
          <a:noFill/>
          <a:ln w="12700" cmpd="sng" cap="flat">
            <a:noFill/>
            <a:prstDash val="solid"/>
            <a:miter/>
          </a:ln>
        </p:spPr>
      </p:pic>
    </p:spTree>
    <p:extLst>
      <p:ext uri="{BB962C8B-B14F-4D97-AF65-F5344CB8AC3E}">
        <p14:creationId xmlns:p14="http://schemas.microsoft.com/office/powerpoint/2010/main" val="147954779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3"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7" name="文本框"/>
          <p:cNvSpPr txBox="1">
            <a:spLocks/>
          </p:cNvSpPr>
          <p:nvPr/>
        </p:nvSpPr>
        <p:spPr>
          <a:xfrm rot="0">
            <a:off x="628640" y="1628750"/>
            <a:ext cx="3019397" cy="3558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Modeling involves making a representation of something. Creating a tiny, functioning volcano is an example of modeling. Teachers use modeling when they have a class election that represents a larger one, like a presidential election. Modeling is anything that represents something else, usually on a smaller scale.</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pic>
        <p:nvPicPr>
          <p:cNvPr id="198" name="图片"/>
          <p:cNvPicPr>
            <a:picLocks noChangeAspect="1"/>
          </p:cNvPicPr>
          <p:nvPr/>
        </p:nvPicPr>
        <p:blipFill>
          <a:blip r:embed="rId2" cstate="print"/>
          <a:stretch>
            <a:fillRect/>
          </a:stretch>
        </p:blipFill>
        <p:spPr>
          <a:xfrm rot="0">
            <a:off x="4225526" y="1123932"/>
            <a:ext cx="4351605" cy="3675296"/>
          </a:xfrm>
          <a:prstGeom prst="rect"/>
          <a:noFill/>
          <a:ln w="12700" cmpd="sng" cap="flat">
            <a:noFill/>
            <a:prstDash val="solid"/>
            <a:miter/>
          </a:ln>
        </p:spPr>
      </p:pic>
    </p:spTree>
    <p:extLst>
      <p:ext uri="{BB962C8B-B14F-4D97-AF65-F5344CB8AC3E}">
        <p14:creationId xmlns:p14="http://schemas.microsoft.com/office/powerpoint/2010/main" val="46511540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1"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99" name="文本框"/>
          <p:cNvSpPr txBox="1">
            <a:spLocks/>
          </p:cNvSpPr>
          <p:nvPr/>
        </p:nvSpPr>
        <p:spPr>
          <a:xfrm rot="0">
            <a:off x="1123932" y="1704949"/>
            <a:ext cx="4762427"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 result is also the answer to some problem, especially one obtained by calculation or experimentation. The result you get for a math problem will be wrong if you add when you should multiply. The verb result means to follow as an outcome of some action. If you forget to book a room in advance, it will result in your having to stay at the hotel by the airport instead of one by the beach.</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316860187"/>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5"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pic>
        <p:nvPicPr>
          <p:cNvPr id="200" name="图片"/>
          <p:cNvPicPr>
            <a:picLocks noChangeAspect="1"/>
          </p:cNvPicPr>
          <p:nvPr/>
        </p:nvPicPr>
        <p:blipFill>
          <a:blip r:embed="rId1" cstate="print"/>
          <a:stretch>
            <a:fillRect/>
          </a:stretch>
        </p:blipFill>
        <p:spPr>
          <a:xfrm rot="0">
            <a:off x="1852584" y="1552551"/>
            <a:ext cx="6276879" cy="4438582"/>
          </a:xfrm>
          <a:prstGeom prst="rect"/>
          <a:noFill/>
          <a:ln w="12700" cmpd="sng" cap="flat">
            <a:noFill/>
            <a:prstDash val="solid"/>
            <a:miter/>
          </a:ln>
        </p:spPr>
      </p:pic>
    </p:spTree>
    <p:extLst>
      <p:ext uri="{BB962C8B-B14F-4D97-AF65-F5344CB8AC3E}">
        <p14:creationId xmlns:p14="http://schemas.microsoft.com/office/powerpoint/2010/main" val="29616674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7"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7" name="组合"/>
          <p:cNvGrpSpPr>
            <a:grpSpLocks/>
          </p:cNvGrpSpPr>
          <p:nvPr/>
        </p:nvGrpSpPr>
        <p:grpSpPr>
          <a:xfrm>
            <a:off x="7448612" y="0"/>
            <a:ext cx="4743794" cy="6858466"/>
            <a:chOff x="7448612" y="0"/>
            <a:chExt cx="4743794" cy="6858466"/>
          </a:xfrm>
        </p:grpSpPr>
        <p:sp>
          <p:nvSpPr>
            <p:cNvPr id="68"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70"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1"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3"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5"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2"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5" name="组合"/>
          <p:cNvGrpSpPr>
            <a:grpSpLocks/>
          </p:cNvGrpSpPr>
          <p:nvPr/>
        </p:nvGrpSpPr>
        <p:grpSpPr>
          <a:xfrm>
            <a:off x="466725" y="6410325"/>
            <a:ext cx="3705224" cy="295275"/>
            <a:chOff x="466725" y="6410325"/>
            <a:chExt cx="3705224" cy="295275"/>
          </a:xfrm>
        </p:grpSpPr>
        <p:pic>
          <p:nvPicPr>
            <p:cNvPr id="83"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7"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7842933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文本框"/>
          <p:cNvSpPr>
            <a:spLocks noGrp="1"/>
          </p:cNvSpPr>
          <p:nvPr>
            <p:ph type="title"/>
          </p:nvPr>
        </p:nvSpPr>
        <p:spPr>
          <a:xfrm rot="0">
            <a:off x="609590" y="273595"/>
            <a:ext cx="10977433" cy="114478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50" name="文本框"/>
          <p:cNvSpPr>
            <a:spLocks noGrp="1"/>
          </p:cNvSpPr>
          <p:nvPr>
            <p:ph type="body" idx="1"/>
          </p:nvPr>
        </p:nvSpPr>
        <p:spPr>
          <a:xfrm rot="0">
            <a:off x="-3695644" y="1556728"/>
            <a:ext cx="11462316" cy="522166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mc:AlternateContent xmlns:mc="http://schemas.openxmlformats.org/markup-compatibility/2006">
        <mc:Choice xmlns:p14="http://schemas.microsoft.com/office/powerpoint/2010/main" Requires="p14">
          <p:contentPart r:id="rId1">
            <p14:nvContentPartPr>
              <p14:cNvPr id="201" name="root"/>
              <p14:cNvContentPartPr>
                <a14:cpLocks xmlns:a14="http://schemas.microsoft.com/office/drawing/2010/main" noSelect="1" noChangeArrowheads="1"/>
              </p14:cNvContentPartPr>
              <p14:nvPr/>
            </p14:nvContentPartPr>
            <p14:xfrm>
              <a:off x="8087622" y="6191155"/>
              <a:ext cx="25513" cy="76425"/>
            </p14:xfrm>
          </p:contentPart>
        </mc:Choice>
        <mc:Fallback/>
      </mc:AlternateContent>
      <mc:AlternateContent xmlns:mc="http://schemas.openxmlformats.org/markup-compatibility/2006">
        <mc:Choice xmlns:p14="http://schemas.microsoft.com/office/powerpoint/2010/main" Requires="p14">
          <p:contentPart r:id="rId2">
            <p14:nvContentPartPr>
              <p14:cNvPr id="202" name="root"/>
              <p14:cNvContentPartPr>
                <a14:cpLocks xmlns:a14="http://schemas.microsoft.com/office/drawing/2010/main" noSelect="1" noChangeArrowheads="1"/>
              </p14:cNvContentPartPr>
              <p14:nvPr/>
            </p14:nvContentPartPr>
            <p14:xfrm>
              <a:off x="9143970" y="9779985"/>
              <a:ext cx="619006" cy="11292598"/>
            </p14:xfrm>
          </p:contentPart>
        </mc:Choice>
        <mc:Fallback/>
      </mc:AlternateContent>
      <mc:AlternateContent xmlns:mc="http://schemas.openxmlformats.org/markup-compatibility/2006">
        <mc:Choice xmlns:p14="http://schemas.microsoft.com/office/powerpoint/2010/main" Requires="p14">
          <p:contentPart r:id="rId3">
            <p14:nvContentPartPr>
              <p14:cNvPr id="203" name="root"/>
              <p14:cNvContentPartPr>
                <a14:cpLocks xmlns:a14="http://schemas.microsoft.com/office/drawing/2010/main" noSelect="1" noChangeArrowheads="1"/>
              </p14:cNvContentPartPr>
              <p14:nvPr/>
            </p14:nvContentPartPr>
            <p14:xfrm>
              <a:off x="7738848" y="7755953"/>
              <a:ext cx="238218" cy="3840488"/>
            </p14:xfrm>
          </p:contentPart>
        </mc:Choice>
        <mc:Fallback/>
      </mc:AlternateContent>
    </p:spTree>
    <p:extLst>
      <p:ext uri="{BB962C8B-B14F-4D97-AF65-F5344CB8AC3E}">
        <p14:creationId xmlns:p14="http://schemas.microsoft.com/office/powerpoint/2010/main" val="78899199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90"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100" name="组合"/>
          <p:cNvGrpSpPr>
            <a:grpSpLocks/>
          </p:cNvGrpSpPr>
          <p:nvPr/>
        </p:nvGrpSpPr>
        <p:grpSpPr>
          <a:xfrm>
            <a:off x="7448612" y="0"/>
            <a:ext cx="4743794" cy="6858466"/>
            <a:chOff x="7448612" y="0"/>
            <a:chExt cx="4743794" cy="6858466"/>
          </a:xfrm>
        </p:grpSpPr>
        <p:sp>
          <p:nvSpPr>
            <p:cNvPr id="91"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92"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3"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4"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5"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6"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7"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8"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9"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10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2"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3"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4"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5"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8" name="组合"/>
          <p:cNvGrpSpPr>
            <a:grpSpLocks/>
          </p:cNvGrpSpPr>
          <p:nvPr/>
        </p:nvGrpSpPr>
        <p:grpSpPr>
          <a:xfrm>
            <a:off x="47625" y="3819523"/>
            <a:ext cx="4124324" cy="3009896"/>
            <a:chOff x="47625" y="3819523"/>
            <a:chExt cx="4124324" cy="3009896"/>
          </a:xfrm>
        </p:grpSpPr>
        <p:pic>
          <p:nvPicPr>
            <p:cNvPr id="106"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7"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9"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1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1"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8703380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7991475" y="2933700"/>
            <a:ext cx="2762249" cy="3257550"/>
            <a:chOff x="7991475" y="2933700"/>
            <a:chExt cx="2762249" cy="325755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9"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0"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2" name="矩形"/>
          <p:cNvSpPr>
            <a:spLocks/>
          </p:cNvSpPr>
          <p:nvPr/>
        </p:nvSpPr>
        <p:spPr>
          <a:xfrm rot="57256">
            <a:off x="838222" y="1700688"/>
            <a:ext cx="4250922" cy="22250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problem statement is a description of an issue to be addressed. or a condition to be improved upon. It identifies the gap between the current problem and goal. The first condition of solving a problem is understanding the problem, which can be done by way of a problem statement.[1]</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pic>
        <p:nvPicPr>
          <p:cNvPr id="123" name="图片"/>
          <p:cNvPicPr>
            <a:picLocks noChangeAspect="1"/>
          </p:cNvPicPr>
          <p:nvPr/>
        </p:nvPicPr>
        <p:blipFill>
          <a:blip r:embed="rId3" cstate="print"/>
          <a:stretch>
            <a:fillRect/>
          </a:stretch>
        </p:blipFill>
        <p:spPr>
          <a:xfrm rot="0">
            <a:off x="5019598" y="1343004"/>
            <a:ext cx="3596362" cy="3346615"/>
          </a:xfrm>
          <a:prstGeom prst="rect"/>
          <a:noFill/>
          <a:ln w="12700" cmpd="sng" cap="flat">
            <a:noFill/>
            <a:prstDash val="solid"/>
            <a:miter/>
          </a:ln>
        </p:spPr>
      </p:pic>
    </p:spTree>
    <p:extLst>
      <p:ext uri="{BB962C8B-B14F-4D97-AF65-F5344CB8AC3E}">
        <p14:creationId xmlns:p14="http://schemas.microsoft.com/office/powerpoint/2010/main" val="18844211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9" name="组合"/>
          <p:cNvGrpSpPr>
            <a:grpSpLocks/>
          </p:cNvGrpSpPr>
          <p:nvPr/>
        </p:nvGrpSpPr>
        <p:grpSpPr>
          <a:xfrm>
            <a:off x="8658225" y="2647950"/>
            <a:ext cx="3533775" cy="3810000"/>
            <a:chOff x="8658225" y="2647950"/>
            <a:chExt cx="3533775" cy="3810000"/>
          </a:xfrm>
        </p:grpSpPr>
        <p:sp>
          <p:nvSpPr>
            <p:cNvPr id="12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8"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3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1"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2"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33"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4"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5" name="矩形"/>
          <p:cNvSpPr>
            <a:spLocks/>
          </p:cNvSpPr>
          <p:nvPr/>
        </p:nvSpPr>
        <p:spPr>
          <a:xfrm rot="0">
            <a:off x="695314" y="1914494"/>
            <a:ext cx="3384716"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project overview is a detailed description of a project's goals and objectives, the steps to achieve these goals, and the expected outcomes. In addition, a project overview enables you to outline the project schedule, budget, necessary resources, and status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pic>
        <p:nvPicPr>
          <p:cNvPr id="136" name="图片"/>
          <p:cNvPicPr>
            <a:picLocks noChangeAspect="1"/>
          </p:cNvPicPr>
          <p:nvPr/>
        </p:nvPicPr>
        <p:blipFill>
          <a:blip r:embed="rId3" cstate="print"/>
          <a:stretch>
            <a:fillRect/>
          </a:stretch>
        </p:blipFill>
        <p:spPr>
          <a:xfrm rot="0">
            <a:off x="4724328" y="1522987"/>
            <a:ext cx="4971617" cy="2796534"/>
          </a:xfrm>
          <a:prstGeom prst="rect"/>
          <a:noFill/>
          <a:ln w="12700" cmpd="sng" cap="flat">
            <a:noFill/>
            <a:prstDash val="solid"/>
            <a:miter/>
          </a:ln>
        </p:spPr>
      </p:pic>
    </p:spTree>
    <p:extLst>
      <p:ext uri="{BB962C8B-B14F-4D97-AF65-F5344CB8AC3E}">
        <p14:creationId xmlns:p14="http://schemas.microsoft.com/office/powerpoint/2010/main" val="141320207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2"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3"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4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5" name="矩形"/>
          <p:cNvSpPr>
            <a:spLocks/>
          </p:cNvSpPr>
          <p:nvPr/>
        </p:nvSpPr>
        <p:spPr>
          <a:xfrm rot="0">
            <a:off x="914386" y="1771623"/>
            <a:ext cx="3237643" cy="3025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Ultimately, an end user is a person who will use a good or service. End users are consumers. They do not produce, sell, support, or maintain the product. These people often do not have the same technical understanding as the product’s designers and developers.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pic>
        <p:nvPicPr>
          <p:cNvPr id="188" name="图片"/>
          <p:cNvPicPr>
            <a:picLocks noChangeAspect="1"/>
          </p:cNvPicPr>
          <p:nvPr/>
        </p:nvPicPr>
        <p:blipFill>
          <a:blip r:embed="rId2" cstate="print"/>
          <a:stretch>
            <a:fillRect/>
          </a:stretch>
        </p:blipFill>
        <p:spPr>
          <a:xfrm rot="0">
            <a:off x="4871963" y="1849465"/>
            <a:ext cx="4676909" cy="3020646"/>
          </a:xfrm>
          <a:prstGeom prst="rect"/>
          <a:noFill/>
          <a:ln w="12700" cmpd="sng" cap="flat">
            <a:noFill/>
            <a:prstDash val="solid"/>
            <a:miter/>
          </a:ln>
        </p:spPr>
      </p:pic>
    </p:spTree>
    <p:extLst>
      <p:ext uri="{BB962C8B-B14F-4D97-AF65-F5344CB8AC3E}">
        <p14:creationId xmlns:p14="http://schemas.microsoft.com/office/powerpoint/2010/main" val="25560439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8"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2"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3"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5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89" name="文本框"/>
          <p:cNvSpPr txBox="1">
            <a:spLocks/>
          </p:cNvSpPr>
          <p:nvPr/>
        </p:nvSpPr>
        <p:spPr>
          <a:xfrm rot="0">
            <a:off x="2924130" y="1704949"/>
            <a:ext cx="4762427" cy="1958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 value proposition is a short statement that communicates why buyers should choose your products or services. It's more than just a product or service description — it's the specific solution that your business provides and the promise of value that a customer can expect you to deliver</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pic>
        <p:nvPicPr>
          <p:cNvPr id="192" name="图片"/>
          <p:cNvPicPr>
            <a:picLocks noChangeAspect="1"/>
          </p:cNvPicPr>
          <p:nvPr/>
        </p:nvPicPr>
        <p:blipFill>
          <a:blip r:embed="rId3" cstate="print"/>
          <a:stretch>
            <a:fillRect/>
          </a:stretch>
        </p:blipFill>
        <p:spPr>
          <a:xfrm rot="0">
            <a:off x="3938527" y="3859370"/>
            <a:ext cx="3458778" cy="2898513"/>
          </a:xfrm>
          <a:prstGeom prst="rect"/>
          <a:noFill/>
          <a:ln w="12700" cmpd="sng" cap="flat">
            <a:noFill/>
            <a:prstDash val="solid"/>
            <a:miter/>
          </a:ln>
        </p:spPr>
      </p:pic>
    </p:spTree>
    <p:extLst>
      <p:ext uri="{BB962C8B-B14F-4D97-AF65-F5344CB8AC3E}">
        <p14:creationId xmlns:p14="http://schemas.microsoft.com/office/powerpoint/2010/main" val="69853520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3" name="文本框"/>
          <p:cNvSpPr txBox="1">
            <a:spLocks/>
          </p:cNvSpPr>
          <p:nvPr/>
        </p:nvSpPr>
        <p:spPr>
          <a:xfrm rot="21546406">
            <a:off x="1485877" y="1552551"/>
            <a:ext cx="3242143" cy="3025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 Dataset is a set or collection of data. This set is normally presented in a tabular pattern. Every column describes a particular variable. And each row corresponds to a given member of the data set, as per the given question. This is a part of data management.</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08029912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254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2024-09-02T04:28:00Z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