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B6535-6A1C-104F-0FA1-E44328CF494A}" v="1205" dt="2024-06-05T22:04:17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158" y="1186419"/>
            <a:ext cx="7329412" cy="3034198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ea typeface="+mj-lt"/>
                <a:cs typeface="+mj-lt"/>
              </a:rPr>
              <a:t>Comprehensive Analysis of Socio-Economic and Demographic Data</a:t>
            </a:r>
            <a:endParaRPr lang="en-US" dirty="0"/>
          </a:p>
        </p:txBody>
      </p:sp>
      <p:pic>
        <p:nvPicPr>
          <p:cNvPr id="4" name="Picture 3" descr="Clipart - nice background">
            <a:extLst>
              <a:ext uri="{FF2B5EF4-FFF2-40B4-BE49-F238E27FC236}">
                <a16:creationId xmlns:a16="http://schemas.microsoft.com/office/drawing/2014/main" id="{C7D5A15F-7612-F899-88B7-9C54D4E00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5D3A75-DB33-9B58-5052-D44173E27C1C}"/>
              </a:ext>
            </a:extLst>
          </p:cNvPr>
          <p:cNvSpPr txBox="1"/>
          <p:nvPr/>
        </p:nvSpPr>
        <p:spPr>
          <a:xfrm>
            <a:off x="121555" y="222851"/>
            <a:ext cx="11912431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Family and Household Dynamics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Marital Status vs Income</a:t>
            </a:r>
            <a:endParaRPr lang="en-US" sz="20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Observation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Married individuals have higher income levels.</a:t>
            </a:r>
            <a:endParaRPr lang="en-US" sz="20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Insight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Marital status affects income, with married individuals typically earning more.</a:t>
            </a:r>
            <a:endParaRPr lang="en-US" sz="2000">
              <a:latin typeface="Times New Roman"/>
              <a:cs typeface="Times New Roman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Visuals:</a:t>
            </a:r>
          </a:p>
          <a:p>
            <a:pPr lvl="1"/>
            <a:r>
              <a:rPr lang="en-US" sz="2000" b="1" dirty="0">
                <a:latin typeface="Times New Roman"/>
                <a:cs typeface="Times New Roman"/>
              </a:rPr>
              <a:t>            </a:t>
            </a: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3" name="Picture 2" descr="A graph of a number of household dynamics&#10;&#10;Description automatically generated">
            <a:extLst>
              <a:ext uri="{FF2B5EF4-FFF2-40B4-BE49-F238E27FC236}">
                <a16:creationId xmlns:a16="http://schemas.microsoft.com/office/drawing/2014/main" id="{45FC1D0F-0FB8-1B96-07FB-942325410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34" y="1982691"/>
            <a:ext cx="7778152" cy="364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1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A7D64E-6672-5662-9DD2-562FDE6B769E}"/>
              </a:ext>
            </a:extLst>
          </p:cNvPr>
          <p:cNvSpPr txBox="1"/>
          <p:nvPr/>
        </p:nvSpPr>
        <p:spPr>
          <a:xfrm>
            <a:off x="420732" y="442876"/>
            <a:ext cx="1127120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ea typeface="+mn-lt"/>
                <a:cs typeface="+mn-lt"/>
              </a:rPr>
              <a:t>Migration Status vs Income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Observation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Migrants experience varied income levels based on their mobility.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Insight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Migration patterns affect economic stability and opportunities.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Visuals</a:t>
            </a:r>
            <a:endParaRPr lang="en-US" sz="2000" b="1">
              <a:latin typeface="Times New Roman"/>
              <a:cs typeface="Times New Roman"/>
            </a:endParaRPr>
          </a:p>
          <a:p>
            <a:pPr lvl="1"/>
            <a:endParaRPr lang="en-US" sz="2000" b="1" dirty="0">
              <a:latin typeface="Times New Roman"/>
              <a:cs typeface="Times New Roman"/>
            </a:endParaRPr>
          </a:p>
          <a:p>
            <a:pPr lvl="1"/>
            <a:endParaRPr lang="en-US" sz="2000" b="1" dirty="0">
              <a:latin typeface="Times New Roman"/>
              <a:cs typeface="Times New Roman"/>
            </a:endParaRPr>
          </a:p>
          <a:p>
            <a:pPr lvl="1"/>
            <a:r>
              <a:rPr lang="en-US" sz="2000" b="1" dirty="0">
                <a:latin typeface="Times New Roman"/>
                <a:cs typeface="Times New Roman"/>
              </a:rPr>
              <a:t>                 </a:t>
            </a: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73F2AB-4957-4D06-BE51-4C055766E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134720"/>
            <a:ext cx="10153650" cy="428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0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9167DE-F095-AA9E-7049-199531711BE7}"/>
              </a:ext>
            </a:extLst>
          </p:cNvPr>
          <p:cNvSpPr txBox="1"/>
          <p:nvPr/>
        </p:nvSpPr>
        <p:spPr>
          <a:xfrm>
            <a:off x="221438" y="243581"/>
            <a:ext cx="1173622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Economic Factors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Capital Gains vs Income</a:t>
            </a:r>
            <a:endParaRPr lang="en-US" sz="20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Observation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Higher capital gains correlate with higher income levels.</a:t>
            </a:r>
            <a:endParaRPr lang="en-US" sz="20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Insight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Investment income significantly boosts overall income</a:t>
            </a:r>
            <a:endParaRPr lang="en-US" sz="20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Visuals </a:t>
            </a:r>
          </a:p>
          <a:p>
            <a:pPr marL="742950" lvl="1" indent="-285750">
              <a:buFont typeface="Arial"/>
              <a:buChar char="•"/>
            </a:pPr>
            <a:endParaRPr lang="en-US" sz="2000" b="1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3" name="Picture 2" descr="A graph of income loss&#10;&#10;Description automatically generated">
            <a:extLst>
              <a:ext uri="{FF2B5EF4-FFF2-40B4-BE49-F238E27FC236}">
                <a16:creationId xmlns:a16="http://schemas.microsoft.com/office/drawing/2014/main" id="{96415C1B-DE33-DED1-457B-CC6EFA8DE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008" y="2241456"/>
            <a:ext cx="6134101" cy="366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7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A19C84-1892-DF90-3F44-D936E8A218B8}"/>
              </a:ext>
            </a:extLst>
          </p:cNvPr>
          <p:cNvSpPr txBox="1"/>
          <p:nvPr/>
        </p:nvSpPr>
        <p:spPr>
          <a:xfrm>
            <a:off x="265725" y="287869"/>
            <a:ext cx="11669792" cy="62667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33C4A-8305-C6AF-786E-C894D7090B23}"/>
              </a:ext>
            </a:extLst>
          </p:cNvPr>
          <p:cNvSpPr txBox="1"/>
          <p:nvPr/>
        </p:nvSpPr>
        <p:spPr>
          <a:xfrm>
            <a:off x="287602" y="320683"/>
            <a:ext cx="11659656" cy="65248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Conclusion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Demographic Influences on Income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</a:t>
            </a:r>
            <a:endParaRPr lang="en-US" sz="20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Age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Older individuals tend to earn more, with income peaking around middle age.</a:t>
            </a:r>
            <a:endParaRPr lang="en-US" sz="20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Gender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Men generally earn more than women, highlighting a gender income gap.</a:t>
            </a:r>
            <a:endParaRPr lang="en-US" sz="20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Race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Significant income disparities exist among different racial groups.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Socioeconomic Factors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</a:t>
            </a:r>
            <a:endParaRPr lang="en-US" sz="20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Education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Higher education levels are strongly associated with higher income.</a:t>
            </a:r>
            <a:endParaRPr lang="en-US" sz="20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Employment Type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Government and private sector employees tend to have higher incomes compared to self-employed or unemployed individuals.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Family and Household Dynamics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</a:t>
            </a:r>
            <a:endParaRPr lang="en-US" sz="20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Marital Status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Married individuals typically earn more than single, divorced, or widowed individuals.</a:t>
            </a:r>
            <a:endParaRPr lang="en-US" sz="20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Household Composition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Households with more children under 18 tend to have lower incomes.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Geographic and Migration Insights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</a:t>
            </a:r>
            <a:endParaRPr lang="en-US" sz="20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Region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Individuals from certain regions, particularly urban areas, tend to have higher incomes.</a:t>
            </a:r>
            <a:endParaRPr lang="en-US" sz="20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Migration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Economic opportunities and income levels are influenced by migration patterns.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Economic Factors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</a:t>
            </a:r>
            <a:endParaRPr lang="en-US" sz="20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Capital Gains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Higher capital gains are associated with higher income levels, indicating the importance of investment income.</a:t>
            </a:r>
            <a:endParaRPr lang="en-US" sz="20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Capital Losses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Higher capital losses are more prevalent in lower income brackets, suggesting financial instability.</a:t>
            </a:r>
            <a:endParaRPr lang="en-US" sz="2000" dirty="0">
              <a:latin typeface="Times New Roman"/>
              <a:cs typeface="Times New Roman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91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3CEBEA-54BC-F5AE-7369-DCC41BA74D90}"/>
              </a:ext>
            </a:extLst>
          </p:cNvPr>
          <p:cNvSpPr txBox="1"/>
          <p:nvPr/>
        </p:nvSpPr>
        <p:spPr>
          <a:xfrm>
            <a:off x="1040759" y="465020"/>
            <a:ext cx="10363306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                                                               </a:t>
            </a:r>
            <a:r>
              <a:rPr lang="en-US" sz="2800" b="1" dirty="0"/>
              <a:t>  </a:t>
            </a:r>
            <a:r>
              <a:rPr lang="en-US" sz="2800" b="1" dirty="0">
                <a:latin typeface="Times New Roman"/>
                <a:cs typeface="Times New Roman"/>
              </a:rPr>
              <a:t>    Credits </a:t>
            </a:r>
          </a:p>
          <a:p>
            <a:r>
              <a:rPr lang="en-US" sz="2800" b="1">
                <a:latin typeface="Times New Roman"/>
                <a:cs typeface="Times New Roman"/>
              </a:rPr>
              <a:t>TOOLS USED: </a:t>
            </a:r>
            <a:endParaRPr lang="en-US" sz="2800" b="1" dirty="0">
              <a:latin typeface="Times New Roman"/>
              <a:cs typeface="Times New Roman"/>
            </a:endParaRPr>
          </a:p>
          <a:p>
            <a:r>
              <a:rPr lang="en-US" sz="2400">
                <a:latin typeface="Times New Roman"/>
                <a:cs typeface="Times New Roman"/>
              </a:rPr>
              <a:t>     .GOOGLE COLAB 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     . GITHUB </a:t>
            </a:r>
          </a:p>
        </p:txBody>
      </p:sp>
    </p:spTree>
    <p:extLst>
      <p:ext uri="{BB962C8B-B14F-4D97-AF65-F5344CB8AC3E}">
        <p14:creationId xmlns:p14="http://schemas.microsoft.com/office/powerpoint/2010/main" val="107409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CDD09B-A405-CB29-D264-D53836418635}"/>
              </a:ext>
            </a:extLst>
          </p:cNvPr>
          <p:cNvSpPr txBox="1"/>
          <p:nvPr/>
        </p:nvSpPr>
        <p:spPr>
          <a:xfrm>
            <a:off x="2285024" y="495528"/>
            <a:ext cx="809939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        </a:t>
            </a:r>
            <a:r>
              <a:rPr lang="en-US" sz="3200" b="1" dirty="0">
                <a:latin typeface="Times New Roman"/>
                <a:cs typeface="Times New Roman"/>
              </a:rPr>
              <a:t>INTRODUCTION  AND 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AF372-E7BE-52A8-7DC8-FA92AE5AB96F}"/>
              </a:ext>
            </a:extLst>
          </p:cNvPr>
          <p:cNvSpPr txBox="1"/>
          <p:nvPr/>
        </p:nvSpPr>
        <p:spPr>
          <a:xfrm>
            <a:off x="209555" y="1077817"/>
            <a:ext cx="11772535" cy="5539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dirty="0">
              <a:latin typeface="Times New Roman"/>
              <a:ea typeface="+mn-lt"/>
              <a:cs typeface="+mn-lt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The dataset consists of socio-economic and demographic data collected from individuals, likely through a survey or a census. This comprehensive dataset includes a wide range of attributes that describe various aspects of individuals' lives, such as their demographic information, socio-economic status, employment details, family and household dynamics, geographic mobility, and financial situation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The primary objective of analyzing this dataset is to uncover insights that inform government policy making. The analysis aims to:</a:t>
            </a:r>
          </a:p>
          <a:p>
            <a:pPr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Identify Demographic Trends</a:t>
            </a:r>
            <a:r>
              <a:rPr lang="en-US" sz="2000" dirty="0">
                <a:ea typeface="+mn-lt"/>
                <a:cs typeface="+mn-lt"/>
              </a:rPr>
              <a:t>: Assess how age, gender, race, and other factors influence income levels.</a:t>
            </a:r>
            <a:endParaRPr lang="en-US" sz="20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Assess Socio-Economic Impacts</a:t>
            </a:r>
            <a:r>
              <a:rPr lang="en-US" sz="2000" dirty="0">
                <a:ea typeface="+mn-lt"/>
                <a:cs typeface="+mn-lt"/>
              </a:rPr>
              <a:t>: Evaluate the effects of education and employment type on financial well-being.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Analyze Family Dynamics</a:t>
            </a:r>
            <a:r>
              <a:rPr lang="en-US" sz="2000" dirty="0">
                <a:ea typeface="+mn-lt"/>
                <a:cs typeface="+mn-lt"/>
              </a:rPr>
              <a:t>: Explore the relationship between household structure, marital status, and income.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Investigate Geographic Mobility</a:t>
            </a:r>
            <a:r>
              <a:rPr lang="en-US" sz="2000" dirty="0">
                <a:ea typeface="+mn-lt"/>
                <a:cs typeface="+mn-lt"/>
              </a:rPr>
              <a:t>: Examine migration patterns and their economic implications.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Understand Financial Factors</a:t>
            </a:r>
            <a:r>
              <a:rPr lang="en-US" sz="2000" dirty="0">
                <a:ea typeface="+mn-lt"/>
                <a:cs typeface="+mn-lt"/>
              </a:rPr>
              <a:t>: Analyze the impact of investment income, capital gains, and losses on overall income.</a:t>
            </a:r>
            <a:endParaRPr lang="en-US" sz="2000"/>
          </a:p>
          <a:p>
            <a:pPr marL="342900" indent="-342900">
              <a:buAutoNum type="arabicPeriod"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434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5ECFAA-3E57-2037-E7CD-F16C6FED95F0}"/>
              </a:ext>
            </a:extLst>
          </p:cNvPr>
          <p:cNvSpPr txBox="1"/>
          <p:nvPr/>
        </p:nvSpPr>
        <p:spPr>
          <a:xfrm>
            <a:off x="2606566" y="276323"/>
            <a:ext cx="728921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                </a:t>
            </a:r>
            <a:r>
              <a:rPr lang="en-US" sz="3200" b="1" dirty="0">
                <a:latin typeface="Times New Roman"/>
                <a:cs typeface="Times New Roman"/>
              </a:rPr>
              <a:t> DATA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BA6804-4C55-40AD-A43C-894826F7F5D8}"/>
              </a:ext>
            </a:extLst>
          </p:cNvPr>
          <p:cNvSpPr txBox="1"/>
          <p:nvPr/>
        </p:nvSpPr>
        <p:spPr>
          <a:xfrm>
            <a:off x="124906" y="855699"/>
            <a:ext cx="12042147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ea typeface="+mn-lt"/>
                <a:cs typeface="+mn-lt"/>
              </a:rPr>
              <a:t>Key Statistics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Number of records: 199,523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Number of columns: 42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Key attributes: Age, Gender, Race, Education, Employment, Income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 algn="l"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400" b="1" dirty="0">
                <a:latin typeface="Times New Roman"/>
                <a:cs typeface="Times New Roman"/>
              </a:rPr>
              <a:t>VISUALS:</a:t>
            </a:r>
          </a:p>
          <a:p>
            <a:endParaRPr lang="en-US" sz="2400" b="1" dirty="0">
              <a:latin typeface="Times New Roman"/>
              <a:cs typeface="Times New Roman"/>
            </a:endParaRPr>
          </a:p>
          <a:p>
            <a:endParaRPr lang="en-US" sz="2400" b="1" dirty="0">
              <a:latin typeface="Times New Roman"/>
              <a:cs typeface="Times New Roman"/>
            </a:endParaRPr>
          </a:p>
          <a:p>
            <a:endParaRPr lang="en-US" sz="2400" b="1" dirty="0">
              <a:latin typeface="Times New Roman"/>
              <a:cs typeface="Times New Roman"/>
            </a:endParaRPr>
          </a:p>
        </p:txBody>
      </p:sp>
      <p:pic>
        <p:nvPicPr>
          <p:cNvPr id="12" name="Picture 11" descr="A graph of age distribution&#10;&#10;Description automatically generated">
            <a:extLst>
              <a:ext uri="{FF2B5EF4-FFF2-40B4-BE49-F238E27FC236}">
                <a16:creationId xmlns:a16="http://schemas.microsoft.com/office/drawing/2014/main" id="{441146A4-83CE-4451-AADC-A88018E4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" y="2921718"/>
            <a:ext cx="4546302" cy="2687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41C206-8B07-BFA5-73C8-001452256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385" y="2896733"/>
            <a:ext cx="4897516" cy="272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045F2E-2C49-C346-EEEC-C3480328F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11" y="335689"/>
            <a:ext cx="5707812" cy="2736055"/>
          </a:xfrm>
          <a:prstGeom prst="rect">
            <a:avLst/>
          </a:prstGeom>
        </p:spPr>
      </p:pic>
      <p:pic>
        <p:nvPicPr>
          <p:cNvPr id="6" name="Picture 5" descr="A graph of a number of people&#10;&#10;Description automatically generated">
            <a:extLst>
              <a:ext uri="{FF2B5EF4-FFF2-40B4-BE49-F238E27FC236}">
                <a16:creationId xmlns:a16="http://schemas.microsoft.com/office/drawing/2014/main" id="{BE89A0D8-4580-B49E-2C8C-436D9AECD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886" y="339011"/>
            <a:ext cx="5794076" cy="2743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E1F8C1-B026-5C0A-7369-CDCC2E97CB3E}"/>
              </a:ext>
            </a:extLst>
          </p:cNvPr>
          <p:cNvSpPr txBox="1"/>
          <p:nvPr/>
        </p:nvSpPr>
        <p:spPr>
          <a:xfrm>
            <a:off x="185712" y="3366037"/>
            <a:ext cx="1181595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ea typeface="+mn-lt"/>
                <a:cs typeface="+mn-lt"/>
              </a:rPr>
              <a:t>Initial Observations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Age distribution skewed towards younger individuals.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Majority in &lt;=50K income bracket.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Diverse education levels with a focus on high school and some college education.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Predominance of private sector employment.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Indications of a gender income gap.</a:t>
            </a:r>
            <a:endParaRPr lang="en-US" sz="2000" dirty="0">
              <a:latin typeface="Times New Roman"/>
              <a:cs typeface="Times New Roman"/>
            </a:endParaRPr>
          </a:p>
          <a:p>
            <a:pPr algn="l"/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944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1934EF-AF90-1937-455F-FC00F2B88916}"/>
              </a:ext>
            </a:extLst>
          </p:cNvPr>
          <p:cNvSpPr txBox="1"/>
          <p:nvPr/>
        </p:nvSpPr>
        <p:spPr>
          <a:xfrm>
            <a:off x="371424" y="487494"/>
            <a:ext cx="11436337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                                                                                        </a:t>
            </a:r>
            <a:r>
              <a:rPr lang="en-US" sz="2400" dirty="0"/>
              <a:t> </a:t>
            </a:r>
            <a:r>
              <a:rPr lang="en-US" sz="2400" b="1" dirty="0">
                <a:latin typeface="Times New Roman"/>
                <a:ea typeface="+mn-lt"/>
                <a:cs typeface="+mn-lt"/>
              </a:rPr>
              <a:t>Detailed Analysis</a:t>
            </a:r>
          </a:p>
          <a:p>
            <a:r>
              <a:rPr lang="en-US" sz="2000" dirty="0">
                <a:latin typeface="Times New Roman"/>
                <a:cs typeface="Times New Roman"/>
              </a:rPr>
              <a:t>Demographic Influences on Income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Age vs Income</a:t>
            </a:r>
            <a:endParaRPr lang="en-US" sz="20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Observation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Older individuals tend to have higher income levels.</a:t>
            </a:r>
            <a:endParaRPr lang="en-US" sz="20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Insight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Income generally increases with age, peaking around middle age</a:t>
            </a:r>
            <a:endParaRPr lang="en-US" sz="2400" b="1" dirty="0">
              <a:latin typeface="Times New Roman"/>
              <a:ea typeface="+mn-lt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b="1" dirty="0">
                <a:latin typeface="Times New Roman"/>
                <a:ea typeface="+mn-lt"/>
                <a:cs typeface="Times New Roman"/>
              </a:rPr>
              <a:t>Visuals</a:t>
            </a:r>
            <a:endParaRPr lang="en-US" sz="2400" b="1">
              <a:latin typeface="Times New Roman"/>
              <a:ea typeface="+mn-lt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endParaRPr lang="en-US" sz="2400" b="1" dirty="0">
              <a:latin typeface="Times New Roman"/>
              <a:cs typeface="Times New Roman"/>
            </a:endParaRPr>
          </a:p>
          <a:p>
            <a:pPr lvl="1"/>
            <a:endParaRPr lang="en-US" sz="2400" b="1" dirty="0">
              <a:latin typeface="Times New Roman"/>
              <a:cs typeface="Times New Roman"/>
            </a:endParaRPr>
          </a:p>
          <a:p>
            <a:endParaRPr lang="en-US" sz="2400" b="1" dirty="0">
              <a:latin typeface="Times New Roman"/>
              <a:cs typeface="Times New Roman"/>
            </a:endParaRPr>
          </a:p>
        </p:txBody>
      </p:sp>
      <p:pic>
        <p:nvPicPr>
          <p:cNvPr id="3" name="Picture 2" descr="A graph of income and income&#10;&#10;Description automatically generated">
            <a:extLst>
              <a:ext uri="{FF2B5EF4-FFF2-40B4-BE49-F238E27FC236}">
                <a16:creationId xmlns:a16="http://schemas.microsoft.com/office/drawing/2014/main" id="{64FB7E25-D08F-329C-7B62-BA14209DD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93" y="2617888"/>
            <a:ext cx="6823130" cy="374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7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912DF3-A6E5-C962-07BE-748AB346B145}"/>
              </a:ext>
            </a:extLst>
          </p:cNvPr>
          <p:cNvSpPr txBox="1"/>
          <p:nvPr/>
        </p:nvSpPr>
        <p:spPr>
          <a:xfrm>
            <a:off x="185712" y="371425"/>
            <a:ext cx="11815952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ea typeface="+mn-lt"/>
                <a:cs typeface="+mn-lt"/>
              </a:rPr>
              <a:t>Gender vs Income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Observation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Men tend to have higher income levels than women.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Insight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There is a notable gender income gap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400" b="1" dirty="0">
                <a:latin typeface="Times New Roman"/>
                <a:cs typeface="Times New Roman"/>
              </a:rPr>
              <a:t>       .  Visual</a:t>
            </a:r>
          </a:p>
          <a:p>
            <a:r>
              <a:rPr lang="en-US" sz="2400" b="1" dirty="0">
                <a:latin typeface="Times New Roman"/>
                <a:cs typeface="Times New Roman"/>
              </a:rPr>
              <a:t>          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E3CDDB-6B6E-162A-E539-EB9FF818C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44" y="1967170"/>
            <a:ext cx="7284757" cy="439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1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D84632-01BC-244B-6346-02BC277C37C2}"/>
              </a:ext>
            </a:extLst>
          </p:cNvPr>
          <p:cNvSpPr txBox="1"/>
          <p:nvPr/>
        </p:nvSpPr>
        <p:spPr>
          <a:xfrm>
            <a:off x="271865" y="557453"/>
            <a:ext cx="1164906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ea typeface="+mn-lt"/>
                <a:cs typeface="Times New Roman"/>
              </a:rPr>
              <a:t>Race vs Income</a:t>
            </a:r>
            <a:endParaRPr lang="en-US" sz="2000" b="1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Times New Roman"/>
              </a:rPr>
              <a:t>Observation</a:t>
            </a:r>
            <a:r>
              <a:rPr lang="en-US" sz="2000" dirty="0">
                <a:latin typeface="Times New Roman"/>
                <a:ea typeface="+mn-lt"/>
                <a:cs typeface="Times New Roman"/>
              </a:rPr>
              <a:t>: Certain racial groups have lower income levels.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Times New Roman"/>
              </a:rPr>
              <a:t>Insight</a:t>
            </a:r>
            <a:r>
              <a:rPr lang="en-US" sz="2000" dirty="0">
                <a:latin typeface="Times New Roman"/>
                <a:ea typeface="+mn-lt"/>
                <a:cs typeface="Times New Roman"/>
              </a:rPr>
              <a:t>: There are significant income disparities among different racial groups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Visuals</a:t>
            </a:r>
          </a:p>
          <a:p>
            <a:r>
              <a:rPr lang="en-US" sz="2000" b="1" dirty="0">
                <a:latin typeface="Times New Roman"/>
                <a:cs typeface="Times New Roman"/>
              </a:rPr>
              <a:t>                   </a:t>
            </a:r>
          </a:p>
          <a:p>
            <a:endParaRPr lang="en-US" sz="2000" dirty="0"/>
          </a:p>
        </p:txBody>
      </p:sp>
      <p:pic>
        <p:nvPicPr>
          <p:cNvPr id="4" name="Picture 3" descr="A graph with colorful squares&#10;&#10;Description automatically generated">
            <a:extLst>
              <a:ext uri="{FF2B5EF4-FFF2-40B4-BE49-F238E27FC236}">
                <a16:creationId xmlns:a16="http://schemas.microsoft.com/office/drawing/2014/main" id="{4AB10B10-BA68-7673-8C23-FC04312A9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86" y="1861239"/>
            <a:ext cx="8964822" cy="444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5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4A7EF6-559B-8458-B6FF-691653450518}"/>
              </a:ext>
            </a:extLst>
          </p:cNvPr>
          <p:cNvSpPr txBox="1"/>
          <p:nvPr/>
        </p:nvSpPr>
        <p:spPr>
          <a:xfrm>
            <a:off x="283628" y="324148"/>
            <a:ext cx="11709839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Socioeconomic Factors and Income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Education vs Income</a:t>
            </a:r>
            <a:endParaRPr lang="en-US" sz="20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Observation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Higher education levels correlate with higher income.</a:t>
            </a:r>
            <a:endParaRPr lang="en-US" sz="20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Insight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Education is a strong predictor of income level</a:t>
            </a:r>
            <a:endParaRPr lang="en-US" sz="20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Visuals</a:t>
            </a:r>
          </a:p>
          <a:p>
            <a:pPr lvl="1"/>
            <a:r>
              <a:rPr lang="en-US" sz="2000" b="1" dirty="0">
                <a:latin typeface="Times New Roman"/>
                <a:cs typeface="Times New Roman"/>
              </a:rPr>
              <a:t>                     </a:t>
            </a:r>
          </a:p>
          <a:p>
            <a:pPr lvl="1"/>
            <a:r>
              <a:rPr lang="en-US" sz="2000" b="1" dirty="0">
                <a:latin typeface="Times New Roman"/>
                <a:cs typeface="Times New Roman"/>
              </a:rPr>
              <a:t>                  </a:t>
            </a: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3" name="Picture 2" descr="A graph of a graph showing the amount of income&#10;&#10;Description automatically generated">
            <a:extLst>
              <a:ext uri="{FF2B5EF4-FFF2-40B4-BE49-F238E27FC236}">
                <a16:creationId xmlns:a16="http://schemas.microsoft.com/office/drawing/2014/main" id="{C79A969B-700E-5CCF-045C-6A83FAC5B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19" y="2088953"/>
            <a:ext cx="8913963" cy="347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9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1323CD-1B06-09A5-D5D7-D06485A83272}"/>
              </a:ext>
            </a:extLst>
          </p:cNvPr>
          <p:cNvSpPr txBox="1"/>
          <p:nvPr/>
        </p:nvSpPr>
        <p:spPr>
          <a:xfrm>
            <a:off x="35291" y="384925"/>
            <a:ext cx="12378387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ea typeface="+mn-lt"/>
                <a:cs typeface="+mn-lt"/>
              </a:rPr>
              <a:t>Employment Type vs Income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Observation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Government and private sector employees have higher income levels.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Insight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Employment type significantly impacts income.</a:t>
            </a:r>
            <a:endParaRPr lang="en-US" sz="2000" dirty="0">
              <a:latin typeface="Times New Roman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 b="1" dirty="0">
                <a:latin typeface="Times New Roman"/>
              </a:rPr>
              <a:t>visuals</a:t>
            </a:r>
          </a:p>
          <a:p>
            <a:r>
              <a:rPr lang="en-US" dirty="0"/>
              <a:t>                         </a:t>
            </a:r>
          </a:p>
          <a:p>
            <a:r>
              <a:rPr lang="en-US" dirty="0"/>
              <a:t>                       </a:t>
            </a:r>
          </a:p>
        </p:txBody>
      </p:sp>
      <p:pic>
        <p:nvPicPr>
          <p:cNvPr id="4" name="Picture 3" descr="A graph of a number of people&#10;&#10;Description automatically generated">
            <a:extLst>
              <a:ext uri="{FF2B5EF4-FFF2-40B4-BE49-F238E27FC236}">
                <a16:creationId xmlns:a16="http://schemas.microsoft.com/office/drawing/2014/main" id="{A0D000AA-16F1-209B-C8BF-809C42568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65" y="1712254"/>
            <a:ext cx="7725494" cy="389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3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Comprehensive Analysis of Socio-Economic and Demographic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402</cp:revision>
  <dcterms:created xsi:type="dcterms:W3CDTF">2024-06-05T17:44:13Z</dcterms:created>
  <dcterms:modified xsi:type="dcterms:W3CDTF">2024-06-05T22:04:43Z</dcterms:modified>
</cp:coreProperties>
</file>