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0917F5-6AA3-44C4-A985-34F1353C69AD}" v="1445" dt="2024-09-18T17:19:41.6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9/18/2024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9/18/2024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9/18/2024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8CAD35-6FD1-573F-F433-12AC39380AF1}"/>
              </a:ext>
            </a:extLst>
          </p:cNvPr>
          <p:cNvSpPr txBox="1"/>
          <p:nvPr/>
        </p:nvSpPr>
        <p:spPr>
          <a:xfrm>
            <a:off x="1589315" y="1295399"/>
            <a:ext cx="9252855" cy="24929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                                                   </a:t>
            </a:r>
            <a:r>
              <a:rPr lang="en-US" sz="2400" b="1" dirty="0">
                <a:latin typeface="Times New Roman"/>
                <a:cs typeface="Times New Roman"/>
              </a:rPr>
              <a:t>  </a:t>
            </a:r>
            <a:r>
              <a:rPr lang="en-US" sz="2400" b="1" u="sng" dirty="0">
                <a:latin typeface="Times New Roman"/>
                <a:cs typeface="Times New Roman"/>
              </a:rPr>
              <a:t>TITTLE :</a:t>
            </a:r>
            <a:r>
              <a:rPr lang="en-US" sz="2400" b="1" dirty="0">
                <a:latin typeface="Times New Roman"/>
                <a:cs typeface="Times New Roman"/>
              </a:rPr>
              <a:t> </a:t>
            </a:r>
            <a:br>
              <a:rPr lang="en-US" sz="2400" dirty="0"/>
            </a:br>
            <a:endParaRPr lang="en-US" sz="2800" b="1" dirty="0">
              <a:latin typeface="Times New Roman"/>
              <a:cs typeface="Times New Roman"/>
            </a:endParaRPr>
          </a:p>
          <a:p>
            <a:r>
              <a:rPr lang="en-US" sz="2800" b="1" dirty="0">
                <a:latin typeface="Times New Roman"/>
                <a:cs typeface="Times New Roman"/>
              </a:rPr>
              <a:t>"Predicting Employee Attrition Rate using Machine Learning with Python: A Case Study on L&amp;T Database"</a:t>
            </a:r>
          </a:p>
          <a:p>
            <a:endParaRPr lang="en-US" sz="2400" dirty="0"/>
          </a:p>
          <a:p>
            <a:endParaRPr lang="en-US" sz="2400"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6CD30C-59C2-A2E2-CE68-9181B05B09C9}"/>
              </a:ext>
            </a:extLst>
          </p:cNvPr>
          <p:cNvSpPr txBox="1"/>
          <p:nvPr/>
        </p:nvSpPr>
        <p:spPr>
          <a:xfrm>
            <a:off x="1072919" y="317342"/>
            <a:ext cx="10531288"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                                                                                KEY INSIGHTS </a:t>
            </a:r>
          </a:p>
          <a:p>
            <a:endParaRPr lang="en-US" sz="2000" b="1" dirty="0"/>
          </a:p>
          <a:p>
            <a:r>
              <a:rPr lang="en-US" sz="2000" dirty="0">
                <a:latin typeface="Times New Roman"/>
                <a:ea typeface="+mn-lt"/>
                <a:cs typeface="+mn-lt"/>
              </a:rPr>
              <a:t>Here are the most important insights :</a:t>
            </a:r>
            <a:endParaRPr lang="en-US" sz="2000">
              <a:latin typeface="Times New Roman"/>
              <a:cs typeface="Times New Roman"/>
            </a:endParaRPr>
          </a:p>
          <a:p>
            <a:pPr marL="285750" indent="-285750">
              <a:buFont typeface="Arial"/>
              <a:buChar char="•"/>
            </a:pPr>
            <a:r>
              <a:rPr lang="en-US" sz="2000" b="1" dirty="0">
                <a:latin typeface="Times New Roman"/>
                <a:ea typeface="+mn-lt"/>
                <a:cs typeface="+mn-lt"/>
              </a:rPr>
              <a:t>Attrition is higher for employees working overtime</a:t>
            </a:r>
            <a:r>
              <a:rPr lang="en-US" sz="2000" dirty="0">
                <a:latin typeface="Times New Roman"/>
                <a:ea typeface="+mn-lt"/>
                <a:cs typeface="+mn-lt"/>
              </a:rPr>
              <a:t>, suggesting a potential link between overwork and turnover.</a:t>
            </a:r>
            <a:endParaRPr lang="en-US" sz="2000">
              <a:latin typeface="Times New Roman"/>
              <a:cs typeface="Times New Roman"/>
            </a:endParaRPr>
          </a:p>
          <a:p>
            <a:pPr marL="285750" indent="-285750">
              <a:buFont typeface="Arial"/>
              <a:buChar char="•"/>
            </a:pPr>
            <a:r>
              <a:rPr lang="en-US" sz="2000" b="1" dirty="0">
                <a:latin typeface="Times New Roman"/>
                <a:ea typeface="+mn-lt"/>
                <a:cs typeface="+mn-lt"/>
              </a:rPr>
              <a:t>Certain job roles (e.g., Sales Executive, Research Scientist)</a:t>
            </a:r>
            <a:r>
              <a:rPr lang="en-US" sz="2000" dirty="0">
                <a:latin typeface="Times New Roman"/>
                <a:ea typeface="+mn-lt"/>
                <a:cs typeface="+mn-lt"/>
              </a:rPr>
              <a:t> show higher attrition, signaling the need for role-specific retention strategies.</a:t>
            </a:r>
            <a:endParaRPr lang="en-US" sz="2000">
              <a:latin typeface="Times New Roman"/>
              <a:cs typeface="Times New Roman"/>
            </a:endParaRPr>
          </a:p>
          <a:p>
            <a:pPr marL="285750" indent="-285750">
              <a:buFont typeface="Arial"/>
              <a:buChar char="•"/>
            </a:pPr>
            <a:r>
              <a:rPr lang="en-US" sz="2000" b="1" dirty="0">
                <a:latin typeface="Times New Roman"/>
                <a:ea typeface="+mn-lt"/>
                <a:cs typeface="+mn-lt"/>
              </a:rPr>
              <a:t>Mid-career employees (around 40 years old)</a:t>
            </a:r>
            <a:r>
              <a:rPr lang="en-US" sz="2000" dirty="0">
                <a:latin typeface="Times New Roman"/>
                <a:ea typeface="+mn-lt"/>
                <a:cs typeface="+mn-lt"/>
              </a:rPr>
              <a:t> and those with </a:t>
            </a:r>
            <a:r>
              <a:rPr lang="en-US" sz="2000" b="1" dirty="0">
                <a:latin typeface="Times New Roman"/>
                <a:ea typeface="+mn-lt"/>
                <a:cs typeface="+mn-lt"/>
              </a:rPr>
              <a:t>5-20 years of tenure</a:t>
            </a:r>
            <a:r>
              <a:rPr lang="en-US" sz="2000" dirty="0">
                <a:latin typeface="Times New Roman"/>
                <a:ea typeface="+mn-lt"/>
                <a:cs typeface="+mn-lt"/>
              </a:rPr>
              <a:t> are more likely to leave, indicating dissatisfaction or stagnation in this group.</a:t>
            </a:r>
            <a:endParaRPr lang="en-US" sz="2000">
              <a:latin typeface="Times New Roman"/>
              <a:cs typeface="Times New Roman"/>
            </a:endParaRPr>
          </a:p>
          <a:p>
            <a:pPr marL="285750" indent="-285750">
              <a:buFont typeface="Arial"/>
              <a:buChar char="•"/>
            </a:pPr>
            <a:r>
              <a:rPr lang="en-US" sz="2000" b="1" dirty="0">
                <a:latin typeface="Times New Roman"/>
                <a:ea typeface="+mn-lt"/>
                <a:cs typeface="+mn-lt"/>
              </a:rPr>
              <a:t>Lower monthly income</a:t>
            </a:r>
            <a:r>
              <a:rPr lang="en-US" sz="2000" dirty="0">
                <a:latin typeface="Times New Roman"/>
                <a:ea typeface="+mn-lt"/>
                <a:cs typeface="+mn-lt"/>
              </a:rPr>
              <a:t> correlates with higher attrition, highlighting the importance of competitive compensation.</a:t>
            </a:r>
            <a:endParaRPr lang="en-US" sz="2000">
              <a:latin typeface="Times New Roman"/>
              <a:cs typeface="Times New Roman"/>
            </a:endParaRPr>
          </a:p>
          <a:p>
            <a:pPr marL="285750" indent="-285750">
              <a:buFont typeface="Arial"/>
              <a:buChar char="•"/>
            </a:pPr>
            <a:r>
              <a:rPr lang="en-US" sz="2000" b="1" dirty="0">
                <a:latin typeface="Times New Roman"/>
                <a:ea typeface="+mn-lt"/>
                <a:cs typeface="+mn-lt"/>
              </a:rPr>
              <a:t>Job satisfaction is a strong factor</a:t>
            </a:r>
            <a:r>
              <a:rPr lang="en-US" sz="2000" dirty="0">
                <a:latin typeface="Times New Roman"/>
                <a:ea typeface="+mn-lt"/>
                <a:cs typeface="+mn-lt"/>
              </a:rPr>
              <a:t>—employees with lower satisfaction tend to leave more frequently.</a:t>
            </a:r>
            <a:endParaRPr lang="en-US" sz="2000">
              <a:latin typeface="Times New Roman"/>
              <a:cs typeface="Times New Roman"/>
            </a:endParaRPr>
          </a:p>
          <a:p>
            <a:r>
              <a:rPr lang="en-US" sz="2000" dirty="0">
                <a:latin typeface="Times New Roman"/>
                <a:ea typeface="+mn-lt"/>
                <a:cs typeface="+mn-lt"/>
              </a:rPr>
              <a:t>These areas provide clear targets for improving employee retention.</a:t>
            </a:r>
            <a:endParaRPr lang="en-US" sz="2000">
              <a:latin typeface="Times New Roman"/>
              <a:cs typeface="Times New Roman"/>
            </a:endParaRPr>
          </a:p>
          <a:p>
            <a:endParaRPr lang="en-US" sz="2000" b="1" dirty="0">
              <a:latin typeface="Times New Roman"/>
              <a:cs typeface="Times New Roman"/>
            </a:endParaRPr>
          </a:p>
        </p:txBody>
      </p:sp>
    </p:spTree>
    <p:extLst>
      <p:ext uri="{BB962C8B-B14F-4D97-AF65-F5344CB8AC3E}">
        <p14:creationId xmlns:p14="http://schemas.microsoft.com/office/powerpoint/2010/main" val="3002495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38DEC7-A410-122C-14B3-47F89CC7462C}"/>
              </a:ext>
            </a:extLst>
          </p:cNvPr>
          <p:cNvSpPr txBox="1"/>
          <p:nvPr/>
        </p:nvSpPr>
        <p:spPr>
          <a:xfrm>
            <a:off x="483569" y="513792"/>
            <a:ext cx="1131872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a:latin typeface="Times New Roman"/>
                <a:cs typeface="Times New Roman"/>
              </a:rPr>
              <a:t>                                                                                                                                  </a:t>
            </a:r>
            <a:r>
              <a:rPr lang="en-US" sz="2000" b="1" dirty="0">
                <a:latin typeface="Times New Roman"/>
                <a:cs typeface="Times New Roman"/>
              </a:rPr>
              <a:t> Model Building</a:t>
            </a:r>
          </a:p>
          <a:p>
            <a:endParaRPr lang="en-US" sz="2000" b="1" dirty="0">
              <a:latin typeface="Times New Roman"/>
              <a:cs typeface="Times New Roman"/>
            </a:endParaRPr>
          </a:p>
        </p:txBody>
      </p:sp>
      <p:pic>
        <p:nvPicPr>
          <p:cNvPr id="3" name="Picture 2" descr="A screenshot of a computer program&#10;&#10;Description automatically generated">
            <a:extLst>
              <a:ext uri="{FF2B5EF4-FFF2-40B4-BE49-F238E27FC236}">
                <a16:creationId xmlns:a16="http://schemas.microsoft.com/office/drawing/2014/main" id="{0466F79A-D3A9-43C2-2B1C-714EEA139866}"/>
              </a:ext>
            </a:extLst>
          </p:cNvPr>
          <p:cNvPicPr>
            <a:picLocks noChangeAspect="1"/>
          </p:cNvPicPr>
          <p:nvPr/>
        </p:nvPicPr>
        <p:blipFill>
          <a:blip r:embed="rId2"/>
          <a:stretch>
            <a:fillRect/>
          </a:stretch>
        </p:blipFill>
        <p:spPr>
          <a:xfrm>
            <a:off x="797895" y="870857"/>
            <a:ext cx="9011735" cy="5636381"/>
          </a:xfrm>
          <a:prstGeom prst="rect">
            <a:avLst/>
          </a:prstGeom>
        </p:spPr>
      </p:pic>
    </p:spTree>
    <p:extLst>
      <p:ext uri="{BB962C8B-B14F-4D97-AF65-F5344CB8AC3E}">
        <p14:creationId xmlns:p14="http://schemas.microsoft.com/office/powerpoint/2010/main" val="2269107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81DB12-B6E8-F26F-943D-6DFAE7C62D0C}"/>
              </a:ext>
            </a:extLst>
          </p:cNvPr>
          <p:cNvSpPr txBox="1"/>
          <p:nvPr/>
        </p:nvSpPr>
        <p:spPr>
          <a:xfrm>
            <a:off x="423123" y="302230"/>
            <a:ext cx="1119243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a:latin typeface="Times New Roman"/>
                <a:ea typeface="Times New Roman"/>
                <a:cs typeface="Times New Roman"/>
              </a:rPr>
              <a:t>                                                                                          </a:t>
            </a:r>
            <a:r>
              <a:rPr lang="en-US" sz="2000" b="1" dirty="0">
                <a:latin typeface="Times New Roman"/>
                <a:ea typeface="Times New Roman"/>
                <a:cs typeface="Times New Roman"/>
              </a:rPr>
              <a:t> Interpretation and Reporting</a:t>
            </a:r>
          </a:p>
          <a:p>
            <a:endParaRPr lang="en-US" sz="2000" b="1" dirty="0">
              <a:latin typeface="Times New Roman"/>
              <a:cs typeface="Times New Roman"/>
            </a:endParaRPr>
          </a:p>
        </p:txBody>
      </p:sp>
      <p:pic>
        <p:nvPicPr>
          <p:cNvPr id="3" name="Picture 2" descr="A screenshot of a computer program&#10;&#10;Description automatically generated">
            <a:extLst>
              <a:ext uri="{FF2B5EF4-FFF2-40B4-BE49-F238E27FC236}">
                <a16:creationId xmlns:a16="http://schemas.microsoft.com/office/drawing/2014/main" id="{CCE3D1FB-FF17-EF5F-291D-29C9766035D0}"/>
              </a:ext>
            </a:extLst>
          </p:cNvPr>
          <p:cNvPicPr>
            <a:picLocks noChangeAspect="1"/>
          </p:cNvPicPr>
          <p:nvPr/>
        </p:nvPicPr>
        <p:blipFill>
          <a:blip r:embed="rId2"/>
          <a:stretch>
            <a:fillRect/>
          </a:stretch>
        </p:blipFill>
        <p:spPr>
          <a:xfrm>
            <a:off x="177613" y="782731"/>
            <a:ext cx="6603627" cy="4171950"/>
          </a:xfrm>
          <a:prstGeom prst="rect">
            <a:avLst/>
          </a:prstGeom>
        </p:spPr>
      </p:pic>
      <p:pic>
        <p:nvPicPr>
          <p:cNvPr id="4" name="Picture 3">
            <a:extLst>
              <a:ext uri="{FF2B5EF4-FFF2-40B4-BE49-F238E27FC236}">
                <a16:creationId xmlns:a16="http://schemas.microsoft.com/office/drawing/2014/main" id="{8C86FB9F-10AC-54F3-70BD-3696CDFA9994}"/>
              </a:ext>
            </a:extLst>
          </p:cNvPr>
          <p:cNvPicPr>
            <a:picLocks noChangeAspect="1"/>
          </p:cNvPicPr>
          <p:nvPr/>
        </p:nvPicPr>
        <p:blipFill>
          <a:blip r:embed="rId3"/>
          <a:stretch>
            <a:fillRect/>
          </a:stretch>
        </p:blipFill>
        <p:spPr>
          <a:xfrm>
            <a:off x="5782234" y="776287"/>
            <a:ext cx="6241677" cy="4151219"/>
          </a:xfrm>
          <a:prstGeom prst="rect">
            <a:avLst/>
          </a:prstGeom>
        </p:spPr>
      </p:pic>
    </p:spTree>
    <p:extLst>
      <p:ext uri="{BB962C8B-B14F-4D97-AF65-F5344CB8AC3E}">
        <p14:creationId xmlns:p14="http://schemas.microsoft.com/office/powerpoint/2010/main" val="1887898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9021DC-98E3-8FA7-F0A6-B6229806297B}"/>
              </a:ext>
            </a:extLst>
          </p:cNvPr>
          <p:cNvSpPr txBox="1"/>
          <p:nvPr/>
        </p:nvSpPr>
        <p:spPr>
          <a:xfrm>
            <a:off x="480175" y="332453"/>
            <a:ext cx="11276608" cy="62786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a:t>
            </a:r>
            <a:r>
              <a:rPr lang="en-US" dirty="0">
                <a:ea typeface="+mn-lt"/>
                <a:cs typeface="+mn-lt"/>
              </a:rPr>
              <a:t>                </a:t>
            </a:r>
            <a:r>
              <a:rPr lang="en-US" sz="2000" b="1" dirty="0">
                <a:latin typeface="Times New Roman"/>
                <a:ea typeface="+mn-lt"/>
                <a:cs typeface="+mn-lt"/>
              </a:rPr>
              <a:t> Report: Logistic Regression Model for Employee Attrition at L&amp;T Corp</a:t>
            </a:r>
          </a:p>
          <a:p>
            <a:r>
              <a:rPr lang="en-US" sz="2000" dirty="0"/>
              <a:t>1.</a:t>
            </a:r>
            <a:r>
              <a:rPr lang="en-US" sz="2000" dirty="0">
                <a:latin typeface="Times New Roman"/>
                <a:cs typeface="Times New Roman"/>
              </a:rPr>
              <a:t> </a:t>
            </a:r>
            <a:r>
              <a:rPr lang="en-US" sz="2000" b="1" dirty="0">
                <a:latin typeface="Times New Roman"/>
                <a:cs typeface="Times New Roman"/>
              </a:rPr>
              <a:t>Model Performance Overview</a:t>
            </a:r>
            <a:endParaRPr lang="en-US" sz="2000" dirty="0">
              <a:latin typeface="Times New Roman"/>
              <a:cs typeface="Times New Roman"/>
            </a:endParaRPr>
          </a:p>
          <a:p>
            <a:pPr marL="285750" indent="-285750">
              <a:buFont typeface="Arial"/>
              <a:buChar char="•"/>
            </a:pPr>
            <a:r>
              <a:rPr lang="en-US" b="1" dirty="0">
                <a:latin typeface="Times New Roman"/>
                <a:ea typeface="+mn-lt"/>
                <a:cs typeface="+mn-lt"/>
              </a:rPr>
              <a:t>Accuracy:</a:t>
            </a:r>
            <a:r>
              <a:rPr lang="en-US" dirty="0">
                <a:latin typeface="Times New Roman"/>
                <a:ea typeface="+mn-lt"/>
                <a:cs typeface="+mn-lt"/>
              </a:rPr>
              <a:t> The logistic regression model achieved an accuracy score of </a:t>
            </a:r>
            <a:r>
              <a:rPr lang="en-US" b="1" dirty="0">
                <a:latin typeface="Times New Roman"/>
                <a:ea typeface="+mn-lt"/>
                <a:cs typeface="+mn-lt"/>
              </a:rPr>
              <a:t>50.35%</a:t>
            </a:r>
            <a:r>
              <a:rPr lang="en-US" dirty="0">
                <a:latin typeface="Times New Roman"/>
                <a:ea typeface="+mn-lt"/>
                <a:cs typeface="+mn-lt"/>
              </a:rPr>
              <a:t>, which is only slightly better than random guessing (50%). This indicates that the model struggles to differentiate between employees who stay and those who leave.</a:t>
            </a:r>
            <a:endParaRPr lang="en-US" dirty="0">
              <a:latin typeface="Times New Roman"/>
              <a:cs typeface="Times New Roman"/>
            </a:endParaRPr>
          </a:p>
          <a:p>
            <a:pPr marL="285750" indent="-285750">
              <a:buFont typeface="Arial"/>
              <a:buChar char="•"/>
            </a:pPr>
            <a:r>
              <a:rPr lang="en-US" b="1" dirty="0">
                <a:latin typeface="Times New Roman"/>
                <a:ea typeface="+mn-lt"/>
                <a:cs typeface="+mn-lt"/>
              </a:rPr>
              <a:t>AUC (Area Under the Curve):</a:t>
            </a:r>
            <a:r>
              <a:rPr lang="en-US" dirty="0">
                <a:latin typeface="Times New Roman"/>
                <a:ea typeface="+mn-lt"/>
                <a:cs typeface="+mn-lt"/>
              </a:rPr>
              <a:t> The AUC score is </a:t>
            </a:r>
            <a:r>
              <a:rPr lang="en-US" b="1" dirty="0">
                <a:latin typeface="Times New Roman"/>
                <a:ea typeface="+mn-lt"/>
                <a:cs typeface="+mn-lt"/>
              </a:rPr>
              <a:t>0.5038</a:t>
            </a:r>
            <a:r>
              <a:rPr lang="en-US" dirty="0">
                <a:latin typeface="Times New Roman"/>
                <a:ea typeface="+mn-lt"/>
                <a:cs typeface="+mn-lt"/>
              </a:rPr>
              <a:t>, which also confirms the limited discriminatory ability of the model.</a:t>
            </a:r>
            <a:endParaRPr lang="en-US" dirty="0">
              <a:latin typeface="Times New Roman"/>
              <a:cs typeface="Times New Roman"/>
            </a:endParaRPr>
          </a:p>
          <a:p>
            <a:r>
              <a:rPr lang="en-US" sz="2000" dirty="0">
                <a:latin typeface="Times New Roman"/>
                <a:cs typeface="Times New Roman"/>
              </a:rPr>
              <a:t>2. </a:t>
            </a:r>
            <a:r>
              <a:rPr lang="en-US" sz="2000" b="1" dirty="0">
                <a:latin typeface="Times New Roman"/>
                <a:cs typeface="Times New Roman"/>
              </a:rPr>
              <a:t>Confusion Matrix Analysis</a:t>
            </a:r>
            <a:endParaRPr lang="en-US" sz="2000" dirty="0">
              <a:latin typeface="Times New Roman"/>
              <a:cs typeface="Times New Roman"/>
            </a:endParaRPr>
          </a:p>
          <a:p>
            <a:pPr marL="285750" indent="-285750">
              <a:buFont typeface="Arial"/>
              <a:buChar char="•"/>
            </a:pPr>
            <a:r>
              <a:rPr lang="en-US" b="1" dirty="0">
                <a:latin typeface="Times New Roman"/>
                <a:ea typeface="+mn-lt"/>
                <a:cs typeface="+mn-lt"/>
              </a:rPr>
              <a:t>True Positives (4,555):</a:t>
            </a:r>
            <a:r>
              <a:rPr lang="en-US" dirty="0">
                <a:latin typeface="Times New Roman"/>
                <a:ea typeface="+mn-lt"/>
                <a:cs typeface="+mn-lt"/>
              </a:rPr>
              <a:t> The model correctly identified 4,555 employees who left the company.</a:t>
            </a:r>
            <a:endParaRPr lang="en-US" dirty="0">
              <a:latin typeface="Times New Roman"/>
              <a:cs typeface="Times New Roman"/>
            </a:endParaRPr>
          </a:p>
          <a:p>
            <a:pPr marL="285750" indent="-285750">
              <a:buFont typeface="Arial"/>
              <a:buChar char="•"/>
            </a:pPr>
            <a:r>
              <a:rPr lang="en-US" b="1" dirty="0">
                <a:latin typeface="Times New Roman"/>
                <a:ea typeface="+mn-lt"/>
                <a:cs typeface="+mn-lt"/>
              </a:rPr>
              <a:t>True Negatives (6,528):</a:t>
            </a:r>
            <a:r>
              <a:rPr lang="en-US" dirty="0">
                <a:latin typeface="Times New Roman"/>
                <a:ea typeface="+mn-lt"/>
                <a:cs typeface="+mn-lt"/>
              </a:rPr>
              <a:t> It also correctly identified 6,528 employees who stayed.</a:t>
            </a:r>
            <a:endParaRPr lang="en-US">
              <a:latin typeface="Times New Roman"/>
              <a:cs typeface="Times New Roman"/>
            </a:endParaRPr>
          </a:p>
          <a:p>
            <a:pPr marL="285750" indent="-285750">
              <a:buFont typeface="Arial"/>
              <a:buChar char="•"/>
            </a:pPr>
            <a:r>
              <a:rPr lang="en-US" b="1" dirty="0">
                <a:latin typeface="Times New Roman"/>
                <a:ea typeface="+mn-lt"/>
                <a:cs typeface="+mn-lt"/>
              </a:rPr>
              <a:t>False Positives (4,436):</a:t>
            </a:r>
            <a:r>
              <a:rPr lang="en-US" dirty="0">
                <a:latin typeface="Times New Roman"/>
                <a:ea typeface="+mn-lt"/>
                <a:cs typeface="+mn-lt"/>
              </a:rPr>
              <a:t> A significant number of employees who stayed were incorrectly predicted to leave.</a:t>
            </a:r>
            <a:endParaRPr lang="en-US">
              <a:latin typeface="Times New Roman"/>
              <a:cs typeface="Times New Roman"/>
            </a:endParaRPr>
          </a:p>
          <a:p>
            <a:pPr marL="285750" indent="-285750">
              <a:buFont typeface="Arial"/>
              <a:buChar char="•"/>
            </a:pPr>
            <a:r>
              <a:rPr lang="en-US" b="1" dirty="0">
                <a:latin typeface="Times New Roman"/>
                <a:ea typeface="+mn-lt"/>
                <a:cs typeface="+mn-lt"/>
              </a:rPr>
              <a:t>False Negatives (6,495):</a:t>
            </a:r>
            <a:r>
              <a:rPr lang="en-US" dirty="0">
                <a:latin typeface="Times New Roman"/>
                <a:ea typeface="+mn-lt"/>
                <a:cs typeface="+mn-lt"/>
              </a:rPr>
              <a:t> Likewise, a large portion of employees who left were incorrectly predicted to stay.</a:t>
            </a:r>
            <a:endParaRPr lang="en-US" dirty="0">
              <a:latin typeface="Times New Roman"/>
              <a:cs typeface="Times New Roman"/>
            </a:endParaRPr>
          </a:p>
          <a:p>
            <a:r>
              <a:rPr lang="en-US" sz="2000" dirty="0">
                <a:latin typeface="Times New Roman"/>
                <a:cs typeface="Times New Roman"/>
              </a:rPr>
              <a:t>3. </a:t>
            </a:r>
            <a:r>
              <a:rPr lang="en-US" sz="2000" b="1" dirty="0">
                <a:latin typeface="Times New Roman"/>
                <a:cs typeface="Times New Roman"/>
              </a:rPr>
              <a:t>Key Insights</a:t>
            </a:r>
            <a:endParaRPr lang="en-US" sz="2000">
              <a:latin typeface="Times New Roman"/>
              <a:cs typeface="Times New Roman"/>
            </a:endParaRPr>
          </a:p>
          <a:p>
            <a:pPr marL="285750" indent="-285750">
              <a:buFont typeface="Arial"/>
              <a:buChar char="•"/>
            </a:pPr>
            <a:r>
              <a:rPr lang="en-US" b="1" dirty="0">
                <a:latin typeface="Times New Roman"/>
                <a:ea typeface="+mn-lt"/>
                <a:cs typeface="+mn-lt"/>
              </a:rPr>
              <a:t>Imbalanced Classes:</a:t>
            </a:r>
            <a:r>
              <a:rPr lang="en-US" dirty="0">
                <a:latin typeface="Times New Roman"/>
                <a:ea typeface="+mn-lt"/>
                <a:cs typeface="+mn-lt"/>
              </a:rPr>
              <a:t> Despite resampling, there is still difficulty in predicting employee attrition due to the inherent complexity and variety of factors influencing it.</a:t>
            </a:r>
            <a:endParaRPr lang="en-US">
              <a:latin typeface="Times New Roman"/>
              <a:cs typeface="Times New Roman"/>
            </a:endParaRPr>
          </a:p>
          <a:p>
            <a:pPr marL="285750" indent="-285750">
              <a:buFont typeface="Arial"/>
              <a:buChar char="•"/>
            </a:pPr>
            <a:r>
              <a:rPr lang="en-US" b="1" dirty="0">
                <a:latin typeface="Times New Roman"/>
                <a:ea typeface="+mn-lt"/>
                <a:cs typeface="+mn-lt"/>
              </a:rPr>
              <a:t>Overtime:</a:t>
            </a:r>
            <a:r>
              <a:rPr lang="en-US" dirty="0">
                <a:latin typeface="Times New Roman"/>
                <a:ea typeface="+mn-lt"/>
                <a:cs typeface="+mn-lt"/>
              </a:rPr>
              <a:t> From the EDA, overtime plays a major role in attrition. Employees working overtime are more likely to leave, highlighting the need for work-life balance improvements.</a:t>
            </a:r>
            <a:endParaRPr lang="en-US">
              <a:latin typeface="Times New Roman"/>
              <a:cs typeface="Times New Roman"/>
            </a:endParaRPr>
          </a:p>
          <a:p>
            <a:pPr marL="285750" indent="-285750">
              <a:buFont typeface="Arial"/>
              <a:buChar char="•"/>
            </a:pPr>
            <a:r>
              <a:rPr lang="en-US" b="1" dirty="0">
                <a:latin typeface="Times New Roman"/>
                <a:ea typeface="+mn-lt"/>
                <a:cs typeface="+mn-lt"/>
              </a:rPr>
              <a:t>Salary &amp; Job Satisfaction:</a:t>
            </a:r>
            <a:r>
              <a:rPr lang="en-US" dirty="0">
                <a:latin typeface="Times New Roman"/>
                <a:ea typeface="+mn-lt"/>
                <a:cs typeface="+mn-lt"/>
              </a:rPr>
              <a:t> Lower monthly income and lower job satisfaction are directly correlated with higher attrition, which signals the need for better compensation structures and employee engagement programs.</a:t>
            </a:r>
            <a:endParaRPr lang="en-US">
              <a:latin typeface="Times New Roman"/>
              <a:cs typeface="Times New Roman"/>
            </a:endParaRPr>
          </a:p>
          <a:p>
            <a:pPr marL="285750" indent="-285750">
              <a:buFont typeface="Arial"/>
              <a:buChar char="•"/>
            </a:pPr>
            <a:r>
              <a:rPr lang="en-US" b="1" dirty="0">
                <a:latin typeface="Times New Roman"/>
                <a:ea typeface="+mn-lt"/>
                <a:cs typeface="+mn-lt"/>
              </a:rPr>
              <a:t>Mid-Career Employees:</a:t>
            </a:r>
            <a:r>
              <a:rPr lang="en-US" dirty="0">
                <a:latin typeface="Times New Roman"/>
                <a:ea typeface="+mn-lt"/>
                <a:cs typeface="+mn-lt"/>
              </a:rPr>
              <a:t> Employees around the age of 40 and with 5-20 years of tenure are at a higher risk of leaving. This suggests dissatisfaction at mid-career points.</a:t>
            </a:r>
            <a:endParaRPr lang="en-US">
              <a:latin typeface="Times New Roman"/>
              <a:cs typeface="Times New Roman"/>
            </a:endParaRPr>
          </a:p>
          <a:p>
            <a:endParaRPr lang="en-US" b="1" dirty="0">
              <a:latin typeface="Times New Roman"/>
              <a:cs typeface="Times New Roman"/>
            </a:endParaRPr>
          </a:p>
        </p:txBody>
      </p:sp>
    </p:spTree>
    <p:extLst>
      <p:ext uri="{BB962C8B-B14F-4D97-AF65-F5344CB8AC3E}">
        <p14:creationId xmlns:p14="http://schemas.microsoft.com/office/powerpoint/2010/main" val="4252702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265669-EF61-0A29-73A6-9E2687D95A3A}"/>
              </a:ext>
            </a:extLst>
          </p:cNvPr>
          <p:cNvSpPr txBox="1"/>
          <p:nvPr/>
        </p:nvSpPr>
        <p:spPr>
          <a:xfrm>
            <a:off x="377788" y="332454"/>
            <a:ext cx="11403390"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latin typeface="Times New Roman"/>
                <a:cs typeface="Times New Roman"/>
              </a:rPr>
              <a:t>Recommendations for L&amp;T Corp</a:t>
            </a:r>
          </a:p>
          <a:p>
            <a:pPr marL="285750" indent="-285750">
              <a:buFont typeface="Arial"/>
              <a:buChar char="•"/>
            </a:pPr>
            <a:r>
              <a:rPr lang="en-US" sz="2000" b="1" dirty="0">
                <a:latin typeface="Times New Roman"/>
                <a:ea typeface="+mn-lt"/>
                <a:cs typeface="+mn-lt"/>
              </a:rPr>
              <a:t>Improve Work-Life Balance:</a:t>
            </a:r>
            <a:r>
              <a:rPr lang="en-US" sz="2000" dirty="0">
                <a:latin typeface="Times New Roman"/>
                <a:ea typeface="+mn-lt"/>
                <a:cs typeface="+mn-lt"/>
              </a:rPr>
              <a:t> Introduce policies to reduce overtime and offer flexible working hours to combat burnout.</a:t>
            </a:r>
            <a:endParaRPr lang="en-US" sz="2000" dirty="0">
              <a:latin typeface="Times New Roman"/>
              <a:cs typeface="Times New Roman"/>
            </a:endParaRPr>
          </a:p>
          <a:p>
            <a:pPr marL="285750" indent="-285750">
              <a:buFont typeface="Arial"/>
              <a:buChar char="•"/>
            </a:pPr>
            <a:r>
              <a:rPr lang="en-US" sz="2000" b="1" dirty="0">
                <a:latin typeface="Times New Roman"/>
                <a:ea typeface="+mn-lt"/>
                <a:cs typeface="+mn-lt"/>
              </a:rPr>
              <a:t>Enhance Compensation Packages:</a:t>
            </a:r>
            <a:r>
              <a:rPr lang="en-US" sz="2000" dirty="0">
                <a:latin typeface="Times New Roman"/>
                <a:ea typeface="+mn-lt"/>
                <a:cs typeface="+mn-lt"/>
              </a:rPr>
              <a:t> Consider revising salary structures, particularly for lower-paid employees, to boost retention.</a:t>
            </a:r>
            <a:endParaRPr lang="en-US" sz="2000" dirty="0">
              <a:latin typeface="Times New Roman"/>
              <a:cs typeface="Times New Roman"/>
            </a:endParaRPr>
          </a:p>
          <a:p>
            <a:pPr marL="285750" indent="-285750">
              <a:buFont typeface="Arial"/>
              <a:buChar char="•"/>
            </a:pPr>
            <a:r>
              <a:rPr lang="en-US" sz="2000" b="1" dirty="0">
                <a:latin typeface="Times New Roman"/>
                <a:ea typeface="+mn-lt"/>
                <a:cs typeface="+mn-lt"/>
              </a:rPr>
              <a:t>Targeted Retention Programs:</a:t>
            </a:r>
            <a:r>
              <a:rPr lang="en-US" sz="2000" dirty="0">
                <a:latin typeface="Times New Roman"/>
                <a:ea typeface="+mn-lt"/>
                <a:cs typeface="+mn-lt"/>
              </a:rPr>
              <a:t> Implement career development programs, especially for mid-career employees who are more likely to leave due to career stagnation.</a:t>
            </a:r>
            <a:endParaRPr lang="en-US" sz="2000" dirty="0">
              <a:latin typeface="Times New Roman"/>
              <a:cs typeface="Times New Roman"/>
            </a:endParaRPr>
          </a:p>
          <a:p>
            <a:pPr marL="285750" indent="-285750">
              <a:buFont typeface="Arial"/>
              <a:buChar char="•"/>
            </a:pPr>
            <a:r>
              <a:rPr lang="en-US" sz="2000" b="1" dirty="0">
                <a:latin typeface="Times New Roman"/>
                <a:ea typeface="+mn-lt"/>
                <a:cs typeface="+mn-lt"/>
              </a:rPr>
              <a:t>Job Satisfaction Initiatives:</a:t>
            </a:r>
            <a:r>
              <a:rPr lang="en-US" sz="2000" dirty="0">
                <a:latin typeface="Times New Roman"/>
                <a:ea typeface="+mn-lt"/>
                <a:cs typeface="+mn-lt"/>
              </a:rPr>
              <a:t> Conduct employee satisfaction surveys and make improvements in areas where dissatisfaction is high to decrease turnover.</a:t>
            </a:r>
            <a:endParaRPr lang="en-US" sz="2000" dirty="0">
              <a:latin typeface="Times New Roman"/>
              <a:cs typeface="Times New Roman"/>
            </a:endParaRPr>
          </a:p>
          <a:p>
            <a:br>
              <a:rPr lang="en-US" sz="2000" dirty="0">
                <a:latin typeface="Times New Roman"/>
                <a:cs typeface="Times New Roman"/>
              </a:rPr>
            </a:br>
            <a:endParaRPr lang="en-US" sz="2000" dirty="0">
              <a:latin typeface="Times New Roman"/>
              <a:cs typeface="Times New Roman"/>
            </a:endParaRPr>
          </a:p>
        </p:txBody>
      </p:sp>
    </p:spTree>
    <p:extLst>
      <p:ext uri="{BB962C8B-B14F-4D97-AF65-F5344CB8AC3E}">
        <p14:creationId xmlns:p14="http://schemas.microsoft.com/office/powerpoint/2010/main" val="47577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AEC317-798E-6431-C913-9FC64C7ABAC3}"/>
              </a:ext>
            </a:extLst>
          </p:cNvPr>
          <p:cNvSpPr txBox="1"/>
          <p:nvPr/>
        </p:nvSpPr>
        <p:spPr>
          <a:xfrm>
            <a:off x="1099000" y="684644"/>
            <a:ext cx="10002793" cy="233910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a:latin typeface="Times New Roman"/>
                <a:cs typeface="Times New Roman"/>
              </a:rPr>
              <a:t>                                                                                                             </a:t>
            </a:r>
            <a:r>
              <a:rPr lang="en-US" sz="2800" b="1" dirty="0">
                <a:latin typeface="Times New Roman"/>
                <a:cs typeface="Times New Roman"/>
              </a:rPr>
              <a:t>Objective</a:t>
            </a:r>
          </a:p>
          <a:p>
            <a:r>
              <a:rPr lang="en-US" sz="2000" dirty="0">
                <a:latin typeface="Times New Roman"/>
                <a:cs typeface="Times New Roman"/>
              </a:rPr>
              <a:t>The goal is to analyze the dataset to gain insights into the key drivers of employee attrition. This includes data preprocessing, cleaning, encoding, standardization, missing value imputation, exploratory data analysis (EDA), and building a logistic regression model to predict employee attrition.</a:t>
            </a:r>
          </a:p>
          <a:p>
            <a:br>
              <a:rPr lang="en-US" dirty="0"/>
            </a:br>
            <a:endParaRPr lang="en-US" sz="2000" dirty="0">
              <a:latin typeface="Times New Roman"/>
              <a:cs typeface="Times New Roman"/>
            </a:endParaRPr>
          </a:p>
        </p:txBody>
      </p:sp>
    </p:spTree>
    <p:extLst>
      <p:ext uri="{BB962C8B-B14F-4D97-AF65-F5344CB8AC3E}">
        <p14:creationId xmlns:p14="http://schemas.microsoft.com/office/powerpoint/2010/main" val="4181835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CF96A2-B31A-2CEA-F422-9DF468C1A5BD}"/>
              </a:ext>
            </a:extLst>
          </p:cNvPr>
          <p:cNvSpPr txBox="1"/>
          <p:nvPr/>
        </p:nvSpPr>
        <p:spPr>
          <a:xfrm>
            <a:off x="17882" y="5067"/>
            <a:ext cx="12039009"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a:t>
            </a:r>
            <a:r>
              <a:rPr lang="en-US" dirty="0">
                <a:latin typeface="Times New Roman"/>
                <a:cs typeface="Times New Roman"/>
              </a:rPr>
              <a:t>        </a:t>
            </a:r>
            <a:r>
              <a:rPr lang="en-US" sz="2000" dirty="0">
                <a:latin typeface="Times New Roman"/>
                <a:cs typeface="Times New Roman"/>
              </a:rPr>
              <a:t>       </a:t>
            </a:r>
            <a:r>
              <a:rPr lang="en-US" sz="2000" b="1" dirty="0">
                <a:latin typeface="Times New Roman"/>
                <a:cs typeface="Times New Roman"/>
              </a:rPr>
              <a:t>DATA    PREPROCESSING</a:t>
            </a:r>
          </a:p>
          <a:p>
            <a:pPr marL="457200" indent="-457200">
              <a:buAutoNum type="arabicPeriod"/>
            </a:pPr>
            <a:r>
              <a:rPr lang="en-US" sz="2000" b="1" dirty="0">
                <a:latin typeface="Times New Roman"/>
                <a:cs typeface="Times New Roman"/>
              </a:rPr>
              <a:t>LOADING THE DATASET </a:t>
            </a:r>
            <a:endParaRPr lang="en-US" sz="2000" dirty="0">
              <a:latin typeface="Times New Roman"/>
              <a:cs typeface="Times New Roman"/>
            </a:endParaRPr>
          </a:p>
          <a:p>
            <a:pPr marL="457200" indent="-457200">
              <a:buAutoNum type="arabicPeriod"/>
            </a:pPr>
            <a:endParaRPr lang="en-US" sz="2000" b="1" dirty="0">
              <a:latin typeface="Times New Roman"/>
              <a:cs typeface="Times New Roman"/>
            </a:endParaRPr>
          </a:p>
          <a:p>
            <a:pPr marL="457200" indent="-457200">
              <a:buAutoNum type="arabicPeriod"/>
            </a:pPr>
            <a:endParaRPr lang="en-US" sz="2000" dirty="0">
              <a:latin typeface="Times New Roman"/>
              <a:cs typeface="Times New Roman"/>
            </a:endParaRPr>
          </a:p>
          <a:p>
            <a:pPr marL="457200" indent="-457200">
              <a:buAutoNum type="arabicPeriod"/>
            </a:pPr>
            <a:endParaRPr lang="en-US" sz="2000" dirty="0">
              <a:latin typeface="Times New Roman"/>
              <a:cs typeface="Times New Roman"/>
            </a:endParaRPr>
          </a:p>
          <a:p>
            <a:pPr marL="457200" indent="-457200">
              <a:buAutoNum type="arabicPeriod"/>
            </a:pPr>
            <a:endParaRPr lang="en-US" sz="2000" dirty="0">
              <a:latin typeface="Times New Roman"/>
              <a:cs typeface="Times New Roman"/>
            </a:endParaRPr>
          </a:p>
          <a:p>
            <a:pPr marL="457200" indent="-457200">
              <a:buAutoNum type="arabicPeriod"/>
            </a:pPr>
            <a:endParaRPr lang="en-US" sz="2000" dirty="0">
              <a:latin typeface="Times New Roman"/>
              <a:cs typeface="Times New Roman"/>
            </a:endParaRPr>
          </a:p>
          <a:p>
            <a:r>
              <a:rPr lang="en-US" sz="2000" dirty="0">
                <a:latin typeface="Times New Roman"/>
                <a:cs typeface="Times New Roman"/>
              </a:rPr>
              <a:t>2. </a:t>
            </a:r>
            <a:r>
              <a:rPr lang="en-US" sz="2000" b="1" dirty="0">
                <a:latin typeface="Times New Roman"/>
                <a:cs typeface="Times New Roman"/>
              </a:rPr>
              <a:t>Identify and handle missing values appropriately.</a:t>
            </a:r>
            <a:endParaRPr lang="en-US" sz="2000" dirty="0">
              <a:latin typeface="Times New Roman"/>
              <a:cs typeface="Times New Roman"/>
            </a:endParaRPr>
          </a:p>
          <a:p>
            <a:br>
              <a:rPr lang="en-US" sz="2000" dirty="0">
                <a:latin typeface="Times New Roman"/>
                <a:cs typeface="Times New Roman"/>
              </a:rPr>
            </a:br>
            <a:endParaRPr lang="en-US" sz="2000" dirty="0">
              <a:latin typeface="Times New Roman"/>
              <a:cs typeface="Times New Roman"/>
            </a:endParaRPr>
          </a:p>
        </p:txBody>
      </p:sp>
      <p:pic>
        <p:nvPicPr>
          <p:cNvPr id="8" name="Picture 7" descr="A screenshot of a phone&#10;&#10;Description automatically generated">
            <a:extLst>
              <a:ext uri="{FF2B5EF4-FFF2-40B4-BE49-F238E27FC236}">
                <a16:creationId xmlns:a16="http://schemas.microsoft.com/office/drawing/2014/main" id="{CB1287BF-4761-24D2-D199-83D11E60E496}"/>
              </a:ext>
            </a:extLst>
          </p:cNvPr>
          <p:cNvPicPr>
            <a:picLocks noChangeAspect="1"/>
          </p:cNvPicPr>
          <p:nvPr/>
        </p:nvPicPr>
        <p:blipFill>
          <a:blip r:embed="rId2"/>
          <a:stretch>
            <a:fillRect/>
          </a:stretch>
        </p:blipFill>
        <p:spPr>
          <a:xfrm>
            <a:off x="140778" y="2567814"/>
            <a:ext cx="3286309" cy="4174304"/>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CF314BC8-F5A0-602F-3607-CF11FCD7E54F}"/>
              </a:ext>
            </a:extLst>
          </p:cNvPr>
          <p:cNvPicPr>
            <a:picLocks noChangeAspect="1"/>
          </p:cNvPicPr>
          <p:nvPr/>
        </p:nvPicPr>
        <p:blipFill>
          <a:blip r:embed="rId3"/>
          <a:stretch>
            <a:fillRect/>
          </a:stretch>
        </p:blipFill>
        <p:spPr>
          <a:xfrm>
            <a:off x="3968468" y="2651295"/>
            <a:ext cx="3580737" cy="4009694"/>
          </a:xfrm>
          <a:prstGeom prst="rect">
            <a:avLst/>
          </a:prstGeom>
        </p:spPr>
      </p:pic>
      <p:pic>
        <p:nvPicPr>
          <p:cNvPr id="18" name="Picture 17" descr="A close-up of a computer screen&#10;&#10;Description automatically generated">
            <a:extLst>
              <a:ext uri="{FF2B5EF4-FFF2-40B4-BE49-F238E27FC236}">
                <a16:creationId xmlns:a16="http://schemas.microsoft.com/office/drawing/2014/main" id="{4CC425AD-BCEA-8AB0-C53E-5711E2D65364}"/>
              </a:ext>
            </a:extLst>
          </p:cNvPr>
          <p:cNvPicPr>
            <a:picLocks noChangeAspect="1"/>
          </p:cNvPicPr>
          <p:nvPr/>
        </p:nvPicPr>
        <p:blipFill>
          <a:blip r:embed="rId4"/>
          <a:stretch>
            <a:fillRect/>
          </a:stretch>
        </p:blipFill>
        <p:spPr>
          <a:xfrm>
            <a:off x="101374" y="672874"/>
            <a:ext cx="7134225" cy="1571625"/>
          </a:xfrm>
          <a:prstGeom prst="rect">
            <a:avLst/>
          </a:prstGeom>
        </p:spPr>
      </p:pic>
    </p:spTree>
    <p:extLst>
      <p:ext uri="{BB962C8B-B14F-4D97-AF65-F5344CB8AC3E}">
        <p14:creationId xmlns:p14="http://schemas.microsoft.com/office/powerpoint/2010/main" val="589157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562E31-DAC3-8C98-8BE4-8ECF4071194D}"/>
              </a:ext>
            </a:extLst>
          </p:cNvPr>
          <p:cNvSpPr txBox="1"/>
          <p:nvPr/>
        </p:nvSpPr>
        <p:spPr>
          <a:xfrm>
            <a:off x="545582" y="489018"/>
            <a:ext cx="10785388"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latin typeface="Times New Roman"/>
                <a:cs typeface="Times New Roman"/>
              </a:rPr>
              <a:t>3.Encode categorical variables using suitable encoding techniques</a:t>
            </a:r>
          </a:p>
          <a:p>
            <a:endParaRPr lang="en-US" sz="2000" b="1" dirty="0">
              <a:latin typeface="Times New Roman"/>
              <a:cs typeface="Times New Roman"/>
            </a:endParaRPr>
          </a:p>
          <a:p>
            <a:br>
              <a:rPr lang="en-US" sz="2000" b="1" dirty="0">
                <a:latin typeface="Times New Roman"/>
                <a:cs typeface="Times New Roman"/>
              </a:rPr>
            </a:br>
            <a:endParaRPr lang="en-US" sz="2000" b="1">
              <a:latin typeface="Times New Roman"/>
              <a:cs typeface="Times New Roman"/>
            </a:endParaRPr>
          </a:p>
        </p:txBody>
      </p:sp>
      <p:pic>
        <p:nvPicPr>
          <p:cNvPr id="5" name="Picture 4" descr="A computer code with text&#10;&#10;Description automatically generated">
            <a:extLst>
              <a:ext uri="{FF2B5EF4-FFF2-40B4-BE49-F238E27FC236}">
                <a16:creationId xmlns:a16="http://schemas.microsoft.com/office/drawing/2014/main" id="{A6DE2DEC-ECAE-1DAB-C150-55022CDA522D}"/>
              </a:ext>
            </a:extLst>
          </p:cNvPr>
          <p:cNvPicPr>
            <a:picLocks noChangeAspect="1"/>
          </p:cNvPicPr>
          <p:nvPr/>
        </p:nvPicPr>
        <p:blipFill>
          <a:blip r:embed="rId2"/>
          <a:stretch>
            <a:fillRect/>
          </a:stretch>
        </p:blipFill>
        <p:spPr>
          <a:xfrm>
            <a:off x="544286" y="1151164"/>
            <a:ext cx="8240486" cy="1790700"/>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53C5C21C-FBE6-DFFB-4289-2FAEBA9448CF}"/>
              </a:ext>
            </a:extLst>
          </p:cNvPr>
          <p:cNvPicPr>
            <a:picLocks noChangeAspect="1"/>
          </p:cNvPicPr>
          <p:nvPr/>
        </p:nvPicPr>
        <p:blipFill>
          <a:blip r:embed="rId3"/>
          <a:stretch>
            <a:fillRect/>
          </a:stretch>
        </p:blipFill>
        <p:spPr>
          <a:xfrm>
            <a:off x="8966938" y="979714"/>
            <a:ext cx="2640124" cy="4343400"/>
          </a:xfrm>
          <a:prstGeom prst="rect">
            <a:avLst/>
          </a:prstGeom>
        </p:spPr>
      </p:pic>
    </p:spTree>
    <p:extLst>
      <p:ext uri="{BB962C8B-B14F-4D97-AF65-F5344CB8AC3E}">
        <p14:creationId xmlns:p14="http://schemas.microsoft.com/office/powerpoint/2010/main" val="1899657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D5FAE3-1013-6879-A784-E9639A613B8D}"/>
              </a:ext>
            </a:extLst>
          </p:cNvPr>
          <p:cNvSpPr txBox="1"/>
          <p:nvPr/>
        </p:nvSpPr>
        <p:spPr>
          <a:xfrm>
            <a:off x="262445" y="266485"/>
            <a:ext cx="11618257"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a:latin typeface="Times New Roman"/>
                <a:ea typeface="Times New Roman"/>
                <a:cs typeface="Times New Roman"/>
              </a:rPr>
              <a:t>                                                                                                                            </a:t>
            </a:r>
            <a:r>
              <a:rPr lang="en-US" sz="2000" b="1" dirty="0">
                <a:latin typeface="Times New Roman"/>
                <a:ea typeface="Times New Roman"/>
                <a:cs typeface="Times New Roman"/>
              </a:rPr>
              <a:t>Data Cleaning</a:t>
            </a:r>
          </a:p>
          <a:p>
            <a:endParaRPr lang="en-US" sz="2000" b="1" dirty="0">
              <a:latin typeface="Times New Roman"/>
              <a:cs typeface="Times New Roman"/>
            </a:endParaRPr>
          </a:p>
          <a:p>
            <a:pPr marL="457200" indent="-457200">
              <a:buAutoNum type="arabicPeriod"/>
            </a:pPr>
            <a:r>
              <a:rPr lang="en-US" sz="2000" b="1" dirty="0">
                <a:latin typeface="Times New Roman"/>
                <a:cs typeface="Times New Roman"/>
              </a:rPr>
              <a:t>Handle any outliers in the dataset.</a:t>
            </a:r>
          </a:p>
          <a:p>
            <a:pPr marL="457200" indent="-457200">
              <a:buAutoNum type="arabicPeriod"/>
            </a:pPr>
            <a:endParaRPr lang="en-US" sz="2000" b="1" dirty="0">
              <a:latin typeface="Times New Roman"/>
              <a:cs typeface="Times New Roman"/>
            </a:endParaRPr>
          </a:p>
          <a:p>
            <a:endParaRPr lang="en-US" sz="2000" b="1" dirty="0">
              <a:latin typeface="Times New Roman"/>
              <a:cs typeface="Times New Roman"/>
            </a:endParaRPr>
          </a:p>
          <a:p>
            <a:endParaRPr lang="en-US" sz="2000" b="1" dirty="0">
              <a:latin typeface="Times New Roman"/>
              <a:cs typeface="Times New Roman"/>
            </a:endParaRPr>
          </a:p>
        </p:txBody>
      </p:sp>
      <p:pic>
        <p:nvPicPr>
          <p:cNvPr id="3" name="Picture 2" descr="A screenshot of a computer program&#10;&#10;Description automatically generated">
            <a:extLst>
              <a:ext uri="{FF2B5EF4-FFF2-40B4-BE49-F238E27FC236}">
                <a16:creationId xmlns:a16="http://schemas.microsoft.com/office/drawing/2014/main" id="{E8BF0D2D-1F94-1BF2-04FC-665B2F4C07C8}"/>
              </a:ext>
            </a:extLst>
          </p:cNvPr>
          <p:cNvPicPr>
            <a:picLocks noChangeAspect="1"/>
          </p:cNvPicPr>
          <p:nvPr/>
        </p:nvPicPr>
        <p:blipFill>
          <a:blip r:embed="rId2"/>
          <a:stretch>
            <a:fillRect/>
          </a:stretch>
        </p:blipFill>
        <p:spPr>
          <a:xfrm>
            <a:off x="748873" y="1290166"/>
            <a:ext cx="10003972" cy="4274542"/>
          </a:xfrm>
          <a:prstGeom prst="rect">
            <a:avLst/>
          </a:prstGeom>
        </p:spPr>
      </p:pic>
    </p:spTree>
    <p:extLst>
      <p:ext uri="{BB962C8B-B14F-4D97-AF65-F5344CB8AC3E}">
        <p14:creationId xmlns:p14="http://schemas.microsoft.com/office/powerpoint/2010/main" val="2366997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643FCD-5E19-3B46-5E66-6053B182D426}"/>
              </a:ext>
            </a:extLst>
          </p:cNvPr>
          <p:cNvSpPr txBox="1"/>
          <p:nvPr/>
        </p:nvSpPr>
        <p:spPr>
          <a:xfrm>
            <a:off x="421453" y="308183"/>
            <a:ext cx="11353800"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a:t>
            </a:r>
            <a:r>
              <a:rPr lang="en-US" dirty="0">
                <a:latin typeface="Aptos"/>
                <a:cs typeface="Times New Roman"/>
              </a:rPr>
              <a:t>      </a:t>
            </a:r>
            <a:r>
              <a:rPr lang="en-US" sz="2000" b="1" dirty="0">
                <a:latin typeface="Times New Roman"/>
                <a:cs typeface="Times New Roman"/>
              </a:rPr>
              <a:t>Data Standardization</a:t>
            </a:r>
            <a:endParaRPr lang="en-US" sz="2000" dirty="0"/>
          </a:p>
          <a:p>
            <a:endParaRPr lang="en-US" sz="2000" b="1" dirty="0">
              <a:latin typeface="Times New Roman"/>
              <a:cs typeface="Times New Roman"/>
            </a:endParaRPr>
          </a:p>
          <a:p>
            <a:endParaRPr lang="en-US" b="1" dirty="0"/>
          </a:p>
        </p:txBody>
      </p:sp>
      <p:pic>
        <p:nvPicPr>
          <p:cNvPr id="3" name="Picture 2" descr="A screenshot of a computer&#10;&#10;Description automatically generated">
            <a:extLst>
              <a:ext uri="{FF2B5EF4-FFF2-40B4-BE49-F238E27FC236}">
                <a16:creationId xmlns:a16="http://schemas.microsoft.com/office/drawing/2014/main" id="{832116F1-23E9-BF58-EE76-352A7E92980B}"/>
              </a:ext>
            </a:extLst>
          </p:cNvPr>
          <p:cNvPicPr>
            <a:picLocks noChangeAspect="1"/>
          </p:cNvPicPr>
          <p:nvPr/>
        </p:nvPicPr>
        <p:blipFill>
          <a:blip r:embed="rId2"/>
          <a:stretch>
            <a:fillRect/>
          </a:stretch>
        </p:blipFill>
        <p:spPr>
          <a:xfrm>
            <a:off x="423862" y="806903"/>
            <a:ext cx="7207705" cy="2762252"/>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5582DBAC-6209-BAF2-C364-BA2798BFD976}"/>
              </a:ext>
            </a:extLst>
          </p:cNvPr>
          <p:cNvPicPr>
            <a:picLocks noChangeAspect="1"/>
          </p:cNvPicPr>
          <p:nvPr/>
        </p:nvPicPr>
        <p:blipFill>
          <a:blip r:embed="rId3"/>
          <a:stretch>
            <a:fillRect/>
          </a:stretch>
        </p:blipFill>
        <p:spPr>
          <a:xfrm>
            <a:off x="423863" y="3574597"/>
            <a:ext cx="7109733" cy="2974522"/>
          </a:xfrm>
          <a:prstGeom prst="rect">
            <a:avLst/>
          </a:prstGeom>
        </p:spPr>
      </p:pic>
    </p:spTree>
    <p:extLst>
      <p:ext uri="{BB962C8B-B14F-4D97-AF65-F5344CB8AC3E}">
        <p14:creationId xmlns:p14="http://schemas.microsoft.com/office/powerpoint/2010/main" val="664398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B6AE7E-4C25-825C-3041-85B6BB92C5F1}"/>
              </a:ext>
            </a:extLst>
          </p:cNvPr>
          <p:cNvSpPr txBox="1"/>
          <p:nvPr/>
        </p:nvSpPr>
        <p:spPr>
          <a:xfrm>
            <a:off x="5444" y="345621"/>
            <a:ext cx="9089569"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a:latin typeface="Times New Roman"/>
                <a:cs typeface="Times New Roman"/>
              </a:rPr>
              <a:t>                                                                                                       </a:t>
            </a:r>
            <a:r>
              <a:rPr lang="en-US" sz="2000" b="1" dirty="0">
                <a:latin typeface="Times New Roman"/>
                <a:cs typeface="Times New Roman"/>
              </a:rPr>
              <a:t> Exploratory Data Analysis </a:t>
            </a:r>
          </a:p>
          <a:p>
            <a:r>
              <a:rPr lang="en-US" sz="2000" b="1" dirty="0">
                <a:latin typeface="Times New Roman"/>
                <a:cs typeface="Times New Roman"/>
              </a:rPr>
              <a:t>Visualize the data using plots </a:t>
            </a:r>
          </a:p>
          <a:p>
            <a:endParaRPr lang="en-US" sz="2000" b="1" dirty="0">
              <a:latin typeface="Times New Roman"/>
              <a:cs typeface="Times New Roman"/>
            </a:endParaRPr>
          </a:p>
          <a:p>
            <a:endParaRPr lang="en-US" sz="2000" b="1" dirty="0">
              <a:latin typeface="Times New Roman"/>
              <a:cs typeface="Times New Roman"/>
            </a:endParaRPr>
          </a:p>
          <a:p>
            <a:endParaRPr lang="en-US" sz="2000" b="1" dirty="0">
              <a:latin typeface="Times New Roman"/>
              <a:cs typeface="Times New Roman"/>
            </a:endParaRPr>
          </a:p>
          <a:p>
            <a:endParaRPr lang="en-US" sz="2000" b="1" dirty="0">
              <a:latin typeface="Times New Roman"/>
              <a:cs typeface="Times New Roman"/>
            </a:endParaRPr>
          </a:p>
          <a:p>
            <a:endParaRPr lang="en-US" sz="2000" b="1" dirty="0">
              <a:latin typeface="Times New Roman"/>
              <a:cs typeface="Times New Roman"/>
            </a:endParaRPr>
          </a:p>
          <a:p>
            <a:endParaRPr lang="en-US" sz="2000" b="1" dirty="0">
              <a:latin typeface="Times New Roman"/>
              <a:cs typeface="Times New Roman"/>
            </a:endParaRPr>
          </a:p>
          <a:p>
            <a:endParaRPr lang="en-US" sz="2000" b="1" dirty="0">
              <a:latin typeface="Times New Roman"/>
              <a:cs typeface="Times New Roman"/>
            </a:endParaRPr>
          </a:p>
          <a:p>
            <a:r>
              <a:rPr lang="en-US" sz="2000" b="1" dirty="0">
                <a:latin typeface="Times New Roman"/>
                <a:cs typeface="Times New Roman"/>
              </a:rPr>
              <a:t>VISUALIZATIONS: </a:t>
            </a:r>
          </a:p>
          <a:p>
            <a:endParaRPr lang="en-US" sz="2000" b="1" dirty="0">
              <a:latin typeface="Times New Roman"/>
              <a:cs typeface="Times New Roman"/>
            </a:endParaRPr>
          </a:p>
          <a:p>
            <a:endParaRPr lang="en-US" sz="2000" b="1" dirty="0">
              <a:latin typeface="Times New Roman"/>
              <a:cs typeface="Times New Roman"/>
            </a:endParaRPr>
          </a:p>
        </p:txBody>
      </p:sp>
      <p:pic>
        <p:nvPicPr>
          <p:cNvPr id="3" name="Picture 2" descr="A screenshot of a computer code&#10;&#10;Description automatically generated">
            <a:extLst>
              <a:ext uri="{FF2B5EF4-FFF2-40B4-BE49-F238E27FC236}">
                <a16:creationId xmlns:a16="http://schemas.microsoft.com/office/drawing/2014/main" id="{337B7154-FD0A-825B-45C9-6783AC5E2591}"/>
              </a:ext>
            </a:extLst>
          </p:cNvPr>
          <p:cNvPicPr>
            <a:picLocks noChangeAspect="1"/>
          </p:cNvPicPr>
          <p:nvPr/>
        </p:nvPicPr>
        <p:blipFill>
          <a:blip r:embed="rId2"/>
          <a:stretch>
            <a:fillRect/>
          </a:stretch>
        </p:blipFill>
        <p:spPr>
          <a:xfrm>
            <a:off x="499934" y="1003380"/>
            <a:ext cx="7614558" cy="1988004"/>
          </a:xfrm>
          <a:prstGeom prst="rect">
            <a:avLst/>
          </a:prstGeom>
        </p:spPr>
      </p:pic>
      <p:pic>
        <p:nvPicPr>
          <p:cNvPr id="4" name="Picture 3" descr="A graph of a distribution of attrition&#10;&#10;Description automatically generated">
            <a:extLst>
              <a:ext uri="{FF2B5EF4-FFF2-40B4-BE49-F238E27FC236}">
                <a16:creationId xmlns:a16="http://schemas.microsoft.com/office/drawing/2014/main" id="{615B8908-E951-3BA2-0B55-102DFD89F10A}"/>
              </a:ext>
            </a:extLst>
          </p:cNvPr>
          <p:cNvPicPr>
            <a:picLocks noChangeAspect="1"/>
          </p:cNvPicPr>
          <p:nvPr/>
        </p:nvPicPr>
        <p:blipFill>
          <a:blip r:embed="rId3"/>
          <a:stretch>
            <a:fillRect/>
          </a:stretch>
        </p:blipFill>
        <p:spPr>
          <a:xfrm>
            <a:off x="3403" y="3426279"/>
            <a:ext cx="4042683" cy="3390900"/>
          </a:xfrm>
          <a:prstGeom prst="rect">
            <a:avLst/>
          </a:prstGeom>
        </p:spPr>
      </p:pic>
      <p:pic>
        <p:nvPicPr>
          <p:cNvPr id="5" name="Picture 4" descr="A graph of different colored bars&#10;&#10;Description automatically generated">
            <a:extLst>
              <a:ext uri="{FF2B5EF4-FFF2-40B4-BE49-F238E27FC236}">
                <a16:creationId xmlns:a16="http://schemas.microsoft.com/office/drawing/2014/main" id="{4478D8DE-0362-46C4-F7BB-1C309EDEB40E}"/>
              </a:ext>
            </a:extLst>
          </p:cNvPr>
          <p:cNvPicPr>
            <a:picLocks noChangeAspect="1"/>
          </p:cNvPicPr>
          <p:nvPr/>
        </p:nvPicPr>
        <p:blipFill>
          <a:blip r:embed="rId4"/>
          <a:stretch>
            <a:fillRect/>
          </a:stretch>
        </p:blipFill>
        <p:spPr>
          <a:xfrm>
            <a:off x="4052207" y="3426959"/>
            <a:ext cx="4599216" cy="3389539"/>
          </a:xfrm>
          <a:prstGeom prst="rect">
            <a:avLst/>
          </a:prstGeom>
        </p:spPr>
      </p:pic>
      <p:pic>
        <p:nvPicPr>
          <p:cNvPr id="6" name="Picture 5" descr="A graph of a number of blue and orange bars&#10;&#10;Description automatically generated">
            <a:extLst>
              <a:ext uri="{FF2B5EF4-FFF2-40B4-BE49-F238E27FC236}">
                <a16:creationId xmlns:a16="http://schemas.microsoft.com/office/drawing/2014/main" id="{D436E9EB-C795-6FE3-9CEF-40286BCE78A4}"/>
              </a:ext>
            </a:extLst>
          </p:cNvPr>
          <p:cNvPicPr>
            <a:picLocks noChangeAspect="1"/>
          </p:cNvPicPr>
          <p:nvPr/>
        </p:nvPicPr>
        <p:blipFill>
          <a:blip r:embed="rId5"/>
          <a:stretch>
            <a:fillRect/>
          </a:stretch>
        </p:blipFill>
        <p:spPr>
          <a:xfrm>
            <a:off x="7936368" y="3421518"/>
            <a:ext cx="4069896" cy="3378653"/>
          </a:xfrm>
          <a:prstGeom prst="rect">
            <a:avLst/>
          </a:prstGeom>
        </p:spPr>
      </p:pic>
    </p:spTree>
    <p:extLst>
      <p:ext uri="{BB962C8B-B14F-4D97-AF65-F5344CB8AC3E}">
        <p14:creationId xmlns:p14="http://schemas.microsoft.com/office/powerpoint/2010/main" val="3573581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E8A2FA-FDF9-30C4-0EF3-320CD7D2071E}"/>
              </a:ext>
            </a:extLst>
          </p:cNvPr>
          <p:cNvSpPr txBox="1"/>
          <p:nvPr/>
        </p:nvSpPr>
        <p:spPr>
          <a:xfrm>
            <a:off x="489856" y="272143"/>
            <a:ext cx="1137557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a:p>
            <a:endParaRPr lang="en-US" dirty="0"/>
          </a:p>
        </p:txBody>
      </p:sp>
      <p:pic>
        <p:nvPicPr>
          <p:cNvPr id="3" name="Picture 2" descr="A computer screen shot of a math equation&#10;&#10;Description automatically generated">
            <a:extLst>
              <a:ext uri="{FF2B5EF4-FFF2-40B4-BE49-F238E27FC236}">
                <a16:creationId xmlns:a16="http://schemas.microsoft.com/office/drawing/2014/main" id="{9559A6D2-9919-700C-DEFF-9EA3831B648F}"/>
              </a:ext>
            </a:extLst>
          </p:cNvPr>
          <p:cNvPicPr>
            <a:picLocks noChangeAspect="1"/>
          </p:cNvPicPr>
          <p:nvPr/>
        </p:nvPicPr>
        <p:blipFill>
          <a:blip r:embed="rId2"/>
          <a:stretch>
            <a:fillRect/>
          </a:stretch>
        </p:blipFill>
        <p:spPr>
          <a:xfrm>
            <a:off x="493939" y="472849"/>
            <a:ext cx="6936922" cy="1362075"/>
          </a:xfrm>
          <a:prstGeom prst="rect">
            <a:avLst/>
          </a:prstGeom>
        </p:spPr>
      </p:pic>
      <p:sp>
        <p:nvSpPr>
          <p:cNvPr id="7" name="TextBox 6">
            <a:extLst>
              <a:ext uri="{FF2B5EF4-FFF2-40B4-BE49-F238E27FC236}">
                <a16:creationId xmlns:a16="http://schemas.microsoft.com/office/drawing/2014/main" id="{FF6B8A99-F44A-CDA8-C9A7-1D71CE360F13}"/>
              </a:ext>
            </a:extLst>
          </p:cNvPr>
          <p:cNvSpPr txBox="1"/>
          <p:nvPr/>
        </p:nvSpPr>
        <p:spPr>
          <a:xfrm>
            <a:off x="486525" y="1964321"/>
            <a:ext cx="678300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latin typeface="Times New Roman"/>
                <a:cs typeface="Times New Roman"/>
              </a:rPr>
              <a:t>VISUALISATIONS FOR NUMERICAL COLUMNS</a:t>
            </a:r>
          </a:p>
          <a:p>
            <a:endParaRPr lang="en-US" sz="2000" b="1" dirty="0">
              <a:latin typeface="Times New Roman"/>
              <a:cs typeface="Times New Roman"/>
            </a:endParaRPr>
          </a:p>
        </p:txBody>
      </p:sp>
      <p:pic>
        <p:nvPicPr>
          <p:cNvPr id="8" name="Picture 7">
            <a:extLst>
              <a:ext uri="{FF2B5EF4-FFF2-40B4-BE49-F238E27FC236}">
                <a16:creationId xmlns:a16="http://schemas.microsoft.com/office/drawing/2014/main" id="{73FDA029-F648-5091-AB00-586C1ADA2F54}"/>
              </a:ext>
            </a:extLst>
          </p:cNvPr>
          <p:cNvPicPr>
            <a:picLocks noChangeAspect="1"/>
          </p:cNvPicPr>
          <p:nvPr/>
        </p:nvPicPr>
        <p:blipFill>
          <a:blip r:embed="rId3"/>
          <a:stretch>
            <a:fillRect/>
          </a:stretch>
        </p:blipFill>
        <p:spPr>
          <a:xfrm>
            <a:off x="4083" y="2369078"/>
            <a:ext cx="4273552" cy="3704319"/>
          </a:xfrm>
          <a:prstGeom prst="rect">
            <a:avLst/>
          </a:prstGeom>
        </p:spPr>
      </p:pic>
      <p:pic>
        <p:nvPicPr>
          <p:cNvPr id="9" name="Picture 8" descr="A graph of age distribution&#10;&#10;Description automatically generated">
            <a:extLst>
              <a:ext uri="{FF2B5EF4-FFF2-40B4-BE49-F238E27FC236}">
                <a16:creationId xmlns:a16="http://schemas.microsoft.com/office/drawing/2014/main" id="{1D36C36A-442E-DB0C-1AA5-BBD85644AAEA}"/>
              </a:ext>
            </a:extLst>
          </p:cNvPr>
          <p:cNvPicPr>
            <a:picLocks noChangeAspect="1"/>
          </p:cNvPicPr>
          <p:nvPr/>
        </p:nvPicPr>
        <p:blipFill>
          <a:blip r:embed="rId4"/>
          <a:stretch>
            <a:fillRect/>
          </a:stretch>
        </p:blipFill>
        <p:spPr>
          <a:xfrm>
            <a:off x="4285798" y="2383367"/>
            <a:ext cx="4285644" cy="3712027"/>
          </a:xfrm>
          <a:prstGeom prst="rect">
            <a:avLst/>
          </a:prstGeom>
        </p:spPr>
      </p:pic>
      <p:pic>
        <p:nvPicPr>
          <p:cNvPr id="11" name="Picture 10">
            <a:extLst>
              <a:ext uri="{FF2B5EF4-FFF2-40B4-BE49-F238E27FC236}">
                <a16:creationId xmlns:a16="http://schemas.microsoft.com/office/drawing/2014/main" id="{EEC41049-F2DE-5DB5-1118-8304B08F7616}"/>
              </a:ext>
            </a:extLst>
          </p:cNvPr>
          <p:cNvPicPr>
            <a:picLocks noChangeAspect="1"/>
          </p:cNvPicPr>
          <p:nvPr/>
        </p:nvPicPr>
        <p:blipFill>
          <a:blip r:embed="rId5"/>
          <a:stretch>
            <a:fillRect/>
          </a:stretch>
        </p:blipFill>
        <p:spPr>
          <a:xfrm>
            <a:off x="8453892" y="2378604"/>
            <a:ext cx="3738789" cy="3733650"/>
          </a:xfrm>
          <a:prstGeom prst="rect">
            <a:avLst/>
          </a:prstGeom>
        </p:spPr>
      </p:pic>
    </p:spTree>
    <p:extLst>
      <p:ext uri="{BB962C8B-B14F-4D97-AF65-F5344CB8AC3E}">
        <p14:creationId xmlns:p14="http://schemas.microsoft.com/office/powerpoint/2010/main" val="3319149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B7D4FA-C2AF-248B-C36F-CA34DA787EA9}"/>
              </a:ext>
            </a:extLst>
          </p:cNvPr>
          <p:cNvSpPr txBox="1"/>
          <p:nvPr/>
        </p:nvSpPr>
        <p:spPr>
          <a:xfrm>
            <a:off x="604461" y="589350"/>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9" name="TextBox 8">
            <a:extLst>
              <a:ext uri="{FF2B5EF4-FFF2-40B4-BE49-F238E27FC236}">
                <a16:creationId xmlns:a16="http://schemas.microsoft.com/office/drawing/2014/main" id="{256D46FD-2643-1F8A-7AEC-87A25A700739}"/>
              </a:ext>
            </a:extLst>
          </p:cNvPr>
          <p:cNvSpPr txBox="1"/>
          <p:nvPr/>
        </p:nvSpPr>
        <p:spPr>
          <a:xfrm>
            <a:off x="967139" y="468457"/>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12" name="Picture 11">
            <a:extLst>
              <a:ext uri="{FF2B5EF4-FFF2-40B4-BE49-F238E27FC236}">
                <a16:creationId xmlns:a16="http://schemas.microsoft.com/office/drawing/2014/main" id="{3127F5FB-6A05-765B-29B2-0F22D0BC5466}"/>
              </a:ext>
            </a:extLst>
          </p:cNvPr>
          <p:cNvPicPr>
            <a:picLocks noChangeAspect="1"/>
          </p:cNvPicPr>
          <p:nvPr/>
        </p:nvPicPr>
        <p:blipFill>
          <a:blip r:embed="rId2"/>
          <a:stretch>
            <a:fillRect/>
          </a:stretch>
        </p:blipFill>
        <p:spPr>
          <a:xfrm>
            <a:off x="7485" y="154593"/>
            <a:ext cx="4266747" cy="3766910"/>
          </a:xfrm>
          <a:prstGeom prst="rect">
            <a:avLst/>
          </a:prstGeom>
        </p:spPr>
      </p:pic>
      <p:pic>
        <p:nvPicPr>
          <p:cNvPr id="13" name="Picture 12" descr="A graph of a job satisfaction distribution&#10;&#10;Description automatically generated">
            <a:extLst>
              <a:ext uri="{FF2B5EF4-FFF2-40B4-BE49-F238E27FC236}">
                <a16:creationId xmlns:a16="http://schemas.microsoft.com/office/drawing/2014/main" id="{461FB819-EB66-9116-C245-9DDEFE45874A}"/>
              </a:ext>
            </a:extLst>
          </p:cNvPr>
          <p:cNvPicPr>
            <a:picLocks noChangeAspect="1"/>
          </p:cNvPicPr>
          <p:nvPr/>
        </p:nvPicPr>
        <p:blipFill>
          <a:blip r:embed="rId3"/>
          <a:stretch>
            <a:fillRect/>
          </a:stretch>
        </p:blipFill>
        <p:spPr>
          <a:xfrm>
            <a:off x="4099227" y="173264"/>
            <a:ext cx="4247547" cy="3765853"/>
          </a:xfrm>
          <a:prstGeom prst="rect">
            <a:avLst/>
          </a:prstGeom>
        </p:spPr>
      </p:pic>
      <p:pic>
        <p:nvPicPr>
          <p:cNvPr id="14" name="Picture 13" descr="A graph of performance rating&#10;&#10;Description automatically generated">
            <a:extLst>
              <a:ext uri="{FF2B5EF4-FFF2-40B4-BE49-F238E27FC236}">
                <a16:creationId xmlns:a16="http://schemas.microsoft.com/office/drawing/2014/main" id="{766552CE-E09F-C351-CAFA-4D7E5C0C484A}"/>
              </a:ext>
            </a:extLst>
          </p:cNvPr>
          <p:cNvPicPr>
            <a:picLocks noChangeAspect="1"/>
          </p:cNvPicPr>
          <p:nvPr/>
        </p:nvPicPr>
        <p:blipFill>
          <a:blip r:embed="rId4"/>
          <a:stretch>
            <a:fillRect/>
          </a:stretch>
        </p:blipFill>
        <p:spPr>
          <a:xfrm>
            <a:off x="8364838" y="356885"/>
            <a:ext cx="3832227" cy="3604230"/>
          </a:xfrm>
          <a:prstGeom prst="rect">
            <a:avLst/>
          </a:prstGeom>
        </p:spPr>
      </p:pic>
    </p:spTree>
    <p:extLst>
      <p:ext uri="{BB962C8B-B14F-4D97-AF65-F5344CB8AC3E}">
        <p14:creationId xmlns:p14="http://schemas.microsoft.com/office/powerpoint/2010/main" val="20012577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357</cp:revision>
  <dcterms:created xsi:type="dcterms:W3CDTF">2024-09-18T11:05:16Z</dcterms:created>
  <dcterms:modified xsi:type="dcterms:W3CDTF">2024-09-18T17:21:40Z</dcterms:modified>
</cp:coreProperties>
</file>