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6E973C-ED11-1D2B-DA13-93120C3EA8D7}" v="386" dt="2024-09-25T11:24:31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8CAD35-6FD1-573F-F433-12AC39380AF1}"/>
              </a:ext>
            </a:extLst>
          </p:cNvPr>
          <p:cNvSpPr txBox="1"/>
          <p:nvPr/>
        </p:nvSpPr>
        <p:spPr>
          <a:xfrm>
            <a:off x="1589315" y="1295399"/>
            <a:ext cx="9252855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                                                   </a:t>
            </a:r>
            <a:r>
              <a:rPr lang="en-US" sz="2400" b="1" dirty="0">
                <a:latin typeface="Times New Roman"/>
                <a:cs typeface="Times New Roman"/>
              </a:rPr>
              <a:t>  </a:t>
            </a:r>
            <a:r>
              <a:rPr lang="en-US" sz="2400" b="1" u="sng" dirty="0">
                <a:latin typeface="Times New Roman"/>
                <a:cs typeface="Times New Roman"/>
              </a:rPr>
              <a:t>TITTLE :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br>
              <a:rPr lang="en-US" sz="2400" dirty="0"/>
            </a:br>
            <a:r>
              <a:rPr lang="en-US" sz="2400" b="1" dirty="0">
                <a:latin typeface="Times New Roman"/>
                <a:ea typeface="+mn-lt"/>
                <a:cs typeface="+mn-lt"/>
              </a:rPr>
              <a:t>                 "Tesla EV Sales Analysis and Prediction"</a:t>
            </a:r>
          </a:p>
          <a:p>
            <a:r>
              <a:rPr lang="en-US" sz="2400" b="1" dirty="0">
                <a:ea typeface="+mn-lt"/>
                <a:cs typeface="+mn-lt"/>
              </a:rPr>
              <a:t>                                                      </a:t>
            </a:r>
            <a:r>
              <a:rPr lang="en-US" sz="2400" b="1" u="sng" dirty="0">
                <a:latin typeface="Times New Roman"/>
                <a:ea typeface="+mn-lt"/>
                <a:cs typeface="+mn-lt"/>
              </a:rPr>
              <a:t>Subtitle:</a:t>
            </a:r>
            <a:endParaRPr lang="en-US" b="1" u="sng" dirty="0">
              <a:latin typeface="Times New Roman"/>
              <a:ea typeface="+mn-lt"/>
              <a:cs typeface="+mn-lt"/>
            </a:endParaRPr>
          </a:p>
          <a:p>
            <a:r>
              <a:rPr lang="en-US" sz="2400" b="1" dirty="0">
                <a:latin typeface="Times New Roman"/>
                <a:ea typeface="+mn-lt"/>
                <a:cs typeface="+mn-lt"/>
              </a:rPr>
              <a:t>              "Data Analysis and Machine Learning Project"</a:t>
            </a:r>
            <a:endParaRPr lang="en-US" b="1" dirty="0">
              <a:latin typeface="Times New Roman"/>
            </a:endParaRPr>
          </a:p>
          <a:p>
            <a:endParaRPr lang="en-US" sz="2400" b="1" dirty="0">
              <a:latin typeface="Times New Roman"/>
            </a:endParaRPr>
          </a:p>
          <a:p>
            <a:r>
              <a:rPr lang="en-US" sz="2400" b="1" dirty="0">
                <a:latin typeface="Times New Roman"/>
                <a:cs typeface="Times New Roman"/>
              </a:rPr>
              <a:t>NAME : ABIR DATTA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6CD30C-59C2-A2E2-CE68-9181B05B09C9}"/>
              </a:ext>
            </a:extLst>
          </p:cNvPr>
          <p:cNvSpPr txBox="1"/>
          <p:nvPr/>
        </p:nvSpPr>
        <p:spPr>
          <a:xfrm>
            <a:off x="1072919" y="317342"/>
            <a:ext cx="10531288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                                                                                KEY INSIGHTS </a:t>
            </a:r>
          </a:p>
          <a:p>
            <a:pPr marL="285750" indent="-285750">
              <a:buFont typeface="Arial"/>
              <a:buChar char="•"/>
            </a:pPr>
            <a:r>
              <a:rPr lang="en-US" sz="2400" b="1">
                <a:latin typeface="Times New Roman"/>
                <a:ea typeface="+mn-lt"/>
                <a:cs typeface="+mn-lt"/>
              </a:rPr>
              <a:t>Weak Correlations</a:t>
            </a:r>
            <a:r>
              <a:rPr lang="en-US" sz="2400">
                <a:latin typeface="Times New Roman"/>
                <a:ea typeface="+mn-lt"/>
                <a:cs typeface="+mn-lt"/>
              </a:rPr>
              <a:t>: Most features have very low correlations with </a:t>
            </a:r>
            <a:r>
              <a:rPr lang="en-US" sz="2400" b="1">
                <a:latin typeface="Times New Roman"/>
                <a:ea typeface="+mn-lt"/>
                <a:cs typeface="+mn-lt"/>
              </a:rPr>
              <a:t>Total EV Sales</a:t>
            </a:r>
            <a:r>
              <a:rPr lang="en-US" sz="2400">
                <a:latin typeface="Times New Roman"/>
                <a:ea typeface="+mn-lt"/>
                <a:cs typeface="+mn-lt"/>
              </a:rPr>
              <a:t>, indicating weak or no linear relationships with Tesla sales.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>
                <a:latin typeface="Times New Roman"/>
                <a:ea typeface="+mn-lt"/>
                <a:cs typeface="+mn-lt"/>
              </a:rPr>
              <a:t>Charging Stations</a:t>
            </a:r>
            <a:r>
              <a:rPr lang="en-US" sz="2400">
                <a:latin typeface="Times New Roman"/>
                <a:ea typeface="+mn-lt"/>
                <a:cs typeface="+mn-lt"/>
              </a:rPr>
              <a:t>: A near-zero negative correlation suggests that more charging stations don’t significantly impact EV sales.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>
                <a:latin typeface="Times New Roman"/>
                <a:ea typeface="+mn-lt"/>
                <a:cs typeface="+mn-lt"/>
              </a:rPr>
              <a:t>EV Price</a:t>
            </a:r>
            <a:r>
              <a:rPr lang="en-US" sz="2400">
                <a:latin typeface="Times New Roman"/>
                <a:ea typeface="+mn-lt"/>
                <a:cs typeface="+mn-lt"/>
              </a:rPr>
              <a:t>: The average EV price shows almost no correlation with sales, meaning price alone doesn’t drive sales.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>
                <a:latin typeface="Times New Roman"/>
                <a:ea typeface="+mn-lt"/>
                <a:cs typeface="+mn-lt"/>
              </a:rPr>
              <a:t>Environmental Awareness</a:t>
            </a:r>
            <a:r>
              <a:rPr lang="en-US" sz="2400">
                <a:latin typeface="Times New Roman"/>
                <a:ea typeface="+mn-lt"/>
                <a:cs typeface="+mn-lt"/>
              </a:rPr>
              <a:t>: There’s a weak positive correlation with EV sales, suggesting awareness might have a small influence.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>
                <a:latin typeface="Times New Roman"/>
                <a:ea typeface="+mn-lt"/>
                <a:cs typeface="+mn-lt"/>
              </a:rPr>
              <a:t>CO2 Emissions</a:t>
            </a:r>
            <a:r>
              <a:rPr lang="en-US" sz="2400">
                <a:latin typeface="Times New Roman"/>
                <a:ea typeface="+mn-lt"/>
                <a:cs typeface="+mn-lt"/>
              </a:rPr>
              <a:t>: Slight positive correlation with sales, but the impact is minimal.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2400" b="1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249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38DEC7-A410-122C-14B3-47F89CC7462C}"/>
              </a:ext>
            </a:extLst>
          </p:cNvPr>
          <p:cNvSpPr txBox="1"/>
          <p:nvPr/>
        </p:nvSpPr>
        <p:spPr>
          <a:xfrm>
            <a:off x="483569" y="513792"/>
            <a:ext cx="1131872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                                                                                                                                  </a:t>
            </a:r>
            <a:r>
              <a:rPr lang="en-US" sz="2000" b="1" dirty="0">
                <a:latin typeface="Times New Roman"/>
                <a:cs typeface="Times New Roman"/>
              </a:rPr>
              <a:t> Model Building</a:t>
            </a: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357BB7E-2B73-8B2D-CE16-695859E4C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" y="913370"/>
            <a:ext cx="7458333" cy="3826476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8DFE8E8-0312-8C00-69E3-5738986A0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269" y="668809"/>
            <a:ext cx="50673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07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81DB12-B6E8-F26F-943D-6DFAE7C62D0C}"/>
              </a:ext>
            </a:extLst>
          </p:cNvPr>
          <p:cNvSpPr txBox="1"/>
          <p:nvPr/>
        </p:nvSpPr>
        <p:spPr>
          <a:xfrm>
            <a:off x="423123" y="302230"/>
            <a:ext cx="1119243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Times New Roman"/>
                <a:ea typeface="Times New Roman"/>
                <a:cs typeface="Times New Roman"/>
              </a:rPr>
              <a:t>                                                                                          </a:t>
            </a:r>
            <a:r>
              <a:rPr lang="en-US" sz="2000" b="1" dirty="0">
                <a:latin typeface="Times New Roman"/>
                <a:ea typeface="Times New Roman"/>
                <a:cs typeface="Times New Roman"/>
              </a:rPr>
              <a:t> Interpretation and Reporting</a:t>
            </a: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8A2894D-67B7-E2FF-F26C-E5F1CFEC1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01" y="812972"/>
            <a:ext cx="50673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98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9021DC-98E3-8FA7-F0A6-B6229806297B}"/>
              </a:ext>
            </a:extLst>
          </p:cNvPr>
          <p:cNvSpPr txBox="1"/>
          <p:nvPr/>
        </p:nvSpPr>
        <p:spPr>
          <a:xfrm>
            <a:off x="480175" y="332453"/>
            <a:ext cx="11276608" cy="73866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                </a:t>
            </a:r>
            <a:r>
              <a:rPr lang="en-US" dirty="0">
                <a:ea typeface="+mn-lt"/>
                <a:cs typeface="+mn-lt"/>
              </a:rPr>
              <a:t>               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                                                     Report:</a:t>
            </a:r>
          </a:p>
          <a:p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Environmental Awareness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Positively associated with EV sales, indicating that regions with higher awareness are more likely to adopt EVs.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Urbanization Rate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Slightly positively correlated with sales, suggesting that Tesla should target urban areas with higher potential for infrastructure development.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Minimal Influence of Charging Stations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Surprisingly, the number of charging stations per 1,000 EVs did not show a strong influence on sales, indicating that other factors (e.g., convenience or subsidies) might be more important to consumers.</a:t>
            </a:r>
            <a:endParaRPr lang="en-US" sz="2000" dirty="0">
              <a:latin typeface="Times New Roman"/>
            </a:endParaRPr>
          </a:p>
          <a:p>
            <a:pPr>
              <a:buFont typeface="Arial"/>
              <a:buChar char="•"/>
            </a:pPr>
            <a:r>
              <a:rPr lang="en-US" b="1" dirty="0">
                <a:latin typeface="Times New Roman"/>
                <a:cs typeface="Times New Roman"/>
              </a:rPr>
              <a:t>Recommendations for Tesla: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endParaRPr lang="en-US" b="1" dirty="0">
              <a:latin typeface="Times New Roman"/>
              <a:ea typeface="+mn-lt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000" b="1">
                <a:latin typeface="Times New Roman"/>
                <a:ea typeface="+mn-lt"/>
                <a:cs typeface="+mn-lt"/>
              </a:rPr>
              <a:t>Target Urban Markets</a:t>
            </a:r>
            <a:r>
              <a:rPr lang="en-US" sz="2000">
                <a:latin typeface="Times New Roman"/>
                <a:ea typeface="+mn-lt"/>
                <a:cs typeface="+mn-lt"/>
              </a:rPr>
              <a:t>: Focus on expanding sales in highly urbanized regions, where the adoption rate for EVs is higher.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000" b="1">
                <a:latin typeface="Times New Roman"/>
                <a:ea typeface="+mn-lt"/>
                <a:cs typeface="+mn-lt"/>
              </a:rPr>
              <a:t>Leverage Environmental Awareness Campaigns</a:t>
            </a:r>
            <a:r>
              <a:rPr lang="en-US" sz="2000">
                <a:latin typeface="Times New Roman"/>
                <a:ea typeface="+mn-lt"/>
                <a:cs typeface="+mn-lt"/>
              </a:rPr>
              <a:t>: Invest in marketing campaigns that emphasize the environmental benefits of Tesla’s EVs, especially in regions with high environmental awareness.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000" b="1">
                <a:latin typeface="Times New Roman"/>
                <a:ea typeface="+mn-lt"/>
                <a:cs typeface="+mn-lt"/>
              </a:rPr>
              <a:t>Incorporate Policy and Technological Advancements</a:t>
            </a:r>
            <a:r>
              <a:rPr lang="en-US" sz="2000">
                <a:latin typeface="Times New Roman"/>
                <a:ea typeface="+mn-lt"/>
                <a:cs typeface="+mn-lt"/>
              </a:rPr>
              <a:t>: Consider integrating data on </a:t>
            </a:r>
            <a:r>
              <a:rPr lang="en-US" sz="2000" b="1">
                <a:latin typeface="Times New Roman"/>
                <a:ea typeface="+mn-lt"/>
                <a:cs typeface="+mn-lt"/>
              </a:rPr>
              <a:t>government incentives</a:t>
            </a:r>
            <a:r>
              <a:rPr lang="en-US" sz="2000">
                <a:latin typeface="Times New Roman"/>
                <a:ea typeface="+mn-lt"/>
                <a:cs typeface="+mn-lt"/>
              </a:rPr>
              <a:t>, </a:t>
            </a:r>
            <a:r>
              <a:rPr lang="en-US" sz="2000" b="1">
                <a:latin typeface="Times New Roman"/>
                <a:ea typeface="+mn-lt"/>
                <a:cs typeface="+mn-lt"/>
              </a:rPr>
              <a:t>tax breaks</a:t>
            </a:r>
            <a:r>
              <a:rPr lang="en-US" sz="2000">
                <a:latin typeface="Times New Roman"/>
                <a:ea typeface="+mn-lt"/>
                <a:cs typeface="+mn-lt"/>
              </a:rPr>
              <a:t>, and </a:t>
            </a:r>
            <a:r>
              <a:rPr lang="en-US" sz="2000" b="1">
                <a:latin typeface="Times New Roman"/>
                <a:ea typeface="+mn-lt"/>
                <a:cs typeface="+mn-lt"/>
              </a:rPr>
              <a:t>technological advancements</a:t>
            </a:r>
            <a:r>
              <a:rPr lang="en-US" sz="2000">
                <a:latin typeface="Times New Roman"/>
                <a:ea typeface="+mn-lt"/>
                <a:cs typeface="+mn-lt"/>
              </a:rPr>
              <a:t> like </a:t>
            </a:r>
            <a:r>
              <a:rPr lang="en-US" sz="2000" b="1">
                <a:latin typeface="Times New Roman"/>
                <a:ea typeface="+mn-lt"/>
                <a:cs typeface="+mn-lt"/>
              </a:rPr>
              <a:t>battery innovation</a:t>
            </a:r>
            <a:r>
              <a:rPr lang="en-US" sz="2000">
                <a:latin typeface="Times New Roman"/>
                <a:ea typeface="+mn-lt"/>
                <a:cs typeface="+mn-lt"/>
              </a:rPr>
              <a:t> into future predictive models to capture additional factors driving sales.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000" b="1">
                <a:latin typeface="Times New Roman"/>
                <a:ea typeface="+mn-lt"/>
                <a:cs typeface="+mn-lt"/>
              </a:rPr>
              <a:t>Monitor Charging Infrastructure</a:t>
            </a:r>
            <a:r>
              <a:rPr lang="en-US" sz="2000">
                <a:latin typeface="Times New Roman"/>
                <a:ea typeface="+mn-lt"/>
                <a:cs typeface="+mn-lt"/>
              </a:rPr>
              <a:t>: Even though charging stations did not show a strong impact on sales, continuous development of Tesla’s Supercharger network will remain crucial for long-term growth, especially as more EV competitors enter the market.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Aptos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sz="2000" dirty="0">
              <a:latin typeface="Apto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2702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265669-EF61-0A29-73A6-9E2687D95A3A}"/>
              </a:ext>
            </a:extLst>
          </p:cNvPr>
          <p:cNvSpPr txBox="1"/>
          <p:nvPr/>
        </p:nvSpPr>
        <p:spPr>
          <a:xfrm>
            <a:off x="377788" y="332454"/>
            <a:ext cx="1140339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sz="2000" dirty="0">
                <a:latin typeface="Times New Roman"/>
                <a:cs typeface="Times New Roman"/>
              </a:rPr>
            </a:br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GITHUB LINK : </a:t>
            </a:r>
          </a:p>
          <a:p>
            <a:r>
              <a:rPr lang="en-US" sz="2000" dirty="0">
                <a:latin typeface="Times New Roman"/>
                <a:ea typeface="+mn-lt"/>
                <a:cs typeface="Times New Roman"/>
              </a:rPr>
              <a:t>https://github.com/Abi0p/Predicting_Electiric-_vehicle_adoption_using_Machin_learnig_and-_python-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AEC317-798E-6431-C913-9FC64C7ABAC3}"/>
              </a:ext>
            </a:extLst>
          </p:cNvPr>
          <p:cNvSpPr txBox="1"/>
          <p:nvPr/>
        </p:nvSpPr>
        <p:spPr>
          <a:xfrm>
            <a:off x="1099000" y="684644"/>
            <a:ext cx="10002793" cy="4739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                                                                                                             </a:t>
            </a:r>
            <a:r>
              <a:rPr lang="en-US" sz="2800" b="1" dirty="0">
                <a:latin typeface="Times New Roman"/>
                <a:cs typeface="Times New Roman"/>
              </a:rPr>
              <a:t>Objective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"Predict factors influencing Tesla's EV sales to guide future market expansion strategies."</a:t>
            </a:r>
            <a:endParaRPr lang="en-US" sz="24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>
                <a:latin typeface="Times New Roman"/>
                <a:ea typeface="+mn-lt"/>
                <a:cs typeface="+mn-lt"/>
              </a:rPr>
              <a:t>Key Deliverables</a:t>
            </a:r>
            <a:r>
              <a:rPr lang="en-US" sz="2400">
                <a:latin typeface="Times New Roman"/>
                <a:ea typeface="+mn-lt"/>
                <a:cs typeface="+mn-lt"/>
              </a:rPr>
              <a:t>:</a:t>
            </a:r>
            <a:endParaRPr lang="en-US" sz="24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Times New Roman"/>
                <a:ea typeface="+mn-lt"/>
                <a:cs typeface="+mn-lt"/>
              </a:rPr>
              <a:t>Data Preprocessing &amp; Cleaning</a:t>
            </a:r>
            <a:endParaRPr lang="en-US" sz="24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Times New Roman"/>
                <a:ea typeface="+mn-lt"/>
                <a:cs typeface="+mn-lt"/>
              </a:rPr>
              <a:t>Exploratory Data Analysis (EDA)</a:t>
            </a:r>
            <a:endParaRPr lang="en-US" sz="24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Times New Roman"/>
                <a:ea typeface="+mn-lt"/>
                <a:cs typeface="+mn-lt"/>
              </a:rPr>
              <a:t>Feature Engineering</a:t>
            </a:r>
            <a:endParaRPr lang="en-US" sz="24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Times New Roman"/>
                <a:ea typeface="+mn-lt"/>
                <a:cs typeface="+mn-lt"/>
              </a:rPr>
              <a:t>Model Building &amp; Evaluation</a:t>
            </a:r>
            <a:endParaRPr lang="en-US" sz="24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Times New Roman"/>
                <a:ea typeface="+mn-lt"/>
                <a:cs typeface="+mn-lt"/>
              </a:rPr>
              <a:t>Interpretation &amp; Recommendations</a:t>
            </a:r>
            <a:endParaRPr lang="en-US" sz="240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br>
              <a:rPr lang="en-US" dirty="0"/>
            </a:b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183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CF96A2-B31A-2CEA-F422-9DF468C1A5BD}"/>
              </a:ext>
            </a:extLst>
          </p:cNvPr>
          <p:cNvSpPr txBox="1"/>
          <p:nvPr/>
        </p:nvSpPr>
        <p:spPr>
          <a:xfrm>
            <a:off x="17882" y="5067"/>
            <a:ext cx="1203900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                                                     </a:t>
            </a:r>
            <a:r>
              <a:rPr lang="en-US" dirty="0">
                <a:latin typeface="Times New Roman"/>
                <a:cs typeface="Times New Roman"/>
              </a:rPr>
              <a:t>        </a:t>
            </a:r>
            <a:r>
              <a:rPr lang="en-US" sz="2000" dirty="0">
                <a:latin typeface="Times New Roman"/>
                <a:cs typeface="Times New Roman"/>
              </a:rPr>
              <a:t>       </a:t>
            </a:r>
            <a:r>
              <a:rPr lang="en-US" sz="2000" b="1" dirty="0">
                <a:latin typeface="Times New Roman"/>
                <a:cs typeface="Times New Roman"/>
              </a:rPr>
              <a:t>DATA    PREPROCESSING</a:t>
            </a:r>
          </a:p>
          <a:p>
            <a:pPr marL="457200" indent="-457200">
              <a:buAutoNum type="arabicPeriod"/>
            </a:pPr>
            <a:r>
              <a:rPr lang="en-US" sz="2000" b="1" dirty="0">
                <a:latin typeface="Times New Roman"/>
                <a:cs typeface="Times New Roman"/>
              </a:rPr>
              <a:t>LOADING THE DATASET </a:t>
            </a:r>
            <a:endParaRPr lang="en-US" sz="2000" dirty="0"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endParaRPr lang="en-US" sz="2000" b="1" dirty="0"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endParaRPr lang="en-US" sz="2000" b="1" dirty="0"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endParaRPr lang="en-US" sz="2000" dirty="0"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endParaRPr lang="en-US" sz="2000" dirty="0"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endParaRPr lang="en-US" sz="2000" dirty="0"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endParaRPr lang="en-US" sz="2000" dirty="0"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Identify and handle missing values appropriately.</a:t>
            </a:r>
            <a:endParaRPr lang="en-US" sz="2000" dirty="0"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endParaRPr lang="en-US" sz="2000" b="1" dirty="0">
              <a:latin typeface="Times New Roman"/>
              <a:cs typeface="Times New Roman"/>
            </a:endParaRPr>
          </a:p>
          <a:p>
            <a:br>
              <a:rPr lang="en-US" sz="2000" dirty="0">
                <a:latin typeface="Times New Roman"/>
                <a:cs typeface="Times New Roman"/>
              </a:rPr>
            </a:b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28171E9-AA37-57F1-948E-0A3AA14BA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5" y="586174"/>
            <a:ext cx="5344298" cy="1762383"/>
          </a:xfrm>
          <a:prstGeom prst="rect">
            <a:avLst/>
          </a:prstGeom>
        </p:spPr>
      </p:pic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87CACC96-C8CC-96DD-AA6C-17CCF4C1D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95" y="2785291"/>
            <a:ext cx="2530560" cy="4057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0A1BB6-7D87-7173-B978-8B08F437F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467" y="2782974"/>
            <a:ext cx="9082473" cy="1219972"/>
          </a:xfrm>
          <a:prstGeom prst="rect">
            <a:avLst/>
          </a:prstGeom>
        </p:spPr>
      </p:pic>
      <p:pic>
        <p:nvPicPr>
          <p:cNvPr id="7" name="Picture 6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B5FF3D95-D1BF-4DAC-C780-4B4DED345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6436" y="3891219"/>
            <a:ext cx="6283668" cy="168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5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562E31-DAC3-8C98-8BE4-8ECF4071194D}"/>
              </a:ext>
            </a:extLst>
          </p:cNvPr>
          <p:cNvSpPr txBox="1"/>
          <p:nvPr/>
        </p:nvSpPr>
        <p:spPr>
          <a:xfrm>
            <a:off x="545582" y="489018"/>
            <a:ext cx="1078538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3.Encode categorical variables using suitable encoding techniques</a:t>
            </a:r>
          </a:p>
          <a:p>
            <a:endParaRPr lang="en-US" sz="2000" b="1" dirty="0">
              <a:latin typeface="Times New Roman"/>
              <a:cs typeface="Times New Roman"/>
            </a:endParaRPr>
          </a:p>
          <a:p>
            <a:br>
              <a:rPr lang="en-US" sz="2000" b="1" dirty="0">
                <a:latin typeface="Times New Roman"/>
                <a:cs typeface="Times New Roman"/>
              </a:rPr>
            </a:br>
            <a:endParaRPr lang="en-US" sz="2000" b="1">
              <a:latin typeface="Times New Roman"/>
              <a:cs typeface="Times New Roman"/>
            </a:endParaRPr>
          </a:p>
        </p:txBody>
      </p:sp>
      <p:pic>
        <p:nvPicPr>
          <p:cNvPr id="2" name="Picture 1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A68B4194-3C6E-B73D-FE1A-1B0161E32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0" y="976055"/>
            <a:ext cx="8384060" cy="1343025"/>
          </a:xfrm>
          <a:prstGeom prst="rect">
            <a:avLst/>
          </a:prstGeom>
        </p:spPr>
      </p:pic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8B22F71D-665F-B70D-4660-A7CB7FE39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296" y="795595"/>
            <a:ext cx="2713596" cy="526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5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D5FAE3-1013-6879-A784-E9639A613B8D}"/>
              </a:ext>
            </a:extLst>
          </p:cNvPr>
          <p:cNvSpPr txBox="1"/>
          <p:nvPr/>
        </p:nvSpPr>
        <p:spPr>
          <a:xfrm>
            <a:off x="262445" y="266485"/>
            <a:ext cx="1161825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Times New Roman"/>
                <a:ea typeface="Times New Roman"/>
                <a:cs typeface="Times New Roman"/>
              </a:rPr>
              <a:t>                                                                                                                            </a:t>
            </a:r>
            <a:r>
              <a:rPr lang="en-US" sz="2000" b="1" dirty="0">
                <a:latin typeface="Times New Roman"/>
                <a:ea typeface="Times New Roman"/>
                <a:cs typeface="Times New Roman"/>
              </a:rPr>
              <a:t>Data Cleaning</a:t>
            </a:r>
          </a:p>
          <a:p>
            <a:endParaRPr lang="en-US" sz="2000" b="1" dirty="0"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latin typeface="Times New Roman"/>
                <a:cs typeface="Times New Roman"/>
              </a:rPr>
              <a:t>Handle any outliers in the dataset.</a:t>
            </a:r>
          </a:p>
          <a:p>
            <a:pPr marL="457200" indent="-457200">
              <a:buAutoNum type="arabicPeriod"/>
            </a:pPr>
            <a:endParaRPr lang="en-US" sz="2000" b="1" dirty="0"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endParaRPr lang="en-US" sz="2000" b="1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CD70463-64CC-1AF7-EF68-F1AA53994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595" y="1151650"/>
            <a:ext cx="1219200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9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643FCD-5E19-3B46-5E66-6053B182D426}"/>
              </a:ext>
            </a:extLst>
          </p:cNvPr>
          <p:cNvSpPr txBox="1"/>
          <p:nvPr/>
        </p:nvSpPr>
        <p:spPr>
          <a:xfrm>
            <a:off x="421453" y="308183"/>
            <a:ext cx="11353800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                                                                               </a:t>
            </a:r>
            <a:r>
              <a:rPr lang="en-US" dirty="0">
                <a:latin typeface="Aptos"/>
                <a:cs typeface="Times New Roman"/>
              </a:rPr>
              <a:t>      </a:t>
            </a:r>
            <a:r>
              <a:rPr lang="en-US" sz="2000" b="1" dirty="0">
                <a:latin typeface="Times New Roman"/>
                <a:cs typeface="Times New Roman"/>
              </a:rPr>
              <a:t>Data Standardization</a:t>
            </a:r>
            <a:endParaRPr lang="en-US" sz="2000" dirty="0"/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b="1" dirty="0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D88A4F3-BD51-B126-BF44-C55CC4D4B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0" y="663404"/>
            <a:ext cx="7755668" cy="2895086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E848DAE-C1BE-3DB5-FF7A-5B53420B6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74" y="3431961"/>
            <a:ext cx="3887230" cy="342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9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B6AE7E-4C25-825C-3041-85B6BB92C5F1}"/>
              </a:ext>
            </a:extLst>
          </p:cNvPr>
          <p:cNvSpPr txBox="1"/>
          <p:nvPr/>
        </p:nvSpPr>
        <p:spPr>
          <a:xfrm>
            <a:off x="5444" y="345621"/>
            <a:ext cx="9089569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                                                                                                       </a:t>
            </a:r>
            <a:r>
              <a:rPr lang="en-US" sz="2000" b="1" dirty="0">
                <a:latin typeface="Times New Roman"/>
                <a:cs typeface="Times New Roman"/>
              </a:rPr>
              <a:t> Exploratory Data Analysis </a:t>
            </a:r>
          </a:p>
          <a:p>
            <a:r>
              <a:rPr lang="en-US" sz="2000" b="1" dirty="0">
                <a:latin typeface="Times New Roman"/>
                <a:cs typeface="Times New Roman"/>
              </a:rPr>
              <a:t>Visualize the data using plots </a:t>
            </a: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VISUALIZATIONS: </a:t>
            </a: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</p:txBody>
      </p:sp>
      <p:pic>
        <p:nvPicPr>
          <p:cNvPr id="7" name="Picture 6" descr="A computer code with text&#10;&#10;Description automatically generated">
            <a:extLst>
              <a:ext uri="{FF2B5EF4-FFF2-40B4-BE49-F238E27FC236}">
                <a16:creationId xmlns:a16="http://schemas.microsoft.com/office/drawing/2014/main" id="{3CD768DC-EB6A-D988-5081-C9A8E1A29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" y="951342"/>
            <a:ext cx="6686036" cy="1886723"/>
          </a:xfrm>
          <a:prstGeom prst="rect">
            <a:avLst/>
          </a:prstGeom>
        </p:spPr>
      </p:pic>
      <p:pic>
        <p:nvPicPr>
          <p:cNvPr id="8" name="Picture 7" descr="A blue and red chart with white text&#10;&#10;Description automatically generated">
            <a:extLst>
              <a:ext uri="{FF2B5EF4-FFF2-40B4-BE49-F238E27FC236}">
                <a16:creationId xmlns:a16="http://schemas.microsoft.com/office/drawing/2014/main" id="{53BE4F19-FE0D-C3CA-F158-732B1E90A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" y="3274540"/>
            <a:ext cx="7809081" cy="345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8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F6B8A99-F44A-CDA8-C9A7-1D71CE360F13}"/>
              </a:ext>
            </a:extLst>
          </p:cNvPr>
          <p:cNvSpPr txBox="1"/>
          <p:nvPr/>
        </p:nvSpPr>
        <p:spPr>
          <a:xfrm>
            <a:off x="486525" y="1964321"/>
            <a:ext cx="678300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VISUALISATIONS FOR NUMERICAL COLUMNS</a:t>
            </a: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73C4C39-1A44-D38B-C582-D8C4E1D6C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" y="-163470"/>
            <a:ext cx="5169502" cy="2128967"/>
          </a:xfrm>
          <a:prstGeom prst="rect">
            <a:avLst/>
          </a:prstGeom>
        </p:spPr>
      </p:pic>
      <p:pic>
        <p:nvPicPr>
          <p:cNvPr id="5" name="Picture 4" descr="A group of diagrams showing different types of ev sales&#10;&#10;Description automatically generated">
            <a:extLst>
              <a:ext uri="{FF2B5EF4-FFF2-40B4-BE49-F238E27FC236}">
                <a16:creationId xmlns:a16="http://schemas.microsoft.com/office/drawing/2014/main" id="{4E2BBF8F-CB10-1E06-D3EF-A49AB2962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5" y="2234513"/>
            <a:ext cx="5284840" cy="43454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27F1D4-B87A-A4E7-EC2C-CF7CE961B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440" y="2234514"/>
            <a:ext cx="5171229" cy="433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4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B7D4FA-C2AF-248B-C36F-CA34DA787EA9}"/>
              </a:ext>
            </a:extLst>
          </p:cNvPr>
          <p:cNvSpPr txBox="1"/>
          <p:nvPr/>
        </p:nvSpPr>
        <p:spPr>
          <a:xfrm>
            <a:off x="604461" y="58935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6D46FD-2643-1F8A-7AEC-87A25A700739}"/>
              </a:ext>
            </a:extLst>
          </p:cNvPr>
          <p:cNvSpPr txBox="1"/>
          <p:nvPr/>
        </p:nvSpPr>
        <p:spPr>
          <a:xfrm>
            <a:off x="967139" y="46845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2" name="Picture 1" descr="A group of diagrams showing the distribution of an average ev&#10;&#10;Description automatically generated">
            <a:extLst>
              <a:ext uri="{FF2B5EF4-FFF2-40B4-BE49-F238E27FC236}">
                <a16:creationId xmlns:a16="http://schemas.microsoft.com/office/drawing/2014/main" id="{513BC301-C51F-EF2E-4119-FE6E39E3B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67" y="133865"/>
            <a:ext cx="5510525" cy="48191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75D3B3-F8D4-7808-08EA-481614FA0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882" y="0"/>
            <a:ext cx="5978694" cy="49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505</cp:revision>
  <dcterms:created xsi:type="dcterms:W3CDTF">2024-09-18T11:05:16Z</dcterms:created>
  <dcterms:modified xsi:type="dcterms:W3CDTF">2024-09-25T11:25:01Z</dcterms:modified>
</cp:coreProperties>
</file>