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7" r:id="rId3"/>
    <p:sldId id="261" r:id="rId4"/>
    <p:sldId id="262" r:id="rId5"/>
    <p:sldId id="263" r:id="rId6"/>
    <p:sldId id="264" r:id="rId7"/>
    <p:sldId id="265" r:id="rId8"/>
    <p:sldId id="266" r:id="rId9"/>
    <p:sldId id="267" r:id="rId10"/>
    <p:sldId id="268" r:id="rId11"/>
    <p:sldId id="269" r:id="rId12"/>
    <p:sldId id="273" r:id="rId13"/>
    <p:sldId id="270" r:id="rId14"/>
    <p:sldId id="271" r:id="rId15"/>
    <p:sldId id="272"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D1C"/>
    <a:srgbClr val="FF0066"/>
    <a:srgbClr val="2D8CFF"/>
    <a:srgbClr val="9189FF"/>
    <a:srgbClr val="FFF533"/>
    <a:srgbClr val="CB8E3D"/>
    <a:srgbClr val="EAB05C"/>
    <a:srgbClr val="FF6DEA"/>
    <a:srgbClr val="DD87A6"/>
    <a:srgbClr val="FFE4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22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2" y="2571750"/>
            <a:ext cx="7635250" cy="1585096"/>
          </a:xfrm>
          <a:noFill/>
          <a:effectLst>
            <a:outerShdw blurRad="50800" dist="38100" dir="2700000" algn="tl" rotWithShape="0">
              <a:prstClr val="black">
                <a:alpha val="40000"/>
              </a:prstClr>
            </a:outerShdw>
          </a:effectLst>
        </p:spPr>
        <p:txBody>
          <a:bodyPr>
            <a:normAutofit/>
          </a:bodyPr>
          <a:lstStyle>
            <a:lvl1pPr algn="r">
              <a:defRPr sz="3600">
                <a:solidFill>
                  <a:srgbClr val="FF006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1" y="1778410"/>
            <a:ext cx="7635251" cy="750300"/>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29600" cy="763525"/>
          </a:xfrm>
        </p:spPr>
        <p:txBody>
          <a:bodyPr>
            <a:normAutofit/>
          </a:bodyPr>
          <a:lstStyle>
            <a:lvl1pPr algn="r">
              <a:defRPr sz="3600" baseline="0">
                <a:solidFill>
                  <a:srgbClr val="FF00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1" y="1350111"/>
            <a:ext cx="822960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143130"/>
            <a:ext cx="6405375" cy="903587"/>
          </a:xfrm>
        </p:spPr>
        <p:txBody>
          <a:bodyPr>
            <a:normAutofit/>
          </a:bodyPr>
          <a:lstStyle>
            <a:lvl1pPr algn="l">
              <a:defRPr sz="3600">
                <a:solidFill>
                  <a:srgbClr val="FF00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85437"/>
            <a:ext cx="6405375" cy="3658289"/>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463" y="128469"/>
            <a:ext cx="8075311" cy="1068935"/>
          </a:xfrm>
        </p:spPr>
        <p:txBody>
          <a:bodyPr>
            <a:normAutofit/>
          </a:bodyPr>
          <a:lstStyle>
            <a:lvl1pPr algn="r">
              <a:defRPr sz="3600" u="none" baseline="0">
                <a:solidFill>
                  <a:srgbClr val="FF006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8" y="1544993"/>
            <a:ext cx="4040188" cy="568644"/>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6"/>
            <a:ext cx="4035120" cy="2427818"/>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544992"/>
            <a:ext cx="4041775" cy="56864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42781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8/17/2025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irdattabln0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672" y="2466636"/>
            <a:ext cx="7635250" cy="1585096"/>
          </a:xfrm>
        </p:spPr>
        <p:txBody>
          <a:bodyPr>
            <a:normAutofit/>
          </a:bodyPr>
          <a:lstStyle/>
          <a:p>
            <a:r>
              <a:rPr lang="en-US" sz="2000" dirty="0"/>
              <a:t>NAME : ABIR DATTA</a:t>
            </a:r>
            <a:br>
              <a:rPr lang="en-US" sz="2000" dirty="0"/>
            </a:br>
            <a:r>
              <a:rPr lang="en-US" sz="2000" dirty="0"/>
              <a:t>EMAIL : </a:t>
            </a:r>
            <a:r>
              <a:rPr lang="en-US" sz="2000" dirty="0">
                <a:hlinkClick r:id="rId2"/>
              </a:rPr>
              <a:t>abirdattabln07@gmail.com</a:t>
            </a:r>
            <a:r>
              <a:rPr lang="en-US" sz="2000" dirty="0"/>
              <a:t> </a:t>
            </a:r>
          </a:p>
        </p:txBody>
      </p:sp>
      <p:sp>
        <p:nvSpPr>
          <p:cNvPr id="3" name="Subtitle 2"/>
          <p:cNvSpPr>
            <a:spLocks noGrp="1"/>
          </p:cNvSpPr>
          <p:nvPr>
            <p:ph type="subTitle" idx="1"/>
          </p:nvPr>
        </p:nvSpPr>
        <p:spPr>
          <a:xfrm>
            <a:off x="5182820" y="1960929"/>
            <a:ext cx="3970330" cy="763525"/>
          </a:xfrm>
        </p:spPr>
        <p:txBody>
          <a:bodyPr>
            <a:noAutofit/>
          </a:bodyPr>
          <a:lstStyle/>
          <a:p>
            <a:pPr algn="ctr"/>
            <a:r>
              <a:rPr lang="en-IN" sz="2400" b="1" dirty="0"/>
              <a:t>TELECOM CUSTOMER CHURN ANALYSIS</a:t>
            </a:r>
            <a:endParaRPr lang="en-US" sz="2400" b="1"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4B2A-6C40-499D-B55A-01C24F12B536}"/>
              </a:ext>
            </a:extLst>
          </p:cNvPr>
          <p:cNvSpPr>
            <a:spLocks noGrp="1"/>
          </p:cNvSpPr>
          <p:nvPr>
            <p:ph type="title"/>
          </p:nvPr>
        </p:nvSpPr>
        <p:spPr>
          <a:xfrm>
            <a:off x="2128720" y="205979"/>
            <a:ext cx="6558080" cy="857250"/>
          </a:xfrm>
        </p:spPr>
        <p:txBody>
          <a:bodyPr/>
          <a:lstStyle/>
          <a:p>
            <a:pPr algn="r"/>
            <a:r>
              <a:rPr lang="en-US" dirty="0">
                <a:solidFill>
                  <a:srgbClr val="FF0066"/>
                </a:solidFill>
              </a:rPr>
              <a:t>Churn distribution </a:t>
            </a:r>
            <a:endParaRPr lang="en-IN" dirty="0">
              <a:solidFill>
                <a:srgbClr val="FF0066"/>
              </a:solidFill>
            </a:endParaRPr>
          </a:p>
        </p:txBody>
      </p:sp>
      <p:sp>
        <p:nvSpPr>
          <p:cNvPr id="3" name="TextBox 2">
            <a:extLst>
              <a:ext uri="{FF2B5EF4-FFF2-40B4-BE49-F238E27FC236}">
                <a16:creationId xmlns:a16="http://schemas.microsoft.com/office/drawing/2014/main" id="{8AEE2CD2-B341-4F26-A5B4-EA9EB8FCD43D}"/>
              </a:ext>
            </a:extLst>
          </p:cNvPr>
          <p:cNvSpPr txBox="1"/>
          <p:nvPr/>
        </p:nvSpPr>
        <p:spPr>
          <a:xfrm>
            <a:off x="3961181" y="1350110"/>
            <a:ext cx="4886560" cy="2862322"/>
          </a:xfrm>
          <a:prstGeom prst="rect">
            <a:avLst/>
          </a:prstGeom>
          <a:noFill/>
        </p:spPr>
        <p:txBody>
          <a:bodyPr wrap="square" rtlCol="0">
            <a:spAutoFit/>
          </a:bodyPr>
          <a:lstStyle/>
          <a:p>
            <a:r>
              <a:rPr lang="en-US" dirty="0"/>
              <a:t>.</a:t>
            </a:r>
            <a:r>
              <a:rPr lang="en-US" dirty="0">
                <a:latin typeface="Times New Roman" panose="02020603050405020304" pitchFamily="18" charset="0"/>
                <a:cs typeface="Times New Roman" panose="02020603050405020304" pitchFamily="18" charset="0"/>
              </a:rPr>
              <a:t>The leading cause of churn is customers switching to a competitor, accounting for 761 cases. Attitude and dissatisfaction each contributed to 301 and 300 churns, respectively, while price concerns caused 196 churns. </a:t>
            </a:r>
          </a:p>
          <a:p>
            <a:r>
              <a:rPr lang="en-US" dirty="0">
                <a:latin typeface="Times New Roman" panose="02020603050405020304" pitchFamily="18" charset="0"/>
                <a:cs typeface="Times New Roman" panose="02020603050405020304" pitchFamily="18" charset="0"/>
              </a:rPr>
              <a:t>.There were 174 cases categorized as 'Other' reasons for churn. This shows that competition is the biggest driver of churn, followed by customer attitude, dissatisfaction with service, and pricing issues.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8A1181-E15B-48D5-A8EC-313B86FE7798}"/>
              </a:ext>
            </a:extLst>
          </p:cNvPr>
          <p:cNvPicPr>
            <a:picLocks noChangeAspect="1"/>
          </p:cNvPicPr>
          <p:nvPr/>
        </p:nvPicPr>
        <p:blipFill>
          <a:blip r:embed="rId2"/>
          <a:stretch>
            <a:fillRect/>
          </a:stretch>
        </p:blipFill>
        <p:spPr>
          <a:xfrm>
            <a:off x="296259" y="1350110"/>
            <a:ext cx="3184554" cy="1832460"/>
          </a:xfrm>
          <a:prstGeom prst="rect">
            <a:avLst/>
          </a:prstGeom>
        </p:spPr>
      </p:pic>
    </p:spTree>
    <p:extLst>
      <p:ext uri="{BB962C8B-B14F-4D97-AF65-F5344CB8AC3E}">
        <p14:creationId xmlns:p14="http://schemas.microsoft.com/office/powerpoint/2010/main" val="390890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807B-9A2B-4396-98BB-EB5740D90633}"/>
              </a:ext>
            </a:extLst>
          </p:cNvPr>
          <p:cNvSpPr>
            <a:spLocks noGrp="1"/>
          </p:cNvSpPr>
          <p:nvPr>
            <p:ph type="title"/>
          </p:nvPr>
        </p:nvSpPr>
        <p:spPr>
          <a:xfrm>
            <a:off x="4877410" y="281175"/>
            <a:ext cx="4114800" cy="857250"/>
          </a:xfrm>
        </p:spPr>
        <p:txBody>
          <a:bodyPr>
            <a:normAutofit fontScale="90000"/>
          </a:bodyPr>
          <a:lstStyle/>
          <a:p>
            <a:pPr algn="r"/>
            <a:r>
              <a:rPr lang="en-US" sz="3100" dirty="0">
                <a:solidFill>
                  <a:srgbClr val="FF0066"/>
                </a:solidFill>
              </a:rPr>
              <a:t>Churn Analysis by Age Group </a:t>
            </a:r>
            <a:br>
              <a:rPr lang="en-US" dirty="0">
                <a:solidFill>
                  <a:srgbClr val="FF0066"/>
                </a:solidFill>
              </a:rPr>
            </a:br>
            <a:endParaRPr lang="en-IN" dirty="0">
              <a:solidFill>
                <a:srgbClr val="FF0066"/>
              </a:solidFill>
            </a:endParaRPr>
          </a:p>
        </p:txBody>
      </p:sp>
      <p:sp>
        <p:nvSpPr>
          <p:cNvPr id="4" name="Content Placeholder 3">
            <a:extLst>
              <a:ext uri="{FF2B5EF4-FFF2-40B4-BE49-F238E27FC236}">
                <a16:creationId xmlns:a16="http://schemas.microsoft.com/office/drawing/2014/main" id="{E02D3100-E8A8-42E0-B05D-1EC3CA55DF85}"/>
              </a:ext>
            </a:extLst>
          </p:cNvPr>
          <p:cNvSpPr>
            <a:spLocks noGrp="1"/>
          </p:cNvSpPr>
          <p:nvPr>
            <p:ph sz="half" idx="2"/>
          </p:nvPr>
        </p:nvSpPr>
        <p:spPr>
          <a:xfrm>
            <a:off x="4683180" y="1200151"/>
            <a:ext cx="4038600" cy="3394472"/>
          </a:xfrm>
        </p:spPr>
        <p:txBody>
          <a:bodyPr>
            <a:normAutofit fontScale="47500" lnSpcReduction="20000"/>
          </a:bodyPr>
          <a:lstStyle/>
          <a:p>
            <a:r>
              <a:rPr lang="en-US" dirty="0"/>
              <a:t>In the age group analysis, customers over 50 have the highest churn rate and the largest number of total customers, whereas the 35-50 age group also has a substantial customer base but a lower churn rate. The 20-35 age group has fewer customers and an even lower churn rate, while those under 20 have the fewest customers and the lowest churn rate.</a:t>
            </a:r>
          </a:p>
          <a:p>
            <a:r>
              <a:rPr lang="en-US" dirty="0"/>
              <a:t>For tenure groups, customers with a tenure of more than 24 months have both the highest number of customers and the highest churn rate, above 27%. Other tenure groups (&lt;6, 6-12, 12-18, and 18-24 months) show moderate customer numbers with churn rates fluctuating between approximately 26% and 27%. This suggests the risk of churn increases for customers who have been with the company longer.</a:t>
            </a:r>
          </a:p>
          <a:p>
            <a:endParaRPr lang="en-IN" dirty="0"/>
          </a:p>
        </p:txBody>
      </p:sp>
      <p:sp>
        <p:nvSpPr>
          <p:cNvPr id="7" name="Content Placeholder 6">
            <a:extLst>
              <a:ext uri="{FF2B5EF4-FFF2-40B4-BE49-F238E27FC236}">
                <a16:creationId xmlns:a16="http://schemas.microsoft.com/office/drawing/2014/main" id="{99034952-DFC9-4B1F-9B67-88CF2D2502E2}"/>
              </a:ext>
            </a:extLst>
          </p:cNvPr>
          <p:cNvSpPr>
            <a:spLocks noGrp="1"/>
          </p:cNvSpPr>
          <p:nvPr>
            <p:ph sz="half" idx="1"/>
          </p:nvPr>
        </p:nvSpPr>
        <p:spPr/>
        <p:txBody>
          <a:bodyPr>
            <a:normAutofit fontScale="47500" lnSpcReduction="20000"/>
          </a:bodyPr>
          <a:lstStyle/>
          <a:p>
            <a:endParaRPr lang="en-IN" dirty="0"/>
          </a:p>
        </p:txBody>
      </p:sp>
      <p:pic>
        <p:nvPicPr>
          <p:cNvPr id="8" name="Picture 7">
            <a:extLst>
              <a:ext uri="{FF2B5EF4-FFF2-40B4-BE49-F238E27FC236}">
                <a16:creationId xmlns:a16="http://schemas.microsoft.com/office/drawing/2014/main" id="{9D1959D8-837C-441A-A3DF-A69E593E23DA}"/>
              </a:ext>
            </a:extLst>
          </p:cNvPr>
          <p:cNvPicPr>
            <a:picLocks noChangeAspect="1"/>
          </p:cNvPicPr>
          <p:nvPr/>
        </p:nvPicPr>
        <p:blipFill>
          <a:blip r:embed="rId2"/>
          <a:stretch>
            <a:fillRect/>
          </a:stretch>
        </p:blipFill>
        <p:spPr>
          <a:xfrm>
            <a:off x="493287" y="1200152"/>
            <a:ext cx="3007358" cy="1738524"/>
          </a:xfrm>
          <a:prstGeom prst="rect">
            <a:avLst/>
          </a:prstGeom>
        </p:spPr>
      </p:pic>
      <p:pic>
        <p:nvPicPr>
          <p:cNvPr id="9" name="Picture 8">
            <a:extLst>
              <a:ext uri="{FF2B5EF4-FFF2-40B4-BE49-F238E27FC236}">
                <a16:creationId xmlns:a16="http://schemas.microsoft.com/office/drawing/2014/main" id="{7D23BB1D-6D65-4369-88B8-5AB6CB8303C9}"/>
              </a:ext>
            </a:extLst>
          </p:cNvPr>
          <p:cNvPicPr>
            <a:picLocks noChangeAspect="1"/>
          </p:cNvPicPr>
          <p:nvPr/>
        </p:nvPicPr>
        <p:blipFill>
          <a:blip r:embed="rId3"/>
          <a:stretch>
            <a:fillRect/>
          </a:stretch>
        </p:blipFill>
        <p:spPr>
          <a:xfrm>
            <a:off x="493287" y="2961107"/>
            <a:ext cx="3007359" cy="1611085"/>
          </a:xfrm>
          <a:prstGeom prst="rect">
            <a:avLst/>
          </a:prstGeom>
        </p:spPr>
      </p:pic>
    </p:spTree>
    <p:extLst>
      <p:ext uri="{BB962C8B-B14F-4D97-AF65-F5344CB8AC3E}">
        <p14:creationId xmlns:p14="http://schemas.microsoft.com/office/powerpoint/2010/main" val="346490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9BB5-B7B3-479C-B701-EFD7DCB62D1E}"/>
              </a:ext>
            </a:extLst>
          </p:cNvPr>
          <p:cNvSpPr>
            <a:spLocks noGrp="1"/>
          </p:cNvSpPr>
          <p:nvPr>
            <p:ph type="title"/>
          </p:nvPr>
        </p:nvSpPr>
        <p:spPr/>
        <p:txBody>
          <a:bodyPr/>
          <a:lstStyle/>
          <a:p>
            <a:r>
              <a:rPr lang="en-US" dirty="0"/>
              <a:t>Summary </a:t>
            </a:r>
            <a:endParaRPr lang="en-IN" dirty="0"/>
          </a:p>
        </p:txBody>
      </p:sp>
      <p:sp>
        <p:nvSpPr>
          <p:cNvPr id="3" name="Content Placeholder 2">
            <a:extLst>
              <a:ext uri="{FF2B5EF4-FFF2-40B4-BE49-F238E27FC236}">
                <a16:creationId xmlns:a16="http://schemas.microsoft.com/office/drawing/2014/main" id="{6D063D96-060A-493D-890A-9332743D7732}"/>
              </a:ext>
            </a:extLst>
          </p:cNvPr>
          <p:cNvSpPr>
            <a:spLocks noGrp="1"/>
          </p:cNvSpPr>
          <p:nvPr>
            <p:ph idx="1"/>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During this analysis, the telecom company had 6,418 total customers, with 411 new joiners and 1,732 customers who churned, resulting in a churn rate of 27%.</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Males accounted for 1,111 churned customers (64.15%) and females 621 (35.85%).</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highest churn rates were observed among customers with month-to-month contracts (46.5%), fiber optic internet users (41.1%), and those paying by mailed check (37.8%).</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Jammu recorded the highest churn rate by state at 57.2%.</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Competitor switch was the top reason for churn, affecting 761 customers.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98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7DB071-B4F5-4942-BBCC-E10866D5B02D}"/>
              </a:ext>
            </a:extLst>
          </p:cNvPr>
          <p:cNvPicPr>
            <a:picLocks noChangeAspect="1"/>
          </p:cNvPicPr>
          <p:nvPr/>
        </p:nvPicPr>
        <p:blipFill>
          <a:blip r:embed="rId2"/>
          <a:stretch>
            <a:fillRect/>
          </a:stretch>
        </p:blipFill>
        <p:spPr>
          <a:xfrm>
            <a:off x="-7942" y="-1"/>
            <a:ext cx="9161091" cy="5156165"/>
          </a:xfrm>
          <a:prstGeom prst="rect">
            <a:avLst/>
          </a:prstGeom>
        </p:spPr>
      </p:pic>
    </p:spTree>
    <p:extLst>
      <p:ext uri="{BB962C8B-B14F-4D97-AF65-F5344CB8AC3E}">
        <p14:creationId xmlns:p14="http://schemas.microsoft.com/office/powerpoint/2010/main" val="316168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923747-5E7C-4FBB-9D6B-69B168F29E78}"/>
              </a:ext>
            </a:extLst>
          </p:cNvPr>
          <p:cNvPicPr>
            <a:picLocks noChangeAspect="1"/>
          </p:cNvPicPr>
          <p:nvPr/>
        </p:nvPicPr>
        <p:blipFill>
          <a:blip r:embed="rId2"/>
          <a:stretch>
            <a:fillRect/>
          </a:stretch>
        </p:blipFill>
        <p:spPr>
          <a:xfrm>
            <a:off x="0" y="18555"/>
            <a:ext cx="9144000" cy="5106390"/>
          </a:xfrm>
          <a:prstGeom prst="rect">
            <a:avLst/>
          </a:prstGeom>
        </p:spPr>
      </p:pic>
    </p:spTree>
    <p:extLst>
      <p:ext uri="{BB962C8B-B14F-4D97-AF65-F5344CB8AC3E}">
        <p14:creationId xmlns:p14="http://schemas.microsoft.com/office/powerpoint/2010/main" val="707228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2668BD-2AB1-4C8A-B5B5-0C95327172B9}"/>
              </a:ext>
            </a:extLst>
          </p:cNvPr>
          <p:cNvSpPr txBox="1"/>
          <p:nvPr/>
        </p:nvSpPr>
        <p:spPr>
          <a:xfrm>
            <a:off x="448965" y="1502815"/>
            <a:ext cx="8246070" cy="1200329"/>
          </a:xfrm>
          <a:prstGeom prst="rect">
            <a:avLst/>
          </a:prstGeom>
          <a:noFill/>
        </p:spPr>
        <p:txBody>
          <a:bodyPr wrap="square" rtlCol="0">
            <a:spAutoFit/>
          </a:bodyPr>
          <a:lstStyle/>
          <a:p>
            <a:pPr algn="ctr"/>
            <a:r>
              <a:rPr lang="en-US" sz="5400" dirty="0">
                <a:solidFill>
                  <a:srgbClr val="BA2D1C"/>
                </a:solidFill>
              </a:rPr>
              <a:t>THANK YOU</a:t>
            </a:r>
          </a:p>
          <a:p>
            <a:pPr algn="r"/>
            <a:r>
              <a:rPr lang="en-US" sz="1600" dirty="0">
                <a:solidFill>
                  <a:srgbClr val="BA2D1C"/>
                </a:solidFill>
              </a:rPr>
              <a:t>Email:abirdattabln07@gmail.com  Linked in :https://www.linkedin.com/in/abir-datta-02875323a/</a:t>
            </a:r>
            <a:endParaRPr lang="en-IN" sz="1600" dirty="0">
              <a:solidFill>
                <a:srgbClr val="BA2D1C"/>
              </a:solidFill>
            </a:endParaRPr>
          </a:p>
        </p:txBody>
      </p:sp>
    </p:spTree>
    <p:extLst>
      <p:ext uri="{BB962C8B-B14F-4D97-AF65-F5344CB8AC3E}">
        <p14:creationId xmlns:p14="http://schemas.microsoft.com/office/powerpoint/2010/main" val="141942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Agenda </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a:latin typeface="Times New Roman" panose="02020603050405020304" pitchFamily="18" charset="0"/>
                <a:cs typeface="Times New Roman" panose="02020603050405020304" pitchFamily="18" charset="0"/>
              </a:rPr>
              <a:t>About the project</a:t>
            </a:r>
            <a:r>
              <a:rPr lang="en-US"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 detailed description of the project. </a:t>
            </a:r>
          </a:p>
          <a:p>
            <a:r>
              <a:rPr lang="en-US" b="1" u="sng" dirty="0">
                <a:latin typeface="Times New Roman" panose="02020603050405020304" pitchFamily="18" charset="0"/>
                <a:cs typeface="Times New Roman" panose="02020603050405020304" pitchFamily="18" charset="0"/>
              </a:rPr>
              <a:t>About the Data</a:t>
            </a:r>
            <a:r>
              <a:rPr lang="en-US"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Introduction to a dataset that has been used for the project.</a:t>
            </a:r>
            <a:r>
              <a:rPr lang="en-US" dirty="0">
                <a:latin typeface="Times New Roman" panose="02020603050405020304" pitchFamily="18" charset="0"/>
                <a:cs typeface="Times New Roman" panose="02020603050405020304" pitchFamily="18" charset="0"/>
              </a:rPr>
              <a:t> </a:t>
            </a:r>
          </a:p>
          <a:p>
            <a:r>
              <a:rPr lang="en-US" b="1" u="sng" dirty="0">
                <a:latin typeface="Times New Roman" panose="02020603050405020304" pitchFamily="18" charset="0"/>
                <a:cs typeface="Times New Roman" panose="02020603050405020304" pitchFamily="18" charset="0"/>
              </a:rPr>
              <a:t>Insights to find</a:t>
            </a:r>
            <a:r>
              <a:rPr lang="en-US"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What are the objectives &amp; insights that are to be found out? </a:t>
            </a:r>
          </a:p>
          <a:p>
            <a:r>
              <a:rPr lang="en-US" sz="2400" b="1" u="sng" dirty="0">
                <a:latin typeface="Times New Roman" panose="02020603050405020304" pitchFamily="18" charset="0"/>
                <a:cs typeface="Times New Roman" panose="02020603050405020304" pitchFamily="18" charset="0"/>
              </a:rPr>
              <a:t>Steps for EDA &amp; Cleaning Data</a:t>
            </a:r>
            <a:r>
              <a:rPr lang="en-US" sz="24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Various steps are used for data cleaning &amp; EDA process. </a:t>
            </a:r>
          </a:p>
          <a:p>
            <a:r>
              <a:rPr lang="en-US" sz="2400" b="1" u="sng" dirty="0">
                <a:latin typeface="Times New Roman" panose="02020603050405020304" pitchFamily="18" charset="0"/>
                <a:cs typeface="Times New Roman" panose="02020603050405020304" pitchFamily="18" charset="0"/>
              </a:rPr>
              <a:t>Visual Analytics</a:t>
            </a:r>
            <a:r>
              <a:rPr lang="en-US" sz="24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Different visuals &amp; summaries to understand data well</a:t>
            </a:r>
            <a:r>
              <a:rPr lang="en-US" sz="2400" dirty="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Key Findings</a:t>
            </a:r>
            <a:r>
              <a:rPr lang="en-US"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Insights we find out according to various questions. </a:t>
            </a:r>
          </a:p>
          <a:p>
            <a:r>
              <a:rPr lang="en-US" b="1" u="sng" dirty="0">
                <a:latin typeface="Times New Roman" panose="02020603050405020304" pitchFamily="18" charset="0"/>
                <a:cs typeface="Times New Roman" panose="02020603050405020304" pitchFamily="18" charset="0"/>
              </a:rPr>
              <a:t>Dashboard View</a:t>
            </a:r>
            <a:r>
              <a:rPr lang="en-US"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The view of a dashboard that has been created. </a:t>
            </a:r>
            <a:endParaRPr lang="en-US" sz="2100"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21656"/>
            <a:ext cx="8229600" cy="763525"/>
          </a:xfrm>
        </p:spPr>
        <p:txBody>
          <a:bodyPr>
            <a:normAutofit/>
          </a:bodyPr>
          <a:lstStyle/>
          <a:p>
            <a:r>
              <a:rPr lang="en-IN" dirty="0"/>
              <a:t>About The Project  </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Times New Roman" panose="02020603050405020304" pitchFamily="18" charset="0"/>
                <a:cs typeface="Times New Roman" panose="02020603050405020304" pitchFamily="18" charset="0"/>
              </a:rPr>
              <a:t>This project focuses on Telecom Customer Churn Analysis—an end-to-end data analytics and machine learning solution designed to help telecom companies reduce customer attrition.</a:t>
            </a:r>
          </a:p>
          <a:p>
            <a:r>
              <a:rPr lang="en-US" sz="3300" b="1" u="sng" dirty="0">
                <a:latin typeface="Times New Roman" panose="02020603050405020304" pitchFamily="18" charset="0"/>
                <a:cs typeface="Times New Roman" panose="02020603050405020304" pitchFamily="18" charset="0"/>
              </a:rPr>
              <a:t>Objectives:</a:t>
            </a:r>
          </a:p>
          <a:p>
            <a:pPr marL="0" indent="0">
              <a:buNone/>
            </a:pPr>
            <a:r>
              <a:rPr lang="en-US"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1. Identify key factors leading to customer churn using historical data.</a:t>
            </a:r>
          </a:p>
          <a:p>
            <a:pPr marL="0" indent="0">
              <a:buNone/>
            </a:pPr>
            <a:r>
              <a:rPr lang="en-US" sz="2900" dirty="0">
                <a:latin typeface="Times New Roman" panose="02020603050405020304" pitchFamily="18" charset="0"/>
                <a:cs typeface="Times New Roman" panose="02020603050405020304" pitchFamily="18" charset="0"/>
              </a:rPr>
              <a:t>	2.Visualize metrics, trends, and patterns interactively with Power BI dashboards.</a:t>
            </a:r>
          </a:p>
          <a:p>
            <a:pPr marL="0" indent="0">
              <a:buNone/>
            </a:pPr>
            <a:r>
              <a:rPr lang="en-US" sz="2900" dirty="0">
                <a:latin typeface="Times New Roman" panose="02020603050405020304" pitchFamily="18" charset="0"/>
                <a:cs typeface="Times New Roman" panose="02020603050405020304" pitchFamily="18" charset="0"/>
              </a:rPr>
              <a:t>	3.Predict future churners through a machine learning approach (Random Forest).</a:t>
            </a:r>
          </a:p>
          <a:p>
            <a:r>
              <a:rPr lang="en-US" sz="3300" b="1" u="sng" dirty="0">
                <a:latin typeface="Times New Roman" panose="02020603050405020304" pitchFamily="18" charset="0"/>
                <a:cs typeface="Times New Roman" panose="02020603050405020304" pitchFamily="18" charset="0"/>
              </a:rPr>
              <a:t>Tools &amp; Technologies:</a:t>
            </a:r>
          </a:p>
          <a:p>
            <a:pPr marL="0" indent="0">
              <a:buNone/>
            </a:pPr>
            <a:r>
              <a:rPr lang="en-US"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1. SQL Server: For ETL (Extract, Transform, Load) and data preparation.</a:t>
            </a:r>
          </a:p>
          <a:p>
            <a:pPr marL="0" indent="0">
              <a:buNone/>
            </a:pPr>
            <a:r>
              <a:rPr lang="en-US" sz="2900" dirty="0">
                <a:latin typeface="Times New Roman" panose="02020603050405020304" pitchFamily="18" charset="0"/>
                <a:cs typeface="Times New Roman" panose="02020603050405020304" pitchFamily="18" charset="0"/>
              </a:rPr>
              <a:t>	2.Power BI: For interactive analysis and business dashboarding.</a:t>
            </a:r>
          </a:p>
          <a:p>
            <a:pPr marL="0" indent="0">
              <a:buNone/>
            </a:pPr>
            <a:r>
              <a:rPr lang="en-US" sz="2900" dirty="0">
                <a:latin typeface="Times New Roman" panose="02020603050405020304" pitchFamily="18" charset="0"/>
                <a:cs typeface="Times New Roman" panose="02020603050405020304" pitchFamily="18" charset="0"/>
              </a:rPr>
              <a:t>	3.Python (Google </a:t>
            </a:r>
            <a:r>
              <a:rPr lang="en-US" sz="2900" dirty="0" err="1">
                <a:latin typeface="Times New Roman" panose="02020603050405020304" pitchFamily="18" charset="0"/>
                <a:cs typeface="Times New Roman" panose="02020603050405020304" pitchFamily="18" charset="0"/>
              </a:rPr>
              <a:t>Colab</a:t>
            </a:r>
            <a:r>
              <a:rPr lang="en-US" sz="2900" dirty="0">
                <a:latin typeface="Times New Roman" panose="02020603050405020304" pitchFamily="18" charset="0"/>
                <a:cs typeface="Times New Roman" panose="02020603050405020304" pitchFamily="18" charset="0"/>
              </a:rPr>
              <a:t>): For building churn prediction models.</a:t>
            </a:r>
          </a:p>
          <a:p>
            <a:r>
              <a:rPr lang="en-US" sz="2900" b="1" u="sng" dirty="0">
                <a:latin typeface="Times New Roman" panose="02020603050405020304" pitchFamily="18" charset="0"/>
                <a:cs typeface="Times New Roman" panose="02020603050405020304" pitchFamily="18" charset="0"/>
              </a:rPr>
              <a:t>Business Value:</a:t>
            </a:r>
          </a:p>
          <a:p>
            <a:pPr marL="0" indent="0">
              <a:buNone/>
            </a:pPr>
            <a:r>
              <a:rPr lang="en-US"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1.Empowers decision makers with actionable insights.</a:t>
            </a:r>
          </a:p>
          <a:p>
            <a:pPr marL="0" indent="0">
              <a:buNone/>
            </a:pPr>
            <a:r>
              <a:rPr lang="en-US" sz="2900" dirty="0">
                <a:latin typeface="Times New Roman" panose="02020603050405020304" pitchFamily="18" charset="0"/>
                <a:cs typeface="Times New Roman" panose="02020603050405020304" pitchFamily="18" charset="0"/>
              </a:rPr>
              <a:t>	2.Enables targeted retention strategies based on both descriptive analytics and predictive modeling.</a:t>
            </a:r>
          </a:p>
          <a:p>
            <a:pPr marL="0" indent="0">
              <a:buNone/>
            </a:pPr>
            <a:r>
              <a:rPr lang="en-US" sz="2900" dirty="0">
                <a:latin typeface="Times New Roman" panose="02020603050405020304" pitchFamily="18" charset="0"/>
                <a:cs typeface="Times New Roman" panose="02020603050405020304" pitchFamily="18" charset="0"/>
              </a:rPr>
              <a:t>	3.Delivers a robust, scalable framework applicable to any industry focused on customer loyalty.</a:t>
            </a:r>
          </a:p>
          <a:p>
            <a:endParaRPr lang="en-US" sz="2100" dirty="0"/>
          </a:p>
        </p:txBody>
      </p:sp>
    </p:spTree>
    <p:extLst>
      <p:ext uri="{BB962C8B-B14F-4D97-AF65-F5344CB8AC3E}">
        <p14:creationId xmlns:p14="http://schemas.microsoft.com/office/powerpoint/2010/main" val="173645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21656"/>
            <a:ext cx="8229600" cy="763525"/>
          </a:xfrm>
        </p:spPr>
        <p:txBody>
          <a:bodyPr>
            <a:normAutofit/>
          </a:bodyPr>
          <a:lstStyle/>
          <a:p>
            <a:r>
              <a:rPr lang="en-IN" dirty="0"/>
              <a:t>About The Data  </a:t>
            </a:r>
            <a:endParaRPr lang="en-US" dirty="0"/>
          </a:p>
        </p:txBody>
      </p:sp>
      <p:sp>
        <p:nvSpPr>
          <p:cNvPr id="3" name="Content Placeholder 2"/>
          <p:cNvSpPr>
            <a:spLocks noGrp="1"/>
          </p:cNvSpPr>
          <p:nvPr>
            <p:ph idx="1"/>
          </p:nvPr>
        </p:nvSpPr>
        <p:spPr/>
        <p:txBody>
          <a:bodyPr>
            <a:normAutofit fontScale="70000" lnSpcReduction="20000"/>
          </a:bodyPr>
          <a:lstStyle/>
          <a:p>
            <a:r>
              <a:rPr lang="en-US" b="1" u="sng" dirty="0">
                <a:latin typeface="Times New Roman" panose="02020603050405020304" pitchFamily="18" charset="0"/>
                <a:cs typeface="Times New Roman" panose="02020603050405020304" pitchFamily="18" charset="0"/>
              </a:rPr>
              <a:t>Dataset Source</a:t>
            </a: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Telecom customer dataset containing detailed customer demographic, geographic, account, and service information.</a:t>
            </a:r>
          </a:p>
          <a:p>
            <a:r>
              <a:rPr lang="en-US" b="1" u="sng" dirty="0">
                <a:latin typeface="Times New Roman" panose="02020603050405020304" pitchFamily="18" charset="0"/>
                <a:cs typeface="Times New Roman" panose="02020603050405020304" pitchFamily="18" charset="0"/>
              </a:rPr>
              <a:t>Number of Records</a:t>
            </a: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6,418 customers tracked with historical join and churn data.</a:t>
            </a:r>
          </a:p>
          <a:p>
            <a:r>
              <a:rPr lang="en-US" b="1" u="sng" dirty="0">
                <a:latin typeface="Times New Roman" panose="02020603050405020304" pitchFamily="18" charset="0"/>
                <a:cs typeface="Times New Roman" panose="02020603050405020304" pitchFamily="18" charset="0"/>
              </a:rPr>
              <a:t>Key Variables</a:t>
            </a:r>
            <a:r>
              <a:rPr lang="en-US" dirty="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Demographics: Gender, Age, Marital Status, State</a:t>
            </a:r>
          </a:p>
          <a:p>
            <a:pPr lvl="1"/>
            <a:r>
              <a:rPr lang="en-US" sz="2600" dirty="0">
                <a:latin typeface="Times New Roman" panose="02020603050405020304" pitchFamily="18" charset="0"/>
                <a:cs typeface="Times New Roman" panose="02020603050405020304" pitchFamily="18" charset="0"/>
              </a:rPr>
              <a:t>Account Info: Contract Type, Payment Method, Tenure, Monthly Charges</a:t>
            </a:r>
          </a:p>
          <a:p>
            <a:pPr lvl="1"/>
            <a:r>
              <a:rPr lang="en-US" sz="2600" dirty="0">
                <a:latin typeface="Times New Roman" panose="02020603050405020304" pitchFamily="18" charset="0"/>
                <a:cs typeface="Times New Roman" panose="02020603050405020304" pitchFamily="18" charset="0"/>
              </a:rPr>
              <a:t>Service Usage: Internet Service Type, Phone Service, Streaming Services, Device Protection</a:t>
            </a:r>
          </a:p>
          <a:p>
            <a:pPr lvl="1"/>
            <a:r>
              <a:rPr lang="en-US" sz="2600" dirty="0">
                <a:latin typeface="Times New Roman" panose="02020603050405020304" pitchFamily="18" charset="0"/>
                <a:cs typeface="Times New Roman" panose="02020603050405020304" pitchFamily="18" charset="0"/>
              </a:rPr>
              <a:t>Financials: Total Revenue, Total Charges, Refunds, Extra Data Charges</a:t>
            </a:r>
          </a:p>
          <a:p>
            <a:pPr lvl="1"/>
            <a:r>
              <a:rPr lang="en-US" sz="2600" dirty="0">
                <a:latin typeface="Times New Roman" panose="02020603050405020304" pitchFamily="18" charset="0"/>
                <a:cs typeface="Times New Roman" panose="02020603050405020304" pitchFamily="18" charset="0"/>
              </a:rPr>
              <a:t>Target Labels: Customer Status (Stayed, Churned, Joined), Churn Reason and Category</a:t>
            </a:r>
          </a:p>
          <a:p>
            <a:endParaRPr lang="en-US" sz="2100" dirty="0"/>
          </a:p>
        </p:txBody>
      </p:sp>
    </p:spTree>
    <p:extLst>
      <p:ext uri="{BB962C8B-B14F-4D97-AF65-F5344CB8AC3E}">
        <p14:creationId xmlns:p14="http://schemas.microsoft.com/office/powerpoint/2010/main" val="148528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21656"/>
            <a:ext cx="8229600" cy="763525"/>
          </a:xfrm>
        </p:spPr>
        <p:txBody>
          <a:bodyPr>
            <a:normAutofit/>
          </a:bodyPr>
          <a:lstStyle/>
          <a:p>
            <a:r>
              <a:rPr lang="en-US" dirty="0"/>
              <a:t>Steps For Data cleaning &amp; Eda</a:t>
            </a:r>
          </a:p>
        </p:txBody>
      </p:sp>
      <p:sp>
        <p:nvSpPr>
          <p:cNvPr id="3" name="Content Placeholder 2"/>
          <p:cNvSpPr>
            <a:spLocks noGrp="1"/>
          </p:cNvSpPr>
          <p:nvPr>
            <p:ph idx="1"/>
          </p:nvPr>
        </p:nvSpPr>
        <p:spPr/>
        <p:txBody>
          <a:bodyPr>
            <a:normAutofit fontScale="40000" lnSpcReduction="20000"/>
          </a:bodyPr>
          <a:lstStyle/>
          <a:p>
            <a:r>
              <a:rPr lang="en-IN" sz="4000" b="1" u="sng" dirty="0">
                <a:latin typeface="Times New Roman" panose="02020603050405020304" pitchFamily="18" charset="0"/>
                <a:cs typeface="Times New Roman" panose="02020603050405020304" pitchFamily="18" charset="0"/>
              </a:rPr>
              <a:t>Data Import &amp; Initial Exploration:</a:t>
            </a:r>
          </a:p>
          <a:p>
            <a:pPr lvl="1"/>
            <a:r>
              <a:rPr lang="en-IN" dirty="0">
                <a:latin typeface="Times New Roman" panose="02020603050405020304" pitchFamily="18" charset="0"/>
                <a:cs typeface="Times New Roman" panose="02020603050405020304" pitchFamily="18" charset="0"/>
              </a:rPr>
              <a:t>Import data into SQL Server staging table.</a:t>
            </a:r>
          </a:p>
          <a:p>
            <a:pPr lvl="1"/>
            <a:r>
              <a:rPr lang="en-IN" dirty="0">
                <a:latin typeface="Times New Roman" panose="02020603050405020304" pitchFamily="18" charset="0"/>
                <a:cs typeface="Times New Roman" panose="02020603050405020304" pitchFamily="18" charset="0"/>
              </a:rPr>
              <a:t>Review column types and assess initial data quality.</a:t>
            </a:r>
          </a:p>
          <a:p>
            <a:r>
              <a:rPr lang="en-IN" sz="3500" b="1" u="sng" dirty="0">
                <a:latin typeface="Times New Roman" panose="02020603050405020304" pitchFamily="18" charset="0"/>
                <a:cs typeface="Times New Roman" panose="02020603050405020304" pitchFamily="18" charset="0"/>
              </a:rPr>
              <a:t>Handling Missing Values:</a:t>
            </a:r>
          </a:p>
          <a:p>
            <a:pPr lvl="1"/>
            <a:r>
              <a:rPr lang="en-IN" dirty="0">
                <a:latin typeface="Times New Roman" panose="02020603050405020304" pitchFamily="18" charset="0"/>
                <a:cs typeface="Times New Roman" panose="02020603050405020304" pitchFamily="18" charset="0"/>
              </a:rPr>
              <a:t>Identify columns containing NULLs.</a:t>
            </a:r>
          </a:p>
          <a:p>
            <a:pPr lvl="1"/>
            <a:r>
              <a:rPr lang="en-IN" dirty="0">
                <a:latin typeface="Times New Roman" panose="02020603050405020304" pitchFamily="18" charset="0"/>
                <a:cs typeface="Times New Roman" panose="02020603050405020304" pitchFamily="18" charset="0"/>
              </a:rPr>
              <a:t>Replace NULLs with suitable default values or use imputation techniques.</a:t>
            </a:r>
          </a:p>
          <a:p>
            <a:pPr lvl="1"/>
            <a:r>
              <a:rPr lang="en-IN" dirty="0">
                <a:latin typeface="Times New Roman" panose="02020603050405020304" pitchFamily="18" charset="0"/>
                <a:cs typeface="Times New Roman" panose="02020603050405020304" pitchFamily="18" charset="0"/>
              </a:rPr>
              <a:t>Convert problematic data types (e.g., Bit to Varchar for seamless import).</a:t>
            </a:r>
          </a:p>
          <a:p>
            <a:r>
              <a:rPr lang="en-IN" sz="3500" b="1" u="sng" dirty="0">
                <a:latin typeface="Times New Roman" panose="02020603050405020304" pitchFamily="18" charset="0"/>
                <a:cs typeface="Times New Roman" panose="02020603050405020304" pitchFamily="18" charset="0"/>
              </a:rPr>
              <a:t>Data Cleaning:</a:t>
            </a:r>
          </a:p>
          <a:p>
            <a:pPr lvl="1"/>
            <a:r>
              <a:rPr lang="en-IN" dirty="0">
                <a:latin typeface="Times New Roman" panose="02020603050405020304" pitchFamily="18" charset="0"/>
                <a:cs typeface="Times New Roman" panose="02020603050405020304" pitchFamily="18" charset="0"/>
              </a:rPr>
              <a:t>Remove duplicate records and irrelevant columns.</a:t>
            </a:r>
          </a:p>
          <a:p>
            <a:pPr lvl="1"/>
            <a:r>
              <a:rPr lang="en-IN" dirty="0">
                <a:latin typeface="Times New Roman" panose="02020603050405020304" pitchFamily="18" charset="0"/>
                <a:cs typeface="Times New Roman" panose="02020603050405020304" pitchFamily="18" charset="0"/>
              </a:rPr>
              <a:t>Standardize categorical variables (e.g., substitute blanks or nulls with "None" or "No").</a:t>
            </a:r>
          </a:p>
          <a:p>
            <a:r>
              <a:rPr lang="en-IN" sz="3500" b="1" u="sng" dirty="0">
                <a:latin typeface="Times New Roman" panose="02020603050405020304" pitchFamily="18" charset="0"/>
                <a:cs typeface="Times New Roman" panose="02020603050405020304" pitchFamily="18" charset="0"/>
              </a:rPr>
              <a:t>Feature Engineering:</a:t>
            </a:r>
          </a:p>
          <a:p>
            <a:pPr lvl="1"/>
            <a:r>
              <a:rPr lang="en-IN" dirty="0">
                <a:latin typeface="Times New Roman" panose="02020603050405020304" pitchFamily="18" charset="0"/>
                <a:cs typeface="Times New Roman" panose="02020603050405020304" pitchFamily="18" charset="0"/>
              </a:rPr>
              <a:t>Create derived columns like "Churn Status" (binary flag).</a:t>
            </a:r>
          </a:p>
          <a:p>
            <a:pPr lvl="1"/>
            <a:r>
              <a:rPr lang="en-IN" dirty="0">
                <a:latin typeface="Times New Roman" panose="02020603050405020304" pitchFamily="18" charset="0"/>
                <a:cs typeface="Times New Roman" panose="02020603050405020304" pitchFamily="18" charset="0"/>
              </a:rPr>
              <a:t>Categorize continuous variables (e.g., Age Group, Monthly Charge Range, Tenure Group).</a:t>
            </a:r>
          </a:p>
          <a:p>
            <a:r>
              <a:rPr lang="en-IN" sz="3500" b="1" u="sng" dirty="0">
                <a:latin typeface="Times New Roman" panose="02020603050405020304" pitchFamily="18" charset="0"/>
                <a:cs typeface="Times New Roman" panose="02020603050405020304" pitchFamily="18" charset="0"/>
              </a:rPr>
              <a:t>Exploratory Data Analysis (EDA):</a:t>
            </a:r>
          </a:p>
          <a:p>
            <a:pPr lvl="1"/>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distributions of core variables (Age, Gender, Contract Type, State).</a:t>
            </a:r>
          </a:p>
          <a:p>
            <a:pPr lvl="1"/>
            <a:r>
              <a:rPr lang="en-IN" dirty="0">
                <a:latin typeface="Times New Roman" panose="02020603050405020304" pitchFamily="18" charset="0"/>
                <a:cs typeface="Times New Roman" panose="02020603050405020304" pitchFamily="18" charset="0"/>
              </a:rPr>
              <a:t>Calculated churn rates for different segments.</a:t>
            </a:r>
          </a:p>
          <a:p>
            <a:pPr lvl="1"/>
            <a:r>
              <a:rPr lang="en-IN" dirty="0">
                <a:latin typeface="Times New Roman" panose="02020603050405020304" pitchFamily="18" charset="0"/>
                <a:cs typeface="Times New Roman" panose="02020603050405020304" pitchFamily="18" charset="0"/>
              </a:rPr>
              <a:t>Used SQL queries and Power BI visualizations to uncover key patterns.</a:t>
            </a:r>
          </a:p>
          <a:p>
            <a:endParaRPr lang="en-US" sz="2100" b="1" dirty="0"/>
          </a:p>
        </p:txBody>
      </p:sp>
    </p:spTree>
    <p:extLst>
      <p:ext uri="{BB962C8B-B14F-4D97-AF65-F5344CB8AC3E}">
        <p14:creationId xmlns:p14="http://schemas.microsoft.com/office/powerpoint/2010/main" val="310353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21656"/>
            <a:ext cx="8229600" cy="763525"/>
          </a:xfrm>
        </p:spPr>
        <p:txBody>
          <a:bodyPr>
            <a:normAutofit/>
          </a:bodyPr>
          <a:lstStyle/>
          <a:p>
            <a:r>
              <a:rPr lang="en-IN" dirty="0">
                <a:latin typeface="Times New Roman" panose="02020603050405020304" pitchFamily="18" charset="0"/>
                <a:cs typeface="Times New Roman" panose="02020603050405020304" pitchFamily="18" charset="0"/>
              </a:rPr>
              <a:t>VISUAL ANALYTICS AND FINDINGS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97655" y="1808225"/>
            <a:ext cx="5794556" cy="2963554"/>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According to the dashboard, there are 1,111 male customers who churned, making up 64.15% of total churn, and 621 female customers who churned, accounting for 35.85% of churn. </a:t>
            </a:r>
          </a:p>
          <a:p>
            <a:r>
              <a:rPr lang="en-US" dirty="0">
                <a:latin typeface="Times New Roman" panose="02020603050405020304" pitchFamily="18" charset="0"/>
                <a:cs typeface="Times New Roman" panose="02020603050405020304" pitchFamily="18" charset="0"/>
              </a:rPr>
              <a:t>when predicting future churn, 246 females and 132 males are identified as high-risk, showing that more females are expected to churn going forward than males.</a:t>
            </a:r>
            <a:endParaRPr lang="en-US" sz="21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CFC3CA4-7FA2-4A72-84C2-BCFE3C5E8304}"/>
              </a:ext>
            </a:extLst>
          </p:cNvPr>
          <p:cNvSpPr txBox="1"/>
          <p:nvPr/>
        </p:nvSpPr>
        <p:spPr>
          <a:xfrm>
            <a:off x="5946344" y="1044700"/>
            <a:ext cx="320680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Demographic Insights: Gender</a:t>
            </a:r>
          </a:p>
          <a:p>
            <a:endParaRPr lang="en-IN" dirty="0"/>
          </a:p>
        </p:txBody>
      </p:sp>
      <p:pic>
        <p:nvPicPr>
          <p:cNvPr id="6" name="Picture 5">
            <a:extLst>
              <a:ext uri="{FF2B5EF4-FFF2-40B4-BE49-F238E27FC236}">
                <a16:creationId xmlns:a16="http://schemas.microsoft.com/office/drawing/2014/main" id="{1EAFB5B6-A203-4100-8909-0FBE54389A67}"/>
              </a:ext>
            </a:extLst>
          </p:cNvPr>
          <p:cNvPicPr>
            <a:picLocks noChangeAspect="1"/>
          </p:cNvPicPr>
          <p:nvPr/>
        </p:nvPicPr>
        <p:blipFill>
          <a:blip r:embed="rId2"/>
          <a:stretch>
            <a:fillRect/>
          </a:stretch>
        </p:blipFill>
        <p:spPr>
          <a:xfrm>
            <a:off x="143555" y="1350110"/>
            <a:ext cx="2290575" cy="1979769"/>
          </a:xfrm>
          <a:prstGeom prst="rect">
            <a:avLst/>
          </a:prstGeom>
        </p:spPr>
      </p:pic>
      <p:pic>
        <p:nvPicPr>
          <p:cNvPr id="7" name="Picture 6">
            <a:extLst>
              <a:ext uri="{FF2B5EF4-FFF2-40B4-BE49-F238E27FC236}">
                <a16:creationId xmlns:a16="http://schemas.microsoft.com/office/drawing/2014/main" id="{7D5E6C62-B679-4F9E-933F-823AE59BF875}"/>
              </a:ext>
            </a:extLst>
          </p:cNvPr>
          <p:cNvPicPr>
            <a:picLocks noChangeAspect="1"/>
          </p:cNvPicPr>
          <p:nvPr/>
        </p:nvPicPr>
        <p:blipFill>
          <a:blip r:embed="rId3"/>
          <a:stretch>
            <a:fillRect/>
          </a:stretch>
        </p:blipFill>
        <p:spPr>
          <a:xfrm>
            <a:off x="143555" y="3487980"/>
            <a:ext cx="2776174" cy="882492"/>
          </a:xfrm>
          <a:prstGeom prst="rect">
            <a:avLst/>
          </a:prstGeom>
        </p:spPr>
      </p:pic>
    </p:spTree>
    <p:extLst>
      <p:ext uri="{BB962C8B-B14F-4D97-AF65-F5344CB8AC3E}">
        <p14:creationId xmlns:p14="http://schemas.microsoft.com/office/powerpoint/2010/main" val="389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D55D-1724-45ED-91F3-6BFB72D1E04D}"/>
              </a:ext>
            </a:extLst>
          </p:cNvPr>
          <p:cNvSpPr>
            <a:spLocks noGrp="1"/>
          </p:cNvSpPr>
          <p:nvPr>
            <p:ph type="title"/>
          </p:nvPr>
        </p:nvSpPr>
        <p:spPr>
          <a:xfrm>
            <a:off x="3961180" y="281175"/>
            <a:ext cx="5039265" cy="891995"/>
          </a:xfrm>
        </p:spPr>
        <p:txBody>
          <a:bodyPr>
            <a:normAutofit fontScale="90000"/>
          </a:bodyPr>
          <a:lstStyle/>
          <a:p>
            <a:pPr algn="r"/>
            <a:r>
              <a:rPr lang="en-US" sz="3100" dirty="0">
                <a:solidFill>
                  <a:srgbClr val="FF0066"/>
                </a:solidFill>
              </a:rPr>
              <a:t>Geographic Insights: Churn Rate and Predicted Churn</a:t>
            </a:r>
            <a:br>
              <a:rPr lang="en-US" dirty="0">
                <a:solidFill>
                  <a:srgbClr val="FF0066"/>
                </a:solidFill>
              </a:rPr>
            </a:br>
            <a:endParaRPr lang="en-IN" dirty="0">
              <a:solidFill>
                <a:srgbClr val="FF0066"/>
              </a:solidFill>
            </a:endParaRPr>
          </a:p>
        </p:txBody>
      </p:sp>
      <p:pic>
        <p:nvPicPr>
          <p:cNvPr id="5" name="Content Placeholder 4">
            <a:extLst>
              <a:ext uri="{FF2B5EF4-FFF2-40B4-BE49-F238E27FC236}">
                <a16:creationId xmlns:a16="http://schemas.microsoft.com/office/drawing/2014/main" id="{9E9BE6C0-0B25-48FB-83F8-B5C7B7272667}"/>
              </a:ext>
            </a:extLst>
          </p:cNvPr>
          <p:cNvPicPr>
            <a:picLocks noGrp="1" noChangeAspect="1"/>
          </p:cNvPicPr>
          <p:nvPr>
            <p:ph sz="half" idx="1"/>
          </p:nvPr>
        </p:nvPicPr>
        <p:blipFill>
          <a:blip r:embed="rId2"/>
          <a:stretch>
            <a:fillRect/>
          </a:stretch>
        </p:blipFill>
        <p:spPr>
          <a:xfrm>
            <a:off x="143555" y="1200151"/>
            <a:ext cx="2443280" cy="2247528"/>
          </a:xfrm>
          <a:prstGeom prst="rect">
            <a:avLst/>
          </a:prstGeom>
        </p:spPr>
      </p:pic>
      <p:sp>
        <p:nvSpPr>
          <p:cNvPr id="4" name="Content Placeholder 3">
            <a:extLst>
              <a:ext uri="{FF2B5EF4-FFF2-40B4-BE49-F238E27FC236}">
                <a16:creationId xmlns:a16="http://schemas.microsoft.com/office/drawing/2014/main" id="{3F09E5E8-0565-40A5-B789-303AC440E361}"/>
              </a:ext>
            </a:extLst>
          </p:cNvPr>
          <p:cNvSpPr>
            <a:spLocks noGrp="1"/>
          </p:cNvSpPr>
          <p:nvPr>
            <p:ph sz="half" idx="2"/>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Jammu leads with the highest churn rate at 57.2%, followed by Assam at 38.1%, Jharkhand at 34.5%, Chhattisgarh at 30.5%, and Delhi at 29.9%.</a:t>
            </a:r>
          </a:p>
          <a:p>
            <a:r>
              <a:rPr lang="en-US" dirty="0">
                <a:latin typeface="Times New Roman" panose="02020603050405020304" pitchFamily="18" charset="0"/>
                <a:cs typeface="Times New Roman" panose="02020603050405020304" pitchFamily="18" charset="0"/>
              </a:rPr>
              <a:t> Looking at predicted churners, Uttar Pradesh is expected to have the most with 44, followed by Maharashtra with 40, Tamil Nadu with 37, Karnataka with 29, and Andhra Pradesh with 24.</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0FFE00B-B6C4-451D-95C3-B3620E261362}"/>
              </a:ext>
            </a:extLst>
          </p:cNvPr>
          <p:cNvPicPr>
            <a:picLocks noChangeAspect="1"/>
          </p:cNvPicPr>
          <p:nvPr/>
        </p:nvPicPr>
        <p:blipFill>
          <a:blip r:embed="rId3"/>
          <a:stretch>
            <a:fillRect/>
          </a:stretch>
        </p:blipFill>
        <p:spPr>
          <a:xfrm>
            <a:off x="2669452" y="1808225"/>
            <a:ext cx="1807545" cy="2964338"/>
          </a:xfrm>
          <a:prstGeom prst="rect">
            <a:avLst/>
          </a:prstGeom>
        </p:spPr>
      </p:pic>
    </p:spTree>
    <p:extLst>
      <p:ext uri="{BB962C8B-B14F-4D97-AF65-F5344CB8AC3E}">
        <p14:creationId xmlns:p14="http://schemas.microsoft.com/office/powerpoint/2010/main" val="412629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1BF3-4762-4F33-8C4C-030766EC068A}"/>
              </a:ext>
            </a:extLst>
          </p:cNvPr>
          <p:cNvSpPr>
            <a:spLocks noGrp="1"/>
          </p:cNvSpPr>
          <p:nvPr>
            <p:ph type="title"/>
          </p:nvPr>
        </p:nvSpPr>
        <p:spPr>
          <a:xfrm>
            <a:off x="5793640" y="281175"/>
            <a:ext cx="3198570" cy="857250"/>
          </a:xfrm>
        </p:spPr>
        <p:txBody>
          <a:bodyPr>
            <a:normAutofit fontScale="90000"/>
          </a:bodyPr>
          <a:lstStyle/>
          <a:p>
            <a:pPr algn="r"/>
            <a:r>
              <a:rPr lang="en-US" sz="3600" dirty="0">
                <a:solidFill>
                  <a:srgbClr val="FF0066"/>
                </a:solidFill>
              </a:rPr>
              <a:t>Churn Trends by Service Usage</a:t>
            </a:r>
            <a:br>
              <a:rPr lang="en-US" dirty="0"/>
            </a:br>
            <a:endParaRPr lang="en-IN" dirty="0"/>
          </a:p>
        </p:txBody>
      </p:sp>
      <p:pic>
        <p:nvPicPr>
          <p:cNvPr id="6" name="Content Placeholder 5">
            <a:extLst>
              <a:ext uri="{FF2B5EF4-FFF2-40B4-BE49-F238E27FC236}">
                <a16:creationId xmlns:a16="http://schemas.microsoft.com/office/drawing/2014/main" id="{E45B894B-E450-4747-AD5C-D7DDA1FD8C8D}"/>
              </a:ext>
            </a:extLst>
          </p:cNvPr>
          <p:cNvPicPr>
            <a:picLocks noGrp="1" noChangeAspect="1"/>
          </p:cNvPicPr>
          <p:nvPr>
            <p:ph sz="half" idx="1"/>
          </p:nvPr>
        </p:nvPicPr>
        <p:blipFill>
          <a:blip r:embed="rId2"/>
          <a:stretch>
            <a:fillRect/>
          </a:stretch>
        </p:blipFill>
        <p:spPr>
          <a:xfrm>
            <a:off x="143555" y="3066712"/>
            <a:ext cx="3054100" cy="2076788"/>
          </a:xfrm>
          <a:prstGeom prst="rect">
            <a:avLst/>
          </a:prstGeom>
        </p:spPr>
      </p:pic>
      <p:sp>
        <p:nvSpPr>
          <p:cNvPr id="4" name="Content Placeholder 3">
            <a:extLst>
              <a:ext uri="{FF2B5EF4-FFF2-40B4-BE49-F238E27FC236}">
                <a16:creationId xmlns:a16="http://schemas.microsoft.com/office/drawing/2014/main" id="{04FB6834-3D67-49CE-ABEE-F920EEB53488}"/>
              </a:ext>
            </a:extLst>
          </p:cNvPr>
          <p:cNvSpPr>
            <a:spLocks noGrp="1"/>
          </p:cNvSpPr>
          <p:nvPr>
            <p:ph sz="half" idx="2"/>
          </p:nvPr>
        </p:nvSpPr>
        <p:spPr/>
        <p:txBody>
          <a:bodyPr>
            <a:normAutofit fontScale="47500" lnSpcReduction="20000"/>
          </a:bodyPr>
          <a:lstStyle/>
          <a:p>
            <a:r>
              <a:rPr lang="en-US" dirty="0">
                <a:latin typeface="Times New Roman" panose="02020603050405020304" pitchFamily="18" charset="0"/>
                <a:cs typeface="Times New Roman" panose="02020603050405020304" pitchFamily="18" charset="0"/>
              </a:rPr>
              <a:t>Fiber Optic customers have the highest churn rate at 41.1%, followed by Cable at 25.7% and DSL at 19.4%, while those with no internet service have the lowest churn rate at 7.8%.</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Among services, churn is dominant where customers have Internet Service (93.7%), Phone Service (90.6%), or Unlimited Data (80.1%).</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Churned customers mostly do not use Premium Support (83.5%), Online Security (84.6%), Online Backup (71.9%), or Device Protection Plan (71.0%).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Customers with streaming services also show high churn, with 56.8% for Streaming TV, 61.1% for Streaming Music, and 56% for Streaming Movies.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9B6080-E4B4-4870-B375-486219A93829}"/>
              </a:ext>
            </a:extLst>
          </p:cNvPr>
          <p:cNvPicPr>
            <a:picLocks noChangeAspect="1"/>
          </p:cNvPicPr>
          <p:nvPr/>
        </p:nvPicPr>
        <p:blipFill>
          <a:blip r:embed="rId3"/>
          <a:stretch>
            <a:fillRect/>
          </a:stretch>
        </p:blipFill>
        <p:spPr>
          <a:xfrm>
            <a:off x="143555" y="1200151"/>
            <a:ext cx="3809390" cy="1776165"/>
          </a:xfrm>
          <a:prstGeom prst="rect">
            <a:avLst/>
          </a:prstGeom>
        </p:spPr>
      </p:pic>
    </p:spTree>
    <p:extLst>
      <p:ext uri="{BB962C8B-B14F-4D97-AF65-F5344CB8AC3E}">
        <p14:creationId xmlns:p14="http://schemas.microsoft.com/office/powerpoint/2010/main" val="237534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807B-9A2B-4396-98BB-EB5740D90633}"/>
              </a:ext>
            </a:extLst>
          </p:cNvPr>
          <p:cNvSpPr>
            <a:spLocks noGrp="1"/>
          </p:cNvSpPr>
          <p:nvPr>
            <p:ph type="title"/>
          </p:nvPr>
        </p:nvSpPr>
        <p:spPr>
          <a:xfrm>
            <a:off x="4877410" y="342901"/>
            <a:ext cx="4114800" cy="857250"/>
          </a:xfrm>
        </p:spPr>
        <p:txBody>
          <a:bodyPr>
            <a:normAutofit fontScale="90000"/>
          </a:bodyPr>
          <a:lstStyle/>
          <a:p>
            <a:pPr algn="r"/>
            <a:r>
              <a:rPr lang="en-US" sz="3100" dirty="0">
                <a:solidFill>
                  <a:srgbClr val="FF0066"/>
                </a:solidFill>
              </a:rPr>
              <a:t>Churn Analysis by Account Information</a:t>
            </a:r>
            <a:br>
              <a:rPr lang="en-US" dirty="0">
                <a:solidFill>
                  <a:srgbClr val="FF0066"/>
                </a:solidFill>
              </a:rPr>
            </a:br>
            <a:endParaRPr lang="en-IN" dirty="0">
              <a:solidFill>
                <a:srgbClr val="FF0066"/>
              </a:solidFill>
            </a:endParaRPr>
          </a:p>
        </p:txBody>
      </p:sp>
      <p:pic>
        <p:nvPicPr>
          <p:cNvPr id="5" name="Content Placeholder 4">
            <a:extLst>
              <a:ext uri="{FF2B5EF4-FFF2-40B4-BE49-F238E27FC236}">
                <a16:creationId xmlns:a16="http://schemas.microsoft.com/office/drawing/2014/main" id="{76ED5BCF-0110-4FF7-AAB6-8AE0001709B9}"/>
              </a:ext>
            </a:extLst>
          </p:cNvPr>
          <p:cNvPicPr>
            <a:picLocks noGrp="1" noChangeAspect="1"/>
          </p:cNvPicPr>
          <p:nvPr>
            <p:ph sz="half" idx="1"/>
          </p:nvPr>
        </p:nvPicPr>
        <p:blipFill>
          <a:blip r:embed="rId2"/>
          <a:stretch>
            <a:fillRect/>
          </a:stretch>
        </p:blipFill>
        <p:spPr>
          <a:xfrm>
            <a:off x="521375" y="1502816"/>
            <a:ext cx="3346867" cy="1569550"/>
          </a:xfrm>
          <a:prstGeom prst="rect">
            <a:avLst/>
          </a:prstGeom>
        </p:spPr>
      </p:pic>
      <p:sp>
        <p:nvSpPr>
          <p:cNvPr id="4" name="Content Placeholder 3">
            <a:extLst>
              <a:ext uri="{FF2B5EF4-FFF2-40B4-BE49-F238E27FC236}">
                <a16:creationId xmlns:a16="http://schemas.microsoft.com/office/drawing/2014/main" id="{E02D3100-E8A8-42E0-B05D-1EC3CA55DF85}"/>
              </a:ext>
            </a:extLst>
          </p:cNvPr>
          <p:cNvSpPr>
            <a:spLocks noGrp="1"/>
          </p:cNvSpPr>
          <p:nvPr>
            <p:ph sz="half" idx="2"/>
          </p:nvPr>
        </p:nvSpPr>
        <p:spPr/>
        <p:txBody>
          <a:bodyPr>
            <a:normAutofit fontScale="55000" lnSpcReduction="20000"/>
          </a:bodyPr>
          <a:lstStyle/>
          <a:p>
            <a:r>
              <a:rPr lang="en-US" dirty="0"/>
              <a:t>Customers with month-to-month contracts have the highest churn rate at 46.5%, compared to 11.0% for one-year contracts and just 2.7% for two-year contracts.</a:t>
            </a:r>
            <a:br>
              <a:rPr lang="en-US" dirty="0"/>
            </a:br>
            <a:r>
              <a:rPr lang="en-US" dirty="0"/>
              <a:t>In terms of payment methods, mailed check users have a churn rate of 37.8%, bank withdrawal users 34.4%, while credit card users have the lowest churn rate at 14.8%.</a:t>
            </a:r>
            <a:br>
              <a:rPr lang="en-US" dirty="0"/>
            </a:br>
            <a:endParaRPr lang="en-US" dirty="0"/>
          </a:p>
          <a:p>
            <a:r>
              <a:rPr lang="en-US" dirty="0"/>
              <a:t>This suggests that churn is much higher among customers with short-term contracts and those who pay by mailed check or bank withdrawal, whereas long-term contracts and credit card payments are associated with lower churn.</a:t>
            </a:r>
            <a:endParaRPr lang="en-IN" dirty="0"/>
          </a:p>
        </p:txBody>
      </p:sp>
      <p:pic>
        <p:nvPicPr>
          <p:cNvPr id="6" name="Picture 5">
            <a:extLst>
              <a:ext uri="{FF2B5EF4-FFF2-40B4-BE49-F238E27FC236}">
                <a16:creationId xmlns:a16="http://schemas.microsoft.com/office/drawing/2014/main" id="{E8EE4C1F-330D-4D93-851E-8C8ABDFDA9A0}"/>
              </a:ext>
            </a:extLst>
          </p:cNvPr>
          <p:cNvPicPr>
            <a:picLocks noChangeAspect="1"/>
          </p:cNvPicPr>
          <p:nvPr/>
        </p:nvPicPr>
        <p:blipFill>
          <a:blip r:embed="rId3"/>
          <a:stretch>
            <a:fillRect/>
          </a:stretch>
        </p:blipFill>
        <p:spPr>
          <a:xfrm>
            <a:off x="457200" y="3165163"/>
            <a:ext cx="3411043" cy="1734927"/>
          </a:xfrm>
          <a:prstGeom prst="rect">
            <a:avLst/>
          </a:prstGeom>
        </p:spPr>
      </p:pic>
    </p:spTree>
    <p:extLst>
      <p:ext uri="{BB962C8B-B14F-4D97-AF65-F5344CB8AC3E}">
        <p14:creationId xmlns:p14="http://schemas.microsoft.com/office/powerpoint/2010/main" val="139215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1301</Words>
  <Application>Microsoft Office PowerPoint</Application>
  <PresentationFormat>On-screen Show (16:9)</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NAME : ABIR DATTA EMAIL : abirdattabln07@gmail.com </vt:lpstr>
      <vt:lpstr>Agenda </vt:lpstr>
      <vt:lpstr>About The Project  </vt:lpstr>
      <vt:lpstr>About The Data  </vt:lpstr>
      <vt:lpstr>Steps For Data cleaning &amp; Eda</vt:lpstr>
      <vt:lpstr>VISUAL ANALYTICS AND FINDINGS</vt:lpstr>
      <vt:lpstr>Geographic Insights: Churn Rate and Predicted Churn </vt:lpstr>
      <vt:lpstr>Churn Trends by Service Usage </vt:lpstr>
      <vt:lpstr>Churn Analysis by Account Information </vt:lpstr>
      <vt:lpstr>Churn distribution </vt:lpstr>
      <vt:lpstr>Churn Analysis by Age Group  </vt:lpstr>
      <vt:lpstr>Summary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2025-08-17T09:12:30Z</dcterms:modified>
</cp:coreProperties>
</file>