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04A299-8E02-4896-A841-38047EDDA531}">
  <a:tblStyle styleId="{9304A299-8E02-4896-A841-38047EDDA5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1bf013d2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1bf013d2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1bf013d2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1bf013d2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1bf013d2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1bf013d2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aeb07e61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aeb07e61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aeb07e61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aeb07e61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1bf013d2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1bf013d2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1bf013d2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1bf013d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1bf013d2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1bf013d2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1bf013d2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1bf013d2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1bf013d2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1bf013d2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aeb07e61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aeb07e61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1bf013d2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1bf013d2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79800" y="5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{9304A299-8E02-4896-A841-38047EDDA531}</a:tableStyleId>
              </a:tblPr>
              <a:tblGrid>
                <a:gridCol w="1510700"/>
                <a:gridCol w="1510700"/>
                <a:gridCol w="1510700"/>
                <a:gridCol w="1510700"/>
                <a:gridCol w="1370150"/>
                <a:gridCol w="1651250"/>
              </a:tblGrid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1C4587"/>
                          </a:solidFill>
                        </a:rPr>
                        <a:t> </a:t>
                      </a:r>
                      <a:endParaRPr sz="20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5" name="Google Shape;55;p13"/>
          <p:cNvSpPr/>
          <p:nvPr/>
        </p:nvSpPr>
        <p:spPr>
          <a:xfrm>
            <a:off x="79800" y="1060350"/>
            <a:ext cx="9019800" cy="100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20124D"/>
                </a:solidFill>
                <a:latin typeface="Impact"/>
                <a:ea typeface="Impact"/>
                <a:cs typeface="Impact"/>
                <a:sym typeface="Impact"/>
              </a:rPr>
              <a:t>Case Study on Apple – SWOT &amp; Porter’s 5 Forces</a:t>
            </a:r>
            <a:endParaRPr sz="3500">
              <a:solidFill>
                <a:srgbClr val="20124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303150" y="4146975"/>
            <a:ext cx="27066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C4587"/>
                </a:solidFill>
              </a:rPr>
              <a:t>  February,2025     </a:t>
            </a:r>
            <a:endParaRPr sz="17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1C4587"/>
                </a:solidFill>
              </a:rPr>
              <a:t>                         Abinaya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Google Shape;117;p22"/>
          <p:cNvGraphicFramePr/>
          <p:nvPr/>
        </p:nvGraphicFramePr>
        <p:xfrm>
          <a:off x="79800" y="5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{9304A299-8E02-4896-A841-38047EDDA531}</a:tableStyleId>
              </a:tblPr>
              <a:tblGrid>
                <a:gridCol w="1510700"/>
                <a:gridCol w="1510700"/>
                <a:gridCol w="1510700"/>
                <a:gridCol w="1510700"/>
                <a:gridCol w="1510700"/>
                <a:gridCol w="1510700"/>
              </a:tblGrid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macbook, white, open, surface, silver apple macbook, computer ..."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06" y="0"/>
            <a:ext cx="90642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205350" y="0"/>
            <a:ext cx="8813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</a:rPr>
              <a:t>Apple: Porter's 5 Forces - Buyer Power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147600" y="3061300"/>
            <a:ext cx="8688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Strong Brand Loyalty but Price Sensitivity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Google Shape;125;p23"/>
          <p:cNvGraphicFramePr/>
          <p:nvPr/>
        </p:nvGraphicFramePr>
        <p:xfrm>
          <a:off x="79800" y="5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{9304A299-8E02-4896-A841-38047EDDA531}</a:tableStyleId>
              </a:tblPr>
              <a:tblGrid>
                <a:gridCol w="1510700"/>
                <a:gridCol w="1510700"/>
                <a:gridCol w="1510700"/>
                <a:gridCol w="1510700"/>
                <a:gridCol w="1510700"/>
                <a:gridCol w="1510700"/>
              </a:tblGrid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macbook, white, open, surface, silver apple macbook, computer ..."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06" y="0"/>
            <a:ext cx="90642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0" y="0"/>
            <a:ext cx="9144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1"/>
                </a:solidFill>
              </a:rPr>
              <a:t>Apple: Porter's 5 Forces - Threat of New Entrants</a:t>
            </a:r>
            <a:endParaRPr sz="3800"/>
          </a:p>
        </p:txBody>
      </p:sp>
      <p:sp>
        <p:nvSpPr>
          <p:cNvPr id="128" name="Google Shape;128;p23"/>
          <p:cNvSpPr txBox="1"/>
          <p:nvPr/>
        </p:nvSpPr>
        <p:spPr>
          <a:xfrm>
            <a:off x="351975" y="2817975"/>
            <a:ext cx="82797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•- High Barriers to Entry due to Patents &amp; Branding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24"/>
          <p:cNvGraphicFramePr/>
          <p:nvPr/>
        </p:nvGraphicFramePr>
        <p:xfrm>
          <a:off x="79800" y="5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{9304A299-8E02-4896-A841-38047EDDA531}</a:tableStyleId>
              </a:tblPr>
              <a:tblGrid>
                <a:gridCol w="1510700"/>
                <a:gridCol w="1510700"/>
                <a:gridCol w="1510700"/>
                <a:gridCol w="1510700"/>
                <a:gridCol w="1510700"/>
                <a:gridCol w="1510700"/>
              </a:tblGrid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macbook, white, open, surface, silver apple macbook, computer ..."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06" y="0"/>
            <a:ext cx="90642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0" y="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  <p:sp>
        <p:nvSpPr>
          <p:cNvPr id="136" name="Google Shape;136;p24"/>
          <p:cNvSpPr txBox="1"/>
          <p:nvPr/>
        </p:nvSpPr>
        <p:spPr>
          <a:xfrm>
            <a:off x="351975" y="2817975"/>
            <a:ext cx="8279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0" y="0"/>
            <a:ext cx="9144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</a:rPr>
              <a:t>Apple: Porter's 5 Forces - Threat of Substitutes</a:t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579075" y="2713675"/>
            <a:ext cx="8824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Android Phones, Windows Laptops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25"/>
          <p:cNvGraphicFramePr/>
          <p:nvPr/>
        </p:nvGraphicFramePr>
        <p:xfrm>
          <a:off x="79800" y="5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{9304A299-8E02-4896-A841-38047EDDA531}</a:tableStyleId>
              </a:tblPr>
              <a:tblGrid>
                <a:gridCol w="1510700"/>
                <a:gridCol w="1510700"/>
                <a:gridCol w="1510700"/>
                <a:gridCol w="1510700"/>
                <a:gridCol w="1510700"/>
                <a:gridCol w="1510700"/>
              </a:tblGrid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macbook, white, open, surface, silver apple macbook, computer ..."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06" y="0"/>
            <a:ext cx="90642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0" y="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  <p:sp>
        <p:nvSpPr>
          <p:cNvPr id="146" name="Google Shape;146;p25"/>
          <p:cNvSpPr txBox="1"/>
          <p:nvPr/>
        </p:nvSpPr>
        <p:spPr>
          <a:xfrm>
            <a:off x="351975" y="2817975"/>
            <a:ext cx="8279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39900" y="1498775"/>
            <a:ext cx="9144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</a:rPr>
              <a:t>Thank You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579075" y="2713675"/>
            <a:ext cx="882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14"/>
          <p:cNvGraphicFramePr/>
          <p:nvPr/>
        </p:nvGraphicFramePr>
        <p:xfrm>
          <a:off x="79800" y="5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{9304A299-8E02-4896-A841-38047EDDA531}</a:tableStyleId>
              </a:tblPr>
              <a:tblGrid>
                <a:gridCol w="1510700"/>
                <a:gridCol w="1510700"/>
                <a:gridCol w="1510700"/>
                <a:gridCol w="1510700"/>
                <a:gridCol w="1510700"/>
                <a:gridCol w="1510700"/>
              </a:tblGrid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" name="Google Shape;62;p14"/>
          <p:cNvSpPr txBox="1"/>
          <p:nvPr/>
        </p:nvSpPr>
        <p:spPr>
          <a:xfrm>
            <a:off x="131500" y="59875"/>
            <a:ext cx="75018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Apple Inc.: A Brief Introduction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Founded: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1976 by Steve Jobs, Steve Wozniak, and Ronald Wayne</a:t>
            </a:r>
            <a:b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Headquarters: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Cupertino, California, USA</a:t>
            </a:r>
            <a:b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Position: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One of the world’s leading technology companies, known for innovation and premium products.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11950" y="2189000"/>
            <a:ext cx="6971100" cy="24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Products: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iPhone: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Market leader in smartphones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Premium computers and laptops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iPad: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Dominant in the tablet market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Apple Watch: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Leading in smartwatches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AirPods: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Popular wireless earbuds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Services (iCloud, Apple Music, App Store, etc.):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Fast-growing revenue stream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Google Shape;68;p15"/>
          <p:cNvGraphicFramePr/>
          <p:nvPr/>
        </p:nvGraphicFramePr>
        <p:xfrm>
          <a:off x="79800" y="5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{9304A299-8E02-4896-A841-38047EDDA531}</a:tableStyleId>
              </a:tblPr>
              <a:tblGrid>
                <a:gridCol w="1510700"/>
                <a:gridCol w="1510700"/>
                <a:gridCol w="1510700"/>
                <a:gridCol w="1510700"/>
                <a:gridCol w="1510700"/>
                <a:gridCol w="1510700"/>
              </a:tblGrid>
              <a:tr h="1000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" name="Google Shape;69;p15"/>
          <p:cNvSpPr txBox="1"/>
          <p:nvPr/>
        </p:nvSpPr>
        <p:spPr>
          <a:xfrm>
            <a:off x="131500" y="59875"/>
            <a:ext cx="8956500" cy="4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Analyze Apple?</a:t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Apple is an interesting case study due to its strong brand loyalty, innovation-driven growth, and global influence. Its unique ecosystem, pricing strategy, and ability to adapt to market changes make it a valuable company to analyze using SWOT, Porter's 5 Forces, and other business frameworks.</a:t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Google Shape;74;p16"/>
          <p:cNvGraphicFramePr/>
          <p:nvPr/>
        </p:nvGraphicFramePr>
        <p:xfrm>
          <a:off x="79800" y="5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{9304A299-8E02-4896-A841-38047EDDA531}</a:tableStyleId>
              </a:tblPr>
              <a:tblGrid>
                <a:gridCol w="1510700"/>
                <a:gridCol w="1510700"/>
                <a:gridCol w="1510700"/>
                <a:gridCol w="1510700"/>
                <a:gridCol w="1510700"/>
                <a:gridCol w="1510700"/>
              </a:tblGrid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macbook, white, open, surface, silver apple macbook, computer ..."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06" y="0"/>
            <a:ext cx="90642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72525" y="211675"/>
            <a:ext cx="85914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SWOT Analysis – Strengths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 brand reputation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Loyal customer base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High-profit margins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Google Shape;81;p17"/>
          <p:cNvGraphicFramePr/>
          <p:nvPr/>
        </p:nvGraphicFramePr>
        <p:xfrm>
          <a:off x="79800" y="5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{9304A299-8E02-4896-A841-38047EDDA531}</a:tableStyleId>
              </a:tblPr>
              <a:tblGrid>
                <a:gridCol w="1510700"/>
                <a:gridCol w="1510700"/>
                <a:gridCol w="1510700"/>
                <a:gridCol w="1510700"/>
                <a:gridCol w="1510700"/>
                <a:gridCol w="1510700"/>
              </a:tblGrid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macbook, white, open, surface, silver apple macbook, computer ..."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06" y="0"/>
            <a:ext cx="90642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372525" y="211675"/>
            <a:ext cx="85914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SWOT Analysis – </a:t>
            </a:r>
            <a:r>
              <a:rPr b="1"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Weaknesses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product pricing</a:t>
            </a: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ependence on hardware sales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egal issues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18"/>
          <p:cNvGraphicFramePr/>
          <p:nvPr/>
        </p:nvGraphicFramePr>
        <p:xfrm>
          <a:off x="79800" y="5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{9304A299-8E02-4896-A841-38047EDDA531}</a:tableStyleId>
              </a:tblPr>
              <a:tblGrid>
                <a:gridCol w="1510700"/>
                <a:gridCol w="1510700"/>
                <a:gridCol w="1510700"/>
                <a:gridCol w="1510700"/>
                <a:gridCol w="1510700"/>
                <a:gridCol w="1510700"/>
              </a:tblGrid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macbook, white, open, surface, silver apple macbook, computer ..."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06" y="0"/>
            <a:ext cx="90642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372525" y="211675"/>
            <a:ext cx="85914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SWOT Analysis – </a:t>
            </a:r>
            <a:r>
              <a:rPr b="1"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Opportunities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Expansion into AI and AR/VR</a:t>
            </a: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ncreasing services revenue (Apple Music, iCloud)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p19"/>
          <p:cNvGraphicFramePr/>
          <p:nvPr/>
        </p:nvGraphicFramePr>
        <p:xfrm>
          <a:off x="79800" y="5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{9304A299-8E02-4896-A841-38047EDDA531}</a:tableStyleId>
              </a:tblPr>
              <a:tblGrid>
                <a:gridCol w="1510700"/>
                <a:gridCol w="1510700"/>
                <a:gridCol w="1510700"/>
                <a:gridCol w="1510700"/>
                <a:gridCol w="1510700"/>
                <a:gridCol w="1510700"/>
              </a:tblGrid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macbook, white, open, surface, silver apple macbook, computer ..."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06" y="0"/>
            <a:ext cx="90642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372525" y="211675"/>
            <a:ext cx="85914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SWOT Analysis – </a:t>
            </a:r>
            <a:r>
              <a:rPr b="1"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Threats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Regulatory challenges</a:t>
            </a: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upply chain disruptions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ompetition from Samsung and Google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20"/>
          <p:cNvGraphicFramePr/>
          <p:nvPr/>
        </p:nvGraphicFramePr>
        <p:xfrm>
          <a:off x="79800" y="5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{9304A299-8E02-4896-A841-38047EDDA531}</a:tableStyleId>
              </a:tblPr>
              <a:tblGrid>
                <a:gridCol w="1510700"/>
                <a:gridCol w="1510700"/>
                <a:gridCol w="1510700"/>
                <a:gridCol w="1510700"/>
                <a:gridCol w="1510700"/>
                <a:gridCol w="1510700"/>
              </a:tblGrid>
              <a:tr h="1000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macbook, white, open, surface, silver apple macbook, computer ..."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06" y="0"/>
            <a:ext cx="90642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372525" y="211675"/>
            <a:ext cx="85914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Apple: Porter's 5 Forces - Industry Rivalry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 Competition from Samsung, Microsoft, and Google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Innovation Pressure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Brand Loyalty vs. Price Wars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1"/>
          <p:cNvGraphicFramePr/>
          <p:nvPr/>
        </p:nvGraphicFramePr>
        <p:xfrm>
          <a:off x="79800" y="5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{9304A299-8E02-4896-A841-38047EDDA531}</a:tableStyleId>
              </a:tblPr>
              <a:tblGrid>
                <a:gridCol w="1510700"/>
                <a:gridCol w="1510700"/>
                <a:gridCol w="1510700"/>
                <a:gridCol w="1510700"/>
                <a:gridCol w="1510700"/>
                <a:gridCol w="1510700"/>
              </a:tblGrid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macbook, white, open, surface, silver apple macbook, computer ..."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06" y="0"/>
            <a:ext cx="90642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79800" y="0"/>
            <a:ext cx="8926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Apple: Porter's 5 Forces - Supplier Power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301925" y="1151325"/>
            <a:ext cx="900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•</a:t>
            </a:r>
            <a:r>
              <a:rPr lang="en" sz="2800">
                <a:solidFill>
                  <a:schemeClr val="dk1"/>
                </a:solidFill>
              </a:rPr>
              <a:t> High Dependence on Suppliers (TSMC, Foxconn)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