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1" d="100"/>
          <a:sy n="8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sz="1600" b="1" i="0" u="none" strike="noStrike" baseline="0">
                <a:solidFill>
                  <a:srgbClr val="000000"/>
                </a:solidFill>
                <a:latin typeface="Droid Sans"/>
                <a:ea typeface="Droid Sans"/>
                <a:cs typeface="Lucida Sans"/>
              </a:rPr>
              <a:t>EMPLOYEE</a:t>
            </a:r>
            <a:r>
              <a:rPr lang="zh-CN" sz="1600" b="1" i="0" u="none" strike="noStrike" baseline="0">
                <a:solidFill>
                  <a:srgbClr val="000000"/>
                </a:solidFill>
                <a:latin typeface="Droid Sans"/>
                <a:ea typeface="Droid Sans"/>
                <a:cs typeface="Lucida Sans"/>
              </a:rPr>
              <a:t> PERFORMANCE ANALYSIS</a:t>
            </a:r>
          </a:p>
        </c:rich>
      </c:tx>
      <c:layout/>
      <c:overlay val="0"/>
      <c:spPr>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0.0</c:v>
                </c:pt>
                <c:pt idx="1">
                  <c:v>1.0</c:v>
                </c:pt>
                <c:pt idx="2">
                  <c:v>0.0</c:v>
                </c:pt>
                <c:pt idx="3">
                  <c:v>0.0</c:v>
                </c:pt>
                <c:pt idx="4">
                  <c:v>0.0</c:v>
                </c:pt>
                <c:pt idx="5">
                  <c:v>0.0</c:v>
                </c:pt>
                <c:pt idx="6">
                  <c:v>0.0</c:v>
                </c:pt>
                <c:pt idx="7">
                  <c:v>0.0</c:v>
                </c:pt>
                <c:pt idx="8">
                  <c:v>0.0</c:v>
                </c:pt>
                <c:pt idx="9">
                  <c:v>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9"/>
                <c:pt idx="0">
                  <c:v>0.0</c:v>
                </c:pt>
                <c:pt idx="1">
                  <c:v>2.0</c:v>
                </c:pt>
                <c:pt idx="2">
                  <c:v>1.0</c:v>
                </c:pt>
                <c:pt idx="3">
                  <c:v>0.0</c:v>
                </c:pt>
                <c:pt idx="4">
                  <c:v>0.0</c:v>
                </c:pt>
                <c:pt idx="5">
                  <c:v>0.0</c:v>
                </c:pt>
                <c:pt idx="6">
                  <c:v>0.0</c:v>
                </c:pt>
                <c:pt idx="7">
                  <c:v>0.0</c:v>
                </c:pt>
                <c:pt idx="8">
                  <c:v>1.0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4"/>
                <c:pt idx="0">
                  <c:v>1.0</c:v>
                </c:pt>
                <c:pt idx="1">
                  <c:v>0.0</c:v>
                </c:pt>
                <c:pt idx="2">
                  <c:v>0.0</c:v>
                </c:pt>
                <c:pt idx="3">
                  <c:v>1.0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7"/>
                <c:pt idx="0">
                  <c:v>0.0</c:v>
                </c:pt>
                <c:pt idx="1">
                  <c:v>0.0</c:v>
                </c:pt>
                <c:pt idx="2">
                  <c:v>0.0</c:v>
                </c:pt>
                <c:pt idx="3">
                  <c:v>0.0</c:v>
                </c:pt>
                <c:pt idx="4">
                  <c:v>0.0</c:v>
                </c:pt>
                <c:pt idx="5">
                  <c:v>0.0</c:v>
                </c:pt>
                <c:pt idx="6">
                  <c:v>1.0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9"/>
                <c:pt idx="0">
                  <c:v>1.0</c:v>
                </c:pt>
                <c:pt idx="1">
                  <c:v>1.0</c:v>
                </c:pt>
                <c:pt idx="2">
                  <c:v>1.0</c:v>
                </c:pt>
                <c:pt idx="3">
                  <c:v>0.0</c:v>
                </c:pt>
                <c:pt idx="4">
                  <c:v>2.0</c:v>
                </c:pt>
                <c:pt idx="5">
                  <c:v>2.0</c:v>
                </c:pt>
                <c:pt idx="6">
                  <c:v>0.0</c:v>
                </c:pt>
                <c:pt idx="7">
                  <c:v>1.0</c:v>
                </c:pt>
                <c:pt idx="8">
                  <c:v>1.0</c:v>
                </c:pt>
              </c:numCache>
            </c:numRef>
          </c:val>
        </c:ser>
        <c:gapWidth val="0"/>
        <c:axId val="0"/>
        <c:axId val="1"/>
      </c:barChart>
      <c:catAx>
        <c:axId val="0"/>
        <c:scaling>
          <c:orientation val="minMax"/>
        </c:scaling>
        <c:delete val="0"/>
        <c:axPos val="b"/>
        <c:title>
          <c:tx>
            <c:rich>
              <a:bodyPr/>
              <a:lstStyle/>
              <a:p>
                <a:pPr>
                  <a:defRPr sz="1000" b="1" i="0" u="none" strike="noStrike" baseline="0">
                    <a:solidFill>
                      <a:srgbClr val="000000"/>
                    </a:solidFill>
                    <a:latin typeface="Droid Sans"/>
                    <a:ea typeface="Droid Sans"/>
                    <a:cs typeface="Lucida Sans"/>
                  </a:defRPr>
                </a:pPr>
                <a:r>
                  <a:rPr lang="zh-CN" sz="1000" b="1" i="0" u="none" strike="noStrike" baseline="0">
                    <a:solidFill>
                      <a:srgbClr val="000000"/>
                    </a:solidFill>
                    <a:latin typeface="Droid Sans"/>
                    <a:ea typeface="Droid Sans"/>
                    <a:cs typeface="Lucida Sans"/>
                  </a:rPr>
                  <a:t>BUSINESS</a:t>
                </a:r>
                <a:r>
                  <a:rPr lang="zh-CN" sz="1000" b="1" i="0" u="none" strike="noStrike" baseline="0">
                    <a:solidFill>
                      <a:srgbClr val="000000"/>
                    </a:solidFill>
                    <a:latin typeface="Droid Sans"/>
                    <a:ea typeface="Droid Sans"/>
                    <a:cs typeface="Lucida Sans"/>
                  </a:rPr>
                  <a:t> UNITS</a:t>
                </a:r>
              </a:p>
            </c:rich>
          </c:tx>
          <c:layout/>
          <c:overlay val="0"/>
          <c:spPr>
            <a:ln>
              <a:noFill/>
            </a:ln>
          </c:spPr>
        </c:title>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title>
          <c:tx>
            <c:rich>
              <a:bodyPr rot="-5400000" vert="horz"/>
              <a:lstStyle/>
              <a:p>
                <a:pPr>
                  <a:defRPr sz="1000" b="1" i="0" u="none" strike="noStrike" baseline="0">
                    <a:solidFill>
                      <a:srgbClr val="000000"/>
                    </a:solidFill>
                    <a:latin typeface="Droid Sans"/>
                    <a:ea typeface="Droid Sans"/>
                    <a:cs typeface="Lucida Sans"/>
                  </a:defRPr>
                </a:pPr>
                <a:r>
                  <a:rPr lang="zh-CN" sz="1000" b="1" i="0" u="none" strike="noStrike" baseline="0">
                    <a:solidFill>
                      <a:srgbClr val="000000"/>
                    </a:solidFill>
                    <a:latin typeface="Droid Sans"/>
                    <a:ea typeface="Droid Sans"/>
                    <a:cs typeface="Lucida Sans"/>
                  </a:rPr>
                  <a:t>PERFORMANCE</a:t>
                </a:r>
                <a:r>
                  <a:rPr lang="zh-CN" sz="1000" b="1" i="0" u="none" strike="noStrike" baseline="0">
                    <a:solidFill>
                      <a:srgbClr val="000000"/>
                    </a:solidFill>
                    <a:latin typeface="Droid Sans"/>
                    <a:ea typeface="Droid Sans"/>
                    <a:cs typeface="Lucida Sans"/>
                  </a:rPr>
                  <a:t> LEVEL</a:t>
                </a:r>
              </a:p>
            </c:rich>
          </c:tx>
          <c:layout/>
          <c:overlay val="0"/>
          <c:spPr>
            <a:ln>
              <a:noFill/>
            </a:ln>
          </c:spPr>
        </c:title>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382405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51260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929191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832182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488458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132270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09105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90854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83781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8299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62115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121576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21103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475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742970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92847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684585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113225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74349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9"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096918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59658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47955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692182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8381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47595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6134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63163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1184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91774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5" name="文本框"/>
          <p:cNvSpPr txBox="1">
            <a:spLocks/>
          </p:cNvSpPr>
          <p:nvPr/>
        </p:nvSpPr>
        <p:spPr>
          <a:xfrm rot="0">
            <a:off x="2277808" y="2276440"/>
            <a:ext cx="6485058"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STUDENT NAME: ABINAYA SREE R</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REGISTER NO:312209955</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Naan Mudhalvan:A87A7E58C45D3E0B994473C59C1C1D84</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DEPARTMENT:B.COM (GENERAL)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COLLEGE: VALLIAMMAL College For Women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1841302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80" name="文本框"/>
          <p:cNvSpPr txBox="1">
            <a:spLocks/>
          </p:cNvSpPr>
          <p:nvPr/>
        </p:nvSpPr>
        <p:spPr>
          <a:xfrm rot="0">
            <a:off x="4514781" y="114298"/>
            <a:ext cx="4762427" cy="6758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STEP 1 DOWNLOAD THE EMPLOYEE DATASET FROM KAGGLE AND OPEN THE EMPLOYEE DATASET IN EXCEL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STEP 2 SELECT THE ENTIRE DATA AND CLICK ON DATA AND CLICK ON FILTER OPTION.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STEP 3 FILTER FROM ATO Z ORDER.</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STEP 4 SELECT THE ENTIRE DATA AND CLICK ON INSERT AND CLICK O PIVOT TABLE TO CREATE PIVOT TABLE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STEP 5 DRAG THE NEEDED DATA AND CREATE A PIVOT TABLE.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STEP 6 SELECT THE PIVOT TABLE AND CLICK ON INSERT.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STEP 7 NOW CLICK ON THE RECOMMENDED CHART.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STEP 8 THE CHART IS CREATED AND FIX CHART TITLE, AXIS TITLE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10901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51" name="曲线"/>
          <p:cNvSpPr>
            <a:spLocks/>
          </p:cNvSpPr>
          <p:nvPr/>
        </p:nvSpPr>
        <p:spPr>
          <a:xfrm rot="0">
            <a:off x="9353550" y="12192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6" name="Table"/>
          <p:cNvGraphicFramePr>
            <a:graphicFrameLocks noGrp="1"/>
          </p:cNvGraphicFramePr>
          <p:nvPr>
            <p:extLst>
              <p:ext uri="{D42A27DB-BD31-4B8C-83A1-F6EECF244321}"/>
            </p:extLst>
          </p:nvPr>
        </p:nvGraphicFramePr>
        <p:xfrm>
          <a:off x="1295398" y="1543057"/>
          <a:ext cx="6934201" cy="4048114"/>
        </p:xfrm>
        <a:graphic>
          <a:graphicData uri="http://schemas.openxmlformats.org/drawingml/2006/table">
            <a:tbl>
              <a:tblPr bandRow="1">
                <a:noFill/>
              </a:tblPr>
              <a:tblGrid>
                <a:gridCol w="1633537"/>
                <a:gridCol w="1448295"/>
                <a:gridCol w="471525"/>
                <a:gridCol w="795705"/>
                <a:gridCol w="943063"/>
                <a:gridCol w="644156"/>
                <a:gridCol w="997800"/>
              </a:tblGrid>
              <a:tr h="294889">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GenderCode</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(All)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Count of FirstName</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Column Labels</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Row Labels</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HIGH</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LOW</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MEDIUM</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VERY HIGH</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(blank)</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Grand Total</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BPC</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CCDR</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4</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EW</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MSC</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NEL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PYZ</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SVG</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TNS</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WBL</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 </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0"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r h="268077">
                <a:tc>
                  <a:txBody>
                    <a:bodyPr/>
                    <a:lstStyle/>
                    <a:p>
                      <a:pPr marL="0" indent="0" algn="l"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Grand Total</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3</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4</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2</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9</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US" altLang="zh-CN" sz="1100" b="0" i="0" u="none" strike="noStrike" kern="0" cap="none" spc="0" baseline="0">
                          <a:solidFill>
                            <a:srgbClr val="000000"/>
                          </a:solidFill>
                          <a:latin typeface="Calibri" pitchFamily="0" charset="0"/>
                          <a:ea typeface="宋体" pitchFamily="0" charset="0"/>
                          <a:cs typeface="Calibri" pitchFamily="0" charset="0"/>
                        </a:rPr>
                        <a:t>19</a:t>
                      </a:r>
                      <a:endParaRPr lang="zh-CN" altLang="en-US" sz="1100" b="1" i="0" u="none" strike="noStrike" kern="0" cap="none" spc="0" baseline="0">
                        <a:solidFill>
                          <a:srgbClr val="000000"/>
                        </a:solidFill>
                        <a:latin typeface="Calibri" pitchFamily="0" charset="0"/>
                        <a:ea typeface="宋体" pitchFamily="0" charset="0"/>
                        <a:cs typeface="Calibri" pitchFamily="0" charset="0"/>
                      </a:endParaRPr>
                    </a:p>
                  </a:txBody>
                  <a:tcPr marL="9525" marT="9525" marR="9525" marB="0" vert="horz"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r>
            </a:tbl>
          </a:graphicData>
        </a:graphic>
      </p:graphicFrame>
    </p:spTree>
    <p:extLst>
      <p:ext uri="{BB962C8B-B14F-4D97-AF65-F5344CB8AC3E}">
        <p14:creationId xmlns:p14="http://schemas.microsoft.com/office/powerpoint/2010/main" val="94577379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70" name="图表"/>
          <p:cNvGraphicFramePr/>
          <p:nvPr/>
        </p:nvGraphicFramePr>
        <p:xfrm>
          <a:off x="1066800" y="1219200"/>
          <a:ext cx="7462837" cy="441960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94466963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1" name="文本框"/>
          <p:cNvSpPr txBox="1">
            <a:spLocks/>
          </p:cNvSpPr>
          <p:nvPr/>
        </p:nvSpPr>
        <p:spPr>
          <a:xfrm rot="0">
            <a:off x="766956" y="1628750"/>
            <a:ext cx="7853037"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Overall, the performance review highlights the strengths and areas for improvement for each employee. High performers demonstrate Exceptional skills, dedication, and alignment with company goals, contributing significantly to team success.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Areas identified for development include enhancing specific skills, addressing performance gaps, and leveraging additional training opportunities.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4979793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55013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342455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2" name="文本框"/>
          <p:cNvSpPr txBox="1">
            <a:spLocks/>
          </p:cNvSpPr>
          <p:nvPr/>
        </p:nvSpPr>
        <p:spPr>
          <a:xfrm rot="0">
            <a:off x="1276330" y="2495512"/>
            <a:ext cx="5899653"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Purpose of this project is to analyse employee data by examining how business unit, gender, employee type to find out the performance level impact within organisation. For the purpose of tracking the performance, then we can able to focus on growth. ➤ Efficiency and productivity, data visualization, scalability and flexibility, cost-effective, security and compliance, analytics and insights, integration and compatibility are analysis with the help of excel.</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01989956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3" name="文本框"/>
          <p:cNvSpPr txBox="1">
            <a:spLocks/>
          </p:cNvSpPr>
          <p:nvPr/>
        </p:nvSpPr>
        <p:spPr>
          <a:xfrm rot="0">
            <a:off x="912079" y="2133567"/>
            <a:ext cx="5044123"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370574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4" name="文本框"/>
          <p:cNvSpPr txBox="1">
            <a:spLocks/>
          </p:cNvSpPr>
          <p:nvPr/>
        </p:nvSpPr>
        <p:spPr>
          <a:xfrm rot="0">
            <a:off x="1201199" y="1847821"/>
            <a:ext cx="5331294"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1. HR Manager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2. Team Leader</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3. Departmental Head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4. Operation Manager</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5. CEO</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6. Senior Management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0243145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5" name="文本框"/>
          <p:cNvSpPr txBox="1">
            <a:spLocks/>
          </p:cNvSpPr>
          <p:nvPr/>
        </p:nvSpPr>
        <p:spPr>
          <a:xfrm rot="0">
            <a:off x="3714693" y="2476462"/>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Conditional formatting-missing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Filter-remove values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Formula performance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Pivot table summary of employee performance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Bar diagram data visualization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5349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文本框"/>
          <p:cNvSpPr txBox="1">
            <a:spLocks/>
          </p:cNvSpPr>
          <p:nvPr/>
        </p:nvSpPr>
        <p:spPr>
          <a:xfrm rot="0">
            <a:off x="1276330" y="1628750"/>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1. Employee ID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2. First Name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3. Last Name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4. Business Unit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5. Employee Type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6. Employee Classification Type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7. Gender</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8. Performance Core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9. Current employee rate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10. Performance level</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6677281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1"/>
                </a:lnTo>
                <a:lnTo>
                  <a:pt x="21600" y="1"/>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8" name="文本框"/>
          <p:cNvSpPr txBox="1">
            <a:spLocks/>
          </p:cNvSpPr>
          <p:nvPr/>
        </p:nvSpPr>
        <p:spPr>
          <a:xfrm rot="0">
            <a:off x="2498004" y="2638384"/>
            <a:ext cx="9503855"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PERFORMANCE LEVEL =IF(Z8&gt;=5,"VERY HIGH", IF (Z8&gt;=4,"HIGH",IF(Z8&gt;=3,"MED",IF(Z8&lt;=2,"LOW"))))</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7231567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2024-08-30T09:39:29Z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