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8"/>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306" r:id="rId16"/>
    <p:sldId id="1307" r:id="rId17"/>
    <p:sldId id="1293" r:id="rId18"/>
    <p:sldId id="1294" r:id="rId19"/>
    <p:sldId id="1295" r:id="rId20"/>
    <p:sldId id="1296" r:id="rId21"/>
    <p:sldId id="1308" r:id="rId22"/>
    <p:sldId id="1309" r:id="rId23"/>
    <p:sldId id="1310" r:id="rId24"/>
    <p:sldId id="1297" r:id="rId25"/>
    <p:sldId id="1288" r:id="rId26"/>
    <p:sldId id="1249" r:id="rId27"/>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3436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 </a:t>
            </a:r>
            <a:r>
              <a:rPr lang="en-US" sz="1100" b="0" i="0" u="none" strike="noStrike" cap="none" dirty="0" err="1">
                <a:solidFill>
                  <a:schemeClr val="tx1"/>
                </a:solidFill>
                <a:latin typeface="Arial"/>
                <a:ea typeface="Arial"/>
                <a:cs typeface="Arial"/>
                <a:sym typeface="Arial"/>
              </a:rPr>
              <a:t>Abisha</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960221104006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042660" y="3665110"/>
            <a:ext cx="2961541" cy="64629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        College Name</a:t>
            </a:r>
          </a:p>
          <a:p>
            <a:pPr marL="0" marR="0" lvl="0" indent="0" rtl="0">
              <a:lnSpc>
                <a:spcPct val="100000"/>
              </a:lnSpc>
              <a:spcBef>
                <a:spcPts val="0"/>
              </a:spcBef>
              <a:spcAft>
                <a:spcPts val="0"/>
              </a:spcAft>
              <a:buNone/>
            </a:pPr>
            <a:r>
              <a:rPr lang="en-US" sz="1200" dirty="0">
                <a:solidFill>
                  <a:schemeClr val="tx1"/>
                </a:solidFill>
              </a:rPr>
              <a:t>Arunachala College of Engineering</a:t>
            </a:r>
          </a:p>
          <a:p>
            <a:pPr marL="0" marR="0" lvl="0" indent="0" rtl="0">
              <a:lnSpc>
                <a:spcPct val="100000"/>
              </a:lnSpc>
              <a:spcBef>
                <a:spcPts val="0"/>
              </a:spcBef>
              <a:spcAft>
                <a:spcPts val="0"/>
              </a:spcAft>
              <a:buNone/>
            </a:pPr>
            <a:r>
              <a:rPr lang="en-US" sz="1200" dirty="0">
                <a:solidFill>
                  <a:schemeClr val="tx1"/>
                </a:solidFill>
              </a:rPr>
              <a:t>for Women</a:t>
            </a:r>
            <a:r>
              <a:rPr lang="en-US" sz="1200" b="0" i="0" u="none" strike="noStrike" cap="none" dirty="0">
                <a:solidFill>
                  <a:schemeClr val="tx1"/>
                </a:solidFill>
                <a:latin typeface="Arial"/>
                <a:ea typeface="Arial"/>
                <a:cs typeface="Arial"/>
                <a:sym typeface="Arial"/>
              </a:rPr>
              <a:t> </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0A368C2B-1DB9-7D57-DEE1-DE57A343DE68}"/>
              </a:ext>
            </a:extLst>
          </p:cNvPr>
          <p:cNvSpPr txBox="1"/>
          <p:nvPr/>
        </p:nvSpPr>
        <p:spPr>
          <a:xfrm>
            <a:off x="372534" y="1202808"/>
            <a:ext cx="4583288" cy="461665"/>
          </a:xfrm>
          <a:prstGeom prst="rect">
            <a:avLst/>
          </a:prstGeom>
          <a:noFill/>
        </p:spPr>
        <p:txBody>
          <a:bodyPr wrap="square">
            <a:spAutoFit/>
          </a:bodyPr>
          <a:lstStyle/>
          <a:p>
            <a:r>
              <a:rPr lang="en-IN" sz="2400" b="0" i="0" dirty="0" err="1">
                <a:solidFill>
                  <a:srgbClr val="0D0D0D"/>
                </a:solidFill>
                <a:effectLst/>
                <a:highlight>
                  <a:srgbClr val="FFFFFF"/>
                </a:highlight>
                <a:latin typeface="Söhne"/>
              </a:rPr>
              <a:t>Modeling</a:t>
            </a:r>
            <a:r>
              <a:rPr lang="en-IN" sz="2400" b="0" i="0" dirty="0">
                <a:solidFill>
                  <a:srgbClr val="0D0D0D"/>
                </a:solidFill>
                <a:effectLst/>
                <a:highlight>
                  <a:srgbClr val="FFFFFF"/>
                </a:highlight>
                <a:latin typeface="Söhne"/>
              </a:rPr>
              <a:t> </a:t>
            </a:r>
            <a:r>
              <a:rPr lang="en-IN" b="0" i="0" dirty="0">
                <a:solidFill>
                  <a:srgbClr val="0D0D0D"/>
                </a:solidFill>
                <a:effectLst/>
                <a:highlight>
                  <a:srgbClr val="FFFFFF"/>
                </a:highlight>
                <a:latin typeface="Söhne"/>
              </a:rPr>
              <a:t>:</a:t>
            </a:r>
            <a:endParaRPr lang="en-IN" dirty="0"/>
          </a:p>
        </p:txBody>
      </p:sp>
      <p:sp>
        <p:nvSpPr>
          <p:cNvPr id="7" name="TextBox 6">
            <a:extLst>
              <a:ext uri="{FF2B5EF4-FFF2-40B4-BE49-F238E27FC236}">
                <a16:creationId xmlns:a16="http://schemas.microsoft.com/office/drawing/2014/main" id="{B8EE7987-3CD4-47C4-D16A-837248FF85CF}"/>
              </a:ext>
            </a:extLst>
          </p:cNvPr>
          <p:cNvSpPr txBox="1"/>
          <p:nvPr/>
        </p:nvSpPr>
        <p:spPr>
          <a:xfrm>
            <a:off x="2073206" y="1664473"/>
            <a:ext cx="4583288" cy="1323439"/>
          </a:xfrm>
          <a:prstGeom prst="rect">
            <a:avLst/>
          </a:prstGeom>
          <a:noFill/>
        </p:spPr>
        <p:txBody>
          <a:bodyPr wrap="square">
            <a:spAutoFit/>
          </a:bodyPr>
          <a:lstStyle/>
          <a:p>
            <a:pPr algn="l"/>
            <a:r>
              <a:rPr lang="en-US" sz="1600" b="1" i="0" dirty="0">
                <a:solidFill>
                  <a:srgbClr val="0D0D0D"/>
                </a:solidFill>
                <a:effectLst/>
                <a:highlight>
                  <a:srgbClr val="FFFFFF"/>
                </a:highlight>
                <a:latin typeface="Söhne"/>
              </a:rPr>
              <a:t>User Model</a:t>
            </a:r>
            <a:endParaRPr lang="en-US" sz="1600" b="0" i="0" dirty="0">
              <a:solidFill>
                <a:srgbClr val="0D0D0D"/>
              </a:solidFill>
              <a:effectLst/>
              <a:highlight>
                <a:srgbClr val="FFFFFF"/>
              </a:highlight>
              <a:latin typeface="Söhne"/>
            </a:endParaRPr>
          </a:p>
          <a:p>
            <a:pPr algn="l"/>
            <a:r>
              <a:rPr lang="en-US" sz="1600" b="1" i="0" dirty="0">
                <a:solidFill>
                  <a:srgbClr val="0D0D0D"/>
                </a:solidFill>
                <a:effectLst/>
                <a:highlight>
                  <a:srgbClr val="FFFFFF"/>
                </a:highlight>
                <a:latin typeface="Söhne"/>
              </a:rPr>
              <a:t>Vehicle Model</a:t>
            </a:r>
            <a:endParaRPr lang="en-US" sz="1600" b="0" i="0" dirty="0">
              <a:solidFill>
                <a:srgbClr val="0D0D0D"/>
              </a:solidFill>
              <a:effectLst/>
              <a:highlight>
                <a:srgbClr val="FFFFFF"/>
              </a:highlight>
              <a:latin typeface="Söhne"/>
            </a:endParaRPr>
          </a:p>
          <a:p>
            <a:pPr algn="l"/>
            <a:r>
              <a:rPr lang="en-US" sz="1600" b="1" i="0" dirty="0">
                <a:solidFill>
                  <a:srgbClr val="0D0D0D"/>
                </a:solidFill>
                <a:effectLst/>
                <a:highlight>
                  <a:srgbClr val="FFFFFF"/>
                </a:highlight>
                <a:latin typeface="Söhne"/>
              </a:rPr>
              <a:t>Booking Model</a:t>
            </a:r>
            <a:endParaRPr lang="en-US" sz="1600" b="0" i="0" dirty="0">
              <a:solidFill>
                <a:srgbClr val="0D0D0D"/>
              </a:solidFill>
              <a:effectLst/>
              <a:highlight>
                <a:srgbClr val="FFFFFF"/>
              </a:highlight>
              <a:latin typeface="Söhne"/>
            </a:endParaRPr>
          </a:p>
          <a:p>
            <a:pPr algn="l"/>
            <a:r>
              <a:rPr lang="en-US" sz="1600" b="1" i="0" dirty="0">
                <a:solidFill>
                  <a:srgbClr val="0D0D0D"/>
                </a:solidFill>
                <a:effectLst/>
                <a:highlight>
                  <a:srgbClr val="FFFFFF"/>
                </a:highlight>
                <a:latin typeface="Söhne"/>
              </a:rPr>
              <a:t>Admin Model</a:t>
            </a:r>
            <a:endParaRPr lang="en-US" sz="1600" b="0" i="0" dirty="0">
              <a:solidFill>
                <a:srgbClr val="0D0D0D"/>
              </a:solidFill>
              <a:effectLst/>
              <a:highlight>
                <a:srgbClr val="FFFFFF"/>
              </a:highlight>
              <a:latin typeface="Söhne"/>
            </a:endParaRPr>
          </a:p>
          <a:p>
            <a:pPr algn="l"/>
            <a:r>
              <a:rPr lang="en-US" sz="1600" b="1" i="0" dirty="0">
                <a:solidFill>
                  <a:srgbClr val="0D0D0D"/>
                </a:solidFill>
                <a:effectLst/>
                <a:highlight>
                  <a:srgbClr val="FFFFFF"/>
                </a:highlight>
                <a:latin typeface="Söhne"/>
              </a:rPr>
              <a:t>Payment Model</a:t>
            </a:r>
            <a:endParaRPr lang="en-US" sz="1600" b="0" i="0" dirty="0">
              <a:solidFill>
                <a:srgbClr val="0D0D0D"/>
              </a:solidFill>
              <a:effectLst/>
              <a:highlight>
                <a:srgbClr val="FFFFFF"/>
              </a:highlight>
              <a:latin typeface="Söhne"/>
            </a:endParaRPr>
          </a:p>
        </p:txBody>
      </p:sp>
      <p:sp>
        <p:nvSpPr>
          <p:cNvPr id="9" name="TextBox 8">
            <a:extLst>
              <a:ext uri="{FF2B5EF4-FFF2-40B4-BE49-F238E27FC236}">
                <a16:creationId xmlns:a16="http://schemas.microsoft.com/office/drawing/2014/main" id="{47392365-E25C-1D86-9882-472BDACBC93B}"/>
              </a:ext>
            </a:extLst>
          </p:cNvPr>
          <p:cNvSpPr txBox="1"/>
          <p:nvPr/>
        </p:nvSpPr>
        <p:spPr>
          <a:xfrm>
            <a:off x="372534" y="2969582"/>
            <a:ext cx="4583288" cy="461665"/>
          </a:xfrm>
          <a:prstGeom prst="rect">
            <a:avLst/>
          </a:prstGeom>
          <a:noFill/>
        </p:spPr>
        <p:txBody>
          <a:bodyPr wrap="square">
            <a:spAutoFit/>
          </a:bodyPr>
          <a:lstStyle/>
          <a:p>
            <a:r>
              <a:rPr lang="en-IN" sz="2400" b="0" i="0" dirty="0">
                <a:solidFill>
                  <a:srgbClr val="0D0D0D"/>
                </a:solidFill>
                <a:effectLst/>
                <a:highlight>
                  <a:srgbClr val="FFFFFF"/>
                </a:highlight>
                <a:latin typeface="Söhne"/>
              </a:rPr>
              <a:t>Results :</a:t>
            </a:r>
            <a:endParaRPr lang="en-IN" sz="2400" dirty="0"/>
          </a:p>
        </p:txBody>
      </p:sp>
      <p:sp>
        <p:nvSpPr>
          <p:cNvPr id="11" name="TextBox 10">
            <a:extLst>
              <a:ext uri="{FF2B5EF4-FFF2-40B4-BE49-F238E27FC236}">
                <a16:creationId xmlns:a16="http://schemas.microsoft.com/office/drawing/2014/main" id="{13E254F1-AC35-9C67-50CC-EB44AA5AE7DC}"/>
              </a:ext>
            </a:extLst>
          </p:cNvPr>
          <p:cNvSpPr txBox="1"/>
          <p:nvPr/>
        </p:nvSpPr>
        <p:spPr>
          <a:xfrm>
            <a:off x="2073206" y="3554854"/>
            <a:ext cx="4583288" cy="923330"/>
          </a:xfrm>
          <a:prstGeom prst="rect">
            <a:avLst/>
          </a:prstGeom>
          <a:noFill/>
        </p:spPr>
        <p:txBody>
          <a:bodyPr wrap="square">
            <a:spAutoFit/>
          </a:bodyPr>
          <a:lstStyle/>
          <a:p>
            <a:pPr algn="l"/>
            <a:r>
              <a:rPr lang="en-US" sz="1800" b="1" i="0" dirty="0">
                <a:solidFill>
                  <a:srgbClr val="0D0D0D"/>
                </a:solidFill>
                <a:effectLst/>
                <a:highlight>
                  <a:srgbClr val="FFFFFF"/>
                </a:highlight>
                <a:latin typeface="Söhne"/>
              </a:rPr>
              <a:t>User Authentication and Authorization</a:t>
            </a:r>
            <a:endParaRPr lang="en-US" sz="1800" b="0" i="0" dirty="0">
              <a:solidFill>
                <a:srgbClr val="0D0D0D"/>
              </a:solidFill>
              <a:effectLst/>
              <a:highlight>
                <a:srgbClr val="FFFFFF"/>
              </a:highlight>
              <a:latin typeface="Söhne"/>
            </a:endParaRPr>
          </a:p>
          <a:p>
            <a:pPr algn="l"/>
            <a:r>
              <a:rPr lang="en-US" sz="1800" b="1" i="0" dirty="0">
                <a:solidFill>
                  <a:srgbClr val="0D0D0D"/>
                </a:solidFill>
                <a:effectLst/>
                <a:highlight>
                  <a:srgbClr val="FFFFFF"/>
                </a:highlight>
                <a:latin typeface="Söhne"/>
              </a:rPr>
              <a:t>Vehicle Inventory Management</a:t>
            </a:r>
            <a:endParaRPr lang="en-US" sz="1800" b="0" i="0" dirty="0">
              <a:solidFill>
                <a:srgbClr val="0D0D0D"/>
              </a:solidFill>
              <a:effectLst/>
              <a:highlight>
                <a:srgbClr val="FFFFFF"/>
              </a:highlight>
              <a:latin typeface="Söhne"/>
            </a:endParaRPr>
          </a:p>
          <a:p>
            <a:pPr algn="l"/>
            <a:r>
              <a:rPr lang="en-US" sz="1800" b="1" i="0" dirty="0">
                <a:solidFill>
                  <a:srgbClr val="0D0D0D"/>
                </a:solidFill>
                <a:effectLst/>
                <a:highlight>
                  <a:srgbClr val="FFFFFF"/>
                </a:highlight>
                <a:latin typeface="Söhne"/>
              </a:rPr>
              <a:t>Rental History and Profile Management</a:t>
            </a:r>
            <a:endParaRPr lang="en-US" sz="1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7" name="Picture 6">
            <a:extLst>
              <a:ext uri="{FF2B5EF4-FFF2-40B4-BE49-F238E27FC236}">
                <a16:creationId xmlns:a16="http://schemas.microsoft.com/office/drawing/2014/main" id="{A6042984-7E32-446D-1436-E1721C6ADB65}"/>
              </a:ext>
            </a:extLst>
          </p:cNvPr>
          <p:cNvPicPr>
            <a:picLocks noChangeAspect="1"/>
          </p:cNvPicPr>
          <p:nvPr/>
        </p:nvPicPr>
        <p:blipFill>
          <a:blip r:embed="rId2"/>
          <a:stretch>
            <a:fillRect/>
          </a:stretch>
        </p:blipFill>
        <p:spPr>
          <a:xfrm>
            <a:off x="654756" y="1389600"/>
            <a:ext cx="7066844" cy="300177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C5DFF1B8-DF52-6279-A664-8042DC884F5B}"/>
              </a:ext>
            </a:extLst>
          </p:cNvPr>
          <p:cNvPicPr>
            <a:picLocks noChangeAspect="1"/>
          </p:cNvPicPr>
          <p:nvPr/>
        </p:nvPicPr>
        <p:blipFill>
          <a:blip r:embed="rId2"/>
          <a:stretch>
            <a:fillRect/>
          </a:stretch>
        </p:blipFill>
        <p:spPr>
          <a:xfrm>
            <a:off x="756356" y="1298222"/>
            <a:ext cx="7642577" cy="3270778"/>
          </a:xfrm>
          <a:prstGeom prst="rect">
            <a:avLst/>
          </a:prstGeom>
        </p:spPr>
      </p:pic>
    </p:spTree>
    <p:extLst>
      <p:ext uri="{BB962C8B-B14F-4D97-AF65-F5344CB8AC3E}">
        <p14:creationId xmlns:p14="http://schemas.microsoft.com/office/powerpoint/2010/main" val="289598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0812F7FE-CFCD-51E4-5B76-84A6C643A3BE}"/>
              </a:ext>
            </a:extLst>
          </p:cNvPr>
          <p:cNvPicPr>
            <a:picLocks noChangeAspect="1"/>
          </p:cNvPicPr>
          <p:nvPr/>
        </p:nvPicPr>
        <p:blipFill>
          <a:blip r:embed="rId2"/>
          <a:stretch>
            <a:fillRect/>
          </a:stretch>
        </p:blipFill>
        <p:spPr>
          <a:xfrm>
            <a:off x="711200" y="1264355"/>
            <a:ext cx="7653867" cy="3266003"/>
          </a:xfrm>
          <a:prstGeom prst="rect">
            <a:avLst/>
          </a:prstGeom>
        </p:spPr>
      </p:pic>
    </p:spTree>
    <p:extLst>
      <p:ext uri="{BB962C8B-B14F-4D97-AF65-F5344CB8AC3E}">
        <p14:creationId xmlns:p14="http://schemas.microsoft.com/office/powerpoint/2010/main" val="152106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9F16300F-45AD-A02F-18F3-3E79332F6CE3}"/>
              </a:ext>
            </a:extLst>
          </p:cNvPr>
          <p:cNvPicPr>
            <a:picLocks noChangeAspect="1"/>
          </p:cNvPicPr>
          <p:nvPr/>
        </p:nvPicPr>
        <p:blipFill>
          <a:blip r:embed="rId2"/>
          <a:stretch>
            <a:fillRect/>
          </a:stretch>
        </p:blipFill>
        <p:spPr>
          <a:xfrm>
            <a:off x="745067" y="1185333"/>
            <a:ext cx="7769923" cy="335703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C6260EF-64EB-720D-4408-48421B489AF8}"/>
              </a:ext>
            </a:extLst>
          </p:cNvPr>
          <p:cNvPicPr>
            <a:picLocks noChangeAspect="1"/>
          </p:cNvPicPr>
          <p:nvPr/>
        </p:nvPicPr>
        <p:blipFill>
          <a:blip r:embed="rId2"/>
          <a:stretch>
            <a:fillRect/>
          </a:stretch>
        </p:blipFill>
        <p:spPr>
          <a:xfrm>
            <a:off x="4662310" y="1267649"/>
            <a:ext cx="3984979" cy="3157596"/>
          </a:xfrm>
          <a:prstGeom prst="rect">
            <a:avLst/>
          </a:prstGeom>
        </p:spPr>
      </p:pic>
      <p:pic>
        <p:nvPicPr>
          <p:cNvPr id="5" name="Picture 4">
            <a:extLst>
              <a:ext uri="{FF2B5EF4-FFF2-40B4-BE49-F238E27FC236}">
                <a16:creationId xmlns:a16="http://schemas.microsoft.com/office/drawing/2014/main" id="{8627279B-7DA1-9BCE-0C48-809912810E7C}"/>
              </a:ext>
            </a:extLst>
          </p:cNvPr>
          <p:cNvPicPr>
            <a:picLocks noChangeAspect="1"/>
          </p:cNvPicPr>
          <p:nvPr/>
        </p:nvPicPr>
        <p:blipFill>
          <a:blip r:embed="rId3"/>
          <a:stretch>
            <a:fillRect/>
          </a:stretch>
        </p:blipFill>
        <p:spPr>
          <a:xfrm>
            <a:off x="270933" y="1267649"/>
            <a:ext cx="3984979" cy="315759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Car-Page</a:t>
            </a:r>
          </a:p>
        </p:txBody>
      </p:sp>
      <p:pic>
        <p:nvPicPr>
          <p:cNvPr id="4" name="Picture 3">
            <a:extLst>
              <a:ext uri="{FF2B5EF4-FFF2-40B4-BE49-F238E27FC236}">
                <a16:creationId xmlns:a16="http://schemas.microsoft.com/office/drawing/2014/main" id="{C1F4FC72-5D9C-B022-47FD-C18E56DCF07A}"/>
              </a:ext>
            </a:extLst>
          </p:cNvPr>
          <p:cNvPicPr>
            <a:picLocks noChangeAspect="1"/>
          </p:cNvPicPr>
          <p:nvPr/>
        </p:nvPicPr>
        <p:blipFill>
          <a:blip r:embed="rId2"/>
          <a:stretch>
            <a:fillRect/>
          </a:stretch>
        </p:blipFill>
        <p:spPr>
          <a:xfrm>
            <a:off x="869244" y="1106311"/>
            <a:ext cx="7281334" cy="330764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Contact page</a:t>
            </a:r>
          </a:p>
        </p:txBody>
      </p:sp>
      <p:pic>
        <p:nvPicPr>
          <p:cNvPr id="4" name="Picture 3">
            <a:extLst>
              <a:ext uri="{FF2B5EF4-FFF2-40B4-BE49-F238E27FC236}">
                <a16:creationId xmlns:a16="http://schemas.microsoft.com/office/drawing/2014/main" id="{902C3121-FC41-482E-C6C7-E1443E955268}"/>
              </a:ext>
            </a:extLst>
          </p:cNvPr>
          <p:cNvPicPr>
            <a:picLocks noChangeAspect="1"/>
          </p:cNvPicPr>
          <p:nvPr/>
        </p:nvPicPr>
        <p:blipFill>
          <a:blip r:embed="rId2"/>
          <a:stretch>
            <a:fillRect/>
          </a:stretch>
        </p:blipFill>
        <p:spPr>
          <a:xfrm>
            <a:off x="971820" y="1267649"/>
            <a:ext cx="6975558" cy="299955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Login page</a:t>
            </a:r>
          </a:p>
        </p:txBody>
      </p:sp>
      <p:pic>
        <p:nvPicPr>
          <p:cNvPr id="5" name="Picture 4">
            <a:extLst>
              <a:ext uri="{FF2B5EF4-FFF2-40B4-BE49-F238E27FC236}">
                <a16:creationId xmlns:a16="http://schemas.microsoft.com/office/drawing/2014/main" id="{E87A0336-EC0F-86C8-2F92-D4A29D0E248A}"/>
              </a:ext>
            </a:extLst>
          </p:cNvPr>
          <p:cNvPicPr>
            <a:picLocks noChangeAspect="1"/>
          </p:cNvPicPr>
          <p:nvPr/>
        </p:nvPicPr>
        <p:blipFill>
          <a:blip r:embed="rId2"/>
          <a:stretch>
            <a:fillRect/>
          </a:stretch>
        </p:blipFill>
        <p:spPr>
          <a:xfrm>
            <a:off x="745067" y="1267649"/>
            <a:ext cx="7540978" cy="3146308"/>
          </a:xfrm>
          <a:prstGeom prst="rect">
            <a:avLst/>
          </a:prstGeom>
        </p:spPr>
      </p:pic>
    </p:spTree>
    <p:extLst>
      <p:ext uri="{BB962C8B-B14F-4D97-AF65-F5344CB8AC3E}">
        <p14:creationId xmlns:p14="http://schemas.microsoft.com/office/powerpoint/2010/main" val="2119838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Register page</a:t>
            </a:r>
          </a:p>
        </p:txBody>
      </p:sp>
      <p:pic>
        <p:nvPicPr>
          <p:cNvPr id="4" name="Picture 3">
            <a:extLst>
              <a:ext uri="{FF2B5EF4-FFF2-40B4-BE49-F238E27FC236}">
                <a16:creationId xmlns:a16="http://schemas.microsoft.com/office/drawing/2014/main" id="{CB8AD20B-2B54-641A-7015-B0272B6A5072}"/>
              </a:ext>
            </a:extLst>
          </p:cNvPr>
          <p:cNvPicPr>
            <a:picLocks noChangeAspect="1"/>
          </p:cNvPicPr>
          <p:nvPr/>
        </p:nvPicPr>
        <p:blipFill>
          <a:blip r:embed="rId2"/>
          <a:stretch>
            <a:fillRect/>
          </a:stretch>
        </p:blipFill>
        <p:spPr>
          <a:xfrm>
            <a:off x="812800" y="1267649"/>
            <a:ext cx="7270044" cy="3257786"/>
          </a:xfrm>
          <a:prstGeom prst="rect">
            <a:avLst/>
          </a:prstGeom>
        </p:spPr>
      </p:pic>
    </p:spTree>
    <p:extLst>
      <p:ext uri="{BB962C8B-B14F-4D97-AF65-F5344CB8AC3E}">
        <p14:creationId xmlns:p14="http://schemas.microsoft.com/office/powerpoint/2010/main" val="341353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Dashboard page</a:t>
            </a:r>
          </a:p>
        </p:txBody>
      </p:sp>
      <p:pic>
        <p:nvPicPr>
          <p:cNvPr id="5" name="Picture 4">
            <a:extLst>
              <a:ext uri="{FF2B5EF4-FFF2-40B4-BE49-F238E27FC236}">
                <a16:creationId xmlns:a16="http://schemas.microsoft.com/office/drawing/2014/main" id="{4CE2E8D9-614A-7FA3-52EA-380A8F51D804}"/>
              </a:ext>
            </a:extLst>
          </p:cNvPr>
          <p:cNvPicPr>
            <a:picLocks noChangeAspect="1"/>
          </p:cNvPicPr>
          <p:nvPr/>
        </p:nvPicPr>
        <p:blipFill>
          <a:blip r:embed="rId2"/>
          <a:stretch>
            <a:fillRect/>
          </a:stretch>
        </p:blipFill>
        <p:spPr>
          <a:xfrm>
            <a:off x="628560" y="1267648"/>
            <a:ext cx="7465573" cy="3089863"/>
          </a:xfrm>
          <a:prstGeom prst="rect">
            <a:avLst/>
          </a:prstGeom>
        </p:spPr>
      </p:pic>
    </p:spTree>
    <p:extLst>
      <p:ext uri="{BB962C8B-B14F-4D97-AF65-F5344CB8AC3E}">
        <p14:creationId xmlns:p14="http://schemas.microsoft.com/office/powerpoint/2010/main" val="3689190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B4FF9D3-8639-7DC4-BE35-E41626BC590A}"/>
              </a:ext>
            </a:extLst>
          </p:cNvPr>
          <p:cNvSpPr txBox="1"/>
          <p:nvPr/>
        </p:nvSpPr>
        <p:spPr>
          <a:xfrm>
            <a:off x="215053" y="1231309"/>
            <a:ext cx="8928947" cy="738664"/>
          </a:xfrm>
          <a:prstGeom prst="rect">
            <a:avLst/>
          </a:prstGeom>
          <a:noFill/>
        </p:spPr>
        <p:txBody>
          <a:bodyPr wrap="square">
            <a:spAutoFit/>
          </a:bodyPr>
          <a:lstStyle/>
          <a:p>
            <a:r>
              <a:rPr lang="en-US" b="0" i="0" dirty="0">
                <a:solidFill>
                  <a:srgbClr val="0D0D0D"/>
                </a:solidFill>
                <a:effectLst/>
                <a:highlight>
                  <a:srgbClr val="FFFFFF"/>
                </a:highlight>
                <a:latin typeface="Söhne"/>
              </a:rPr>
              <a:t>          Implementing AI-driven features such as personalized recommendations for cars based on user preferences and past rental history can enhance user experience and increase customer satisfaction. Machine learning algorithms can also be used to optimize pricing strategies and predict demand, helping the rental business operate more efficiently.</a:t>
            </a:r>
            <a:endParaRPr lang="en-IN" dirty="0"/>
          </a:p>
        </p:txBody>
      </p:sp>
      <p:sp>
        <p:nvSpPr>
          <p:cNvPr id="6" name="TextBox 5">
            <a:extLst>
              <a:ext uri="{FF2B5EF4-FFF2-40B4-BE49-F238E27FC236}">
                <a16:creationId xmlns:a16="http://schemas.microsoft.com/office/drawing/2014/main" id="{A343D2D7-C3B4-B496-F476-7C2596DC2B85}"/>
              </a:ext>
            </a:extLst>
          </p:cNvPr>
          <p:cNvSpPr txBox="1"/>
          <p:nvPr/>
        </p:nvSpPr>
        <p:spPr>
          <a:xfrm>
            <a:off x="215053" y="2112284"/>
            <a:ext cx="8703169" cy="738664"/>
          </a:xfrm>
          <a:prstGeom prst="rect">
            <a:avLst/>
          </a:prstGeom>
          <a:noFill/>
        </p:spPr>
        <p:txBody>
          <a:bodyPr wrap="square">
            <a:spAutoFit/>
          </a:bodyPr>
          <a:lstStyle/>
          <a:p>
            <a:r>
              <a:rPr lang="en-US" b="0" i="0" dirty="0">
                <a:solidFill>
                  <a:srgbClr val="0D0D0D"/>
                </a:solidFill>
                <a:effectLst/>
                <a:highlight>
                  <a:srgbClr val="FFFFFF"/>
                </a:highlight>
                <a:latin typeface="Söhne"/>
              </a:rPr>
              <a:t>          As mobile usage continues to rise, optimizing the application for mobile devices becomes increasingly important. Developing a responsive design or even native mobile apps for iOS and Android platforms can improve accessibility and user engagement.</a:t>
            </a:r>
            <a:endParaRPr lang="en-IN" dirty="0"/>
          </a:p>
        </p:txBody>
      </p:sp>
      <p:sp>
        <p:nvSpPr>
          <p:cNvPr id="8" name="TextBox 7">
            <a:extLst>
              <a:ext uri="{FF2B5EF4-FFF2-40B4-BE49-F238E27FC236}">
                <a16:creationId xmlns:a16="http://schemas.microsoft.com/office/drawing/2014/main" id="{D35B2B9B-6E21-3296-C559-1B06CB3E61CC}"/>
              </a:ext>
            </a:extLst>
          </p:cNvPr>
          <p:cNvSpPr txBox="1"/>
          <p:nvPr/>
        </p:nvSpPr>
        <p:spPr>
          <a:xfrm>
            <a:off x="406400" y="3017606"/>
            <a:ext cx="8511822" cy="738664"/>
          </a:xfrm>
          <a:prstGeom prst="rect">
            <a:avLst/>
          </a:prstGeom>
          <a:noFill/>
        </p:spPr>
        <p:txBody>
          <a:bodyPr wrap="square">
            <a:spAutoFit/>
          </a:bodyPr>
          <a:lstStyle/>
          <a:p>
            <a:r>
              <a:rPr lang="en-US" b="0" i="0" dirty="0">
                <a:solidFill>
                  <a:srgbClr val="0D0D0D"/>
                </a:solidFill>
                <a:effectLst/>
                <a:highlight>
                  <a:srgbClr val="FFFFFF"/>
                </a:highlight>
                <a:latin typeface="Söhne"/>
              </a:rPr>
              <a:t>      Introducing real-time availability updates and instant booking functionality can provide users with up-to-date information on car availability and streamline the booking process. This can be achieved through integration with external APIs or by developing custom solutions for inventory management and booking.</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0E6CCCC-B103-5DC8-EE7D-3917186673FB}"/>
              </a:ext>
            </a:extLst>
          </p:cNvPr>
          <p:cNvSpPr txBox="1"/>
          <p:nvPr/>
        </p:nvSpPr>
        <p:spPr>
          <a:xfrm>
            <a:off x="270933" y="1130659"/>
            <a:ext cx="8602134" cy="738664"/>
          </a:xfrm>
          <a:prstGeom prst="rect">
            <a:avLst/>
          </a:prstGeom>
          <a:noFill/>
        </p:spPr>
        <p:txBody>
          <a:bodyPr wrap="square">
            <a:spAutoFit/>
          </a:bodyPr>
          <a:lstStyle/>
          <a:p>
            <a:r>
              <a:rPr lang="en-US" b="0" i="0" dirty="0">
                <a:solidFill>
                  <a:srgbClr val="0D0D0D"/>
                </a:solidFill>
                <a:effectLst/>
                <a:highlight>
                  <a:srgbClr val="FFFFFF"/>
                </a:highlight>
                <a:latin typeface="Söhne"/>
              </a:rPr>
              <a:t>In conclusion, developing a car rental application using the Django framework offers numerous advantages. Django's robust features such as built-in authentication, ORM, and template engine streamline the development process, allowing for efficient creation of a secure and scalable application.</a:t>
            </a:r>
            <a:endParaRPr lang="en-IN" dirty="0"/>
          </a:p>
        </p:txBody>
      </p:sp>
      <p:sp>
        <p:nvSpPr>
          <p:cNvPr id="7" name="TextBox 6">
            <a:extLst>
              <a:ext uri="{FF2B5EF4-FFF2-40B4-BE49-F238E27FC236}">
                <a16:creationId xmlns:a16="http://schemas.microsoft.com/office/drawing/2014/main" id="{37C77990-2448-54DB-AF00-FBF839A5DD62}"/>
              </a:ext>
            </a:extLst>
          </p:cNvPr>
          <p:cNvSpPr txBox="1"/>
          <p:nvPr/>
        </p:nvSpPr>
        <p:spPr>
          <a:xfrm>
            <a:off x="270933" y="1997359"/>
            <a:ext cx="8477956" cy="738664"/>
          </a:xfrm>
          <a:prstGeom prst="rect">
            <a:avLst/>
          </a:prstGeom>
          <a:noFill/>
        </p:spPr>
        <p:txBody>
          <a:bodyPr wrap="square">
            <a:spAutoFit/>
          </a:bodyPr>
          <a:lstStyle/>
          <a:p>
            <a:r>
              <a:rPr lang="en-US" b="0" i="0" dirty="0">
                <a:solidFill>
                  <a:srgbClr val="0D0D0D"/>
                </a:solidFill>
                <a:effectLst/>
                <a:highlight>
                  <a:srgbClr val="FFFFFF"/>
                </a:highlight>
                <a:latin typeface="Söhne"/>
              </a:rPr>
              <a:t>By leveraging Django's MVC architecture, developers can organize code effectively, ensuring maintainability and scalability as the project grows. Additionally, Django's extensive documentation and active community provide ample support and resources for developers at every stage of the development process.</a:t>
            </a:r>
            <a:endParaRPr lang="en-IN" dirty="0"/>
          </a:p>
        </p:txBody>
      </p:sp>
      <p:sp>
        <p:nvSpPr>
          <p:cNvPr id="13" name="Rectangle 6">
            <a:extLst>
              <a:ext uri="{FF2B5EF4-FFF2-40B4-BE49-F238E27FC236}">
                <a16:creationId xmlns:a16="http://schemas.microsoft.com/office/drawing/2014/main" id="{ECD28A08-644B-4042-35A1-92F0E30D5C79}"/>
              </a:ext>
            </a:extLst>
          </p:cNvPr>
          <p:cNvSpPr>
            <a:spLocks noChangeArrowheads="1"/>
          </p:cNvSpPr>
          <p:nvPr/>
        </p:nvSpPr>
        <p:spPr bwMode="auto">
          <a:xfrm>
            <a:off x="0" y="0"/>
            <a:ext cx="4505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TextBox 4">
            <a:extLst>
              <a:ext uri="{FF2B5EF4-FFF2-40B4-BE49-F238E27FC236}">
                <a16:creationId xmlns:a16="http://schemas.microsoft.com/office/drawing/2014/main" id="{98BD9D27-470E-9EA5-F6CD-C8F7499CC609}"/>
              </a:ext>
            </a:extLst>
          </p:cNvPr>
          <p:cNvSpPr txBox="1"/>
          <p:nvPr/>
        </p:nvSpPr>
        <p:spPr>
          <a:xfrm>
            <a:off x="259643" y="1194517"/>
            <a:ext cx="8466667" cy="954107"/>
          </a:xfrm>
          <a:prstGeom prst="rect">
            <a:avLst/>
          </a:prstGeom>
          <a:noFill/>
        </p:spPr>
        <p:txBody>
          <a:bodyPr wrap="square">
            <a:spAutoFit/>
          </a:bodyPr>
          <a:lstStyle/>
          <a:p>
            <a:r>
              <a:rPr lang="en-US" b="0" i="0" dirty="0">
                <a:solidFill>
                  <a:srgbClr val="0D0D0D"/>
                </a:solidFill>
                <a:effectLst/>
                <a:highlight>
                  <a:srgbClr val="FFFFFF"/>
                </a:highlight>
                <a:latin typeface="Söhne"/>
              </a:rPr>
              <a:t>     The Car Rentals Application is a web-based platform developed using the Django framework, designed to streamline the process of renting vehicles for users and managing the rental fleet for administrators. The application facilitates seamless interaction between car rental companies and their customers, providing an intuitive interface for browsing available vehicles, making reservations, and managing bookings.</a:t>
            </a:r>
            <a:endParaRPr lang="en-IN" dirty="0"/>
          </a:p>
        </p:txBody>
      </p:sp>
      <p:sp>
        <p:nvSpPr>
          <p:cNvPr id="7" name="TextBox 6">
            <a:extLst>
              <a:ext uri="{FF2B5EF4-FFF2-40B4-BE49-F238E27FC236}">
                <a16:creationId xmlns:a16="http://schemas.microsoft.com/office/drawing/2014/main" id="{194E23CF-E295-76CE-226E-82E8C20A1E31}"/>
              </a:ext>
            </a:extLst>
          </p:cNvPr>
          <p:cNvSpPr txBox="1"/>
          <p:nvPr/>
        </p:nvSpPr>
        <p:spPr>
          <a:xfrm>
            <a:off x="259643" y="2334397"/>
            <a:ext cx="8545690" cy="954107"/>
          </a:xfrm>
          <a:prstGeom prst="rect">
            <a:avLst/>
          </a:prstGeom>
          <a:noFill/>
        </p:spPr>
        <p:txBody>
          <a:bodyPr wrap="square">
            <a:spAutoFit/>
          </a:bodyPr>
          <a:lstStyle/>
          <a:p>
            <a:r>
              <a:rPr lang="en-US" b="0" i="0" dirty="0">
                <a:solidFill>
                  <a:srgbClr val="0D0D0D"/>
                </a:solidFill>
                <a:effectLst/>
                <a:highlight>
                  <a:srgbClr val="FFFFFF"/>
                </a:highlight>
                <a:latin typeface="Söhne"/>
              </a:rPr>
              <a:t>     Car Rentals Application offers a comprehensive solution for car rental businesses to digitize their operations, enhance customer satisfaction, and increase operational efficiency. Through its intuitive interface, robust features, and scalable architecture, the application caters to the needs of both users and administrators in the car rental industry.</a:t>
            </a:r>
            <a:endParaRPr lang="en-IN" dirty="0"/>
          </a:p>
        </p:txBody>
      </p:sp>
      <p:sp>
        <p:nvSpPr>
          <p:cNvPr id="9" name="TextBox 8">
            <a:extLst>
              <a:ext uri="{FF2B5EF4-FFF2-40B4-BE49-F238E27FC236}">
                <a16:creationId xmlns:a16="http://schemas.microsoft.com/office/drawing/2014/main" id="{88CDDC13-CF89-49E5-C1FE-0A5BD1B9976E}"/>
              </a:ext>
            </a:extLst>
          </p:cNvPr>
          <p:cNvSpPr txBox="1"/>
          <p:nvPr/>
        </p:nvSpPr>
        <p:spPr>
          <a:xfrm>
            <a:off x="259644" y="3343928"/>
            <a:ext cx="8699260" cy="738664"/>
          </a:xfrm>
          <a:prstGeom prst="rect">
            <a:avLst/>
          </a:prstGeom>
          <a:noFill/>
        </p:spPr>
        <p:txBody>
          <a:bodyPr wrap="square">
            <a:spAutoFit/>
          </a:bodyPr>
          <a:lstStyle/>
          <a:p>
            <a:pPr algn="l"/>
            <a:r>
              <a:rPr lang="en-US" b="0" i="0" dirty="0">
                <a:solidFill>
                  <a:srgbClr val="0D0D0D"/>
                </a:solidFill>
                <a:effectLst/>
                <a:highlight>
                  <a:srgbClr val="FFFFFF"/>
                </a:highlight>
                <a:latin typeface="Söhne"/>
              </a:rPr>
              <a:t>     Administrators can add, update, or remove vehicles from the rental fleet . Each vehicle listing includes details such as make, model, year, rental price, and availability . Advanced search and filtering options enable users to find specific vehicles based on criteria like brand, model, or price range.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5B6798C-634B-E1EE-E7C8-21F3FAE23FE5}"/>
              </a:ext>
            </a:extLst>
          </p:cNvPr>
          <p:cNvSpPr txBox="1"/>
          <p:nvPr/>
        </p:nvSpPr>
        <p:spPr>
          <a:xfrm>
            <a:off x="182215" y="1117881"/>
            <a:ext cx="8779570" cy="3416320"/>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highlight>
                  <a:srgbClr val="FFFFFF"/>
                </a:highlight>
                <a:latin typeface="Söhne"/>
              </a:rPr>
              <a:t>User Authentication and Authorization: </a:t>
            </a:r>
          </a:p>
          <a:p>
            <a:pPr algn="l"/>
            <a:r>
              <a:rPr lang="en-US" b="0" i="0" dirty="0">
                <a:solidFill>
                  <a:srgbClr val="0D0D0D"/>
                </a:solidFill>
                <a:effectLst/>
                <a:highlight>
                  <a:srgbClr val="FFFFFF"/>
                </a:highlight>
                <a:latin typeface="Söhne"/>
              </a:rPr>
              <a:t>               Secure user registration, login, and role-based access control to ensure data security and privacy compliance.</a:t>
            </a:r>
          </a:p>
          <a:p>
            <a:pPr algn="l">
              <a:buFont typeface="Arial" panose="020B0604020202020204" pitchFamily="34" charset="0"/>
              <a:buChar char="•"/>
            </a:pPr>
            <a:r>
              <a:rPr lang="en-US" sz="1800" b="0" i="0" dirty="0">
                <a:solidFill>
                  <a:srgbClr val="0D0D0D"/>
                </a:solidFill>
                <a:effectLst/>
                <a:highlight>
                  <a:srgbClr val="FFFFFF"/>
                </a:highlight>
                <a:latin typeface="Söhne"/>
              </a:rPr>
              <a:t>Vehicle Inventory Management</a:t>
            </a:r>
            <a:r>
              <a:rPr lang="en-US" b="0" i="0" dirty="0">
                <a:solidFill>
                  <a:srgbClr val="0D0D0D"/>
                </a:solidFill>
                <a:effectLst/>
                <a:highlight>
                  <a:srgbClr val="FFFFFF"/>
                </a:highlight>
                <a:latin typeface="Söhne"/>
              </a:rPr>
              <a:t>:</a:t>
            </a:r>
          </a:p>
          <a:p>
            <a:pPr algn="l"/>
            <a:r>
              <a:rPr lang="en-US" b="0" i="0" dirty="0">
                <a:solidFill>
                  <a:srgbClr val="0D0D0D"/>
                </a:solidFill>
                <a:effectLst/>
                <a:highlight>
                  <a:srgbClr val="FFFFFF"/>
                </a:highlight>
                <a:latin typeface="Söhne"/>
              </a:rPr>
              <a:t>               Centralized platform for adding, updating, and managing vehicle listings, including details such as availability, pricing, and specifications.</a:t>
            </a:r>
          </a:p>
          <a:p>
            <a:pPr algn="l">
              <a:buFont typeface="Arial" panose="020B0604020202020204" pitchFamily="34" charset="0"/>
              <a:buChar char="•"/>
            </a:pPr>
            <a:r>
              <a:rPr lang="en-US" sz="1800" b="0" i="0" dirty="0">
                <a:solidFill>
                  <a:srgbClr val="0D0D0D"/>
                </a:solidFill>
                <a:effectLst/>
                <a:highlight>
                  <a:srgbClr val="FFFFFF"/>
                </a:highlight>
                <a:latin typeface="Söhne"/>
              </a:rPr>
              <a:t>Booking System:</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 Intuitive interface for users to browse available vehicles, make reservations, and receive confirmation emails for successful bookings.</a:t>
            </a:r>
          </a:p>
          <a:p>
            <a:pPr algn="l">
              <a:buFont typeface="Arial" panose="020B0604020202020204" pitchFamily="34" charset="0"/>
              <a:buChar char="•"/>
            </a:pPr>
            <a:r>
              <a:rPr lang="en-US" sz="1800" b="0" i="0" dirty="0">
                <a:solidFill>
                  <a:srgbClr val="0D0D0D"/>
                </a:solidFill>
                <a:effectLst/>
                <a:highlight>
                  <a:srgbClr val="FFFFFF"/>
                </a:highlight>
                <a:latin typeface="Söhne"/>
              </a:rPr>
              <a:t>Rental History and Profile Management</a:t>
            </a:r>
            <a:r>
              <a:rPr lang="en-US" b="0" i="0" dirty="0">
                <a:solidFill>
                  <a:srgbClr val="0D0D0D"/>
                </a:solidFill>
                <a:effectLst/>
                <a:highlight>
                  <a:srgbClr val="FFFFFF"/>
                </a:highlight>
                <a:latin typeface="Söhne"/>
              </a:rPr>
              <a:t>: </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 User profiles to track rental history, manage personal information, and preferences for a personalized experience.</a:t>
            </a:r>
          </a:p>
          <a:p>
            <a:pPr algn="l">
              <a:buFont typeface="Arial" panose="020B0604020202020204" pitchFamily="34" charset="0"/>
              <a:buChar char="•"/>
            </a:pPr>
            <a:r>
              <a:rPr lang="en-US" sz="1800" b="0" i="0" dirty="0">
                <a:solidFill>
                  <a:srgbClr val="0D0D0D"/>
                </a:solidFill>
                <a:effectLst/>
                <a:highlight>
                  <a:srgbClr val="FFFFFF"/>
                </a:highlight>
                <a:latin typeface="Söhne"/>
              </a:rPr>
              <a:t>Admin Dashboard: </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Centralized dashboard for administrators to monitor bookings, manage inventory, and access comprehensive reporting and analytics tools.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9848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26F7E0A0-BF25-5605-4877-D52C45C81A16}"/>
              </a:ext>
            </a:extLst>
          </p:cNvPr>
          <p:cNvSpPr txBox="1"/>
          <p:nvPr/>
        </p:nvSpPr>
        <p:spPr>
          <a:xfrm>
            <a:off x="138652" y="1239335"/>
            <a:ext cx="8689259" cy="523220"/>
          </a:xfrm>
          <a:prstGeom prst="rect">
            <a:avLst/>
          </a:prstGeom>
          <a:noFill/>
        </p:spPr>
        <p:txBody>
          <a:bodyPr wrap="square">
            <a:spAutoFit/>
          </a:bodyPr>
          <a:lstStyle/>
          <a:p>
            <a:r>
              <a:rPr lang="en-US" b="0" i="0" dirty="0">
                <a:solidFill>
                  <a:srgbClr val="0D0D0D"/>
                </a:solidFill>
                <a:effectLst/>
                <a:highlight>
                  <a:srgbClr val="FFFFFF"/>
                </a:highlight>
                <a:latin typeface="Söhne"/>
              </a:rPr>
              <a:t>            Transition traditional car rental processes into a digital platform to improve efficiency, accuracy, and </a:t>
            </a:r>
          </a:p>
          <a:p>
            <a:r>
              <a:rPr lang="en-US" b="0" i="0" dirty="0">
                <a:solidFill>
                  <a:srgbClr val="0D0D0D"/>
                </a:solidFill>
                <a:effectLst/>
                <a:highlight>
                  <a:srgbClr val="FFFFFF"/>
                </a:highlight>
                <a:latin typeface="Söhne"/>
              </a:rPr>
              <a:t>customer experience.</a:t>
            </a:r>
            <a:endParaRPr lang="en-IN" dirty="0"/>
          </a:p>
        </p:txBody>
      </p:sp>
      <p:sp>
        <p:nvSpPr>
          <p:cNvPr id="11" name="TextBox 10">
            <a:extLst>
              <a:ext uri="{FF2B5EF4-FFF2-40B4-BE49-F238E27FC236}">
                <a16:creationId xmlns:a16="http://schemas.microsoft.com/office/drawing/2014/main" id="{451F25E0-70B3-14FB-D06E-42D19C5D17BD}"/>
              </a:ext>
            </a:extLst>
          </p:cNvPr>
          <p:cNvSpPr txBox="1"/>
          <p:nvPr/>
        </p:nvSpPr>
        <p:spPr>
          <a:xfrm>
            <a:off x="227371" y="1831177"/>
            <a:ext cx="8689258" cy="523220"/>
          </a:xfrm>
          <a:prstGeom prst="rect">
            <a:avLst/>
          </a:prstGeom>
          <a:noFill/>
        </p:spPr>
        <p:txBody>
          <a:bodyPr wrap="square">
            <a:spAutoFit/>
          </a:bodyPr>
          <a:lstStyle/>
          <a:p>
            <a:r>
              <a:rPr lang="en-US" b="0" i="0" dirty="0">
                <a:solidFill>
                  <a:srgbClr val="0D0D0D"/>
                </a:solidFill>
                <a:effectLst/>
                <a:highlight>
                  <a:srgbClr val="FFFFFF"/>
                </a:highlight>
                <a:latin typeface="Söhne"/>
              </a:rPr>
              <a:t>          Provide customers with an intuitive interface to browse available vehicles, make reservations, and manage bookings conveniently online.</a:t>
            </a:r>
            <a:endParaRPr lang="en-IN" dirty="0"/>
          </a:p>
        </p:txBody>
      </p:sp>
      <p:sp>
        <p:nvSpPr>
          <p:cNvPr id="13" name="TextBox 12">
            <a:extLst>
              <a:ext uri="{FF2B5EF4-FFF2-40B4-BE49-F238E27FC236}">
                <a16:creationId xmlns:a16="http://schemas.microsoft.com/office/drawing/2014/main" id="{56391E36-46B6-B20B-D604-2053F4242BEB}"/>
              </a:ext>
            </a:extLst>
          </p:cNvPr>
          <p:cNvSpPr txBox="1"/>
          <p:nvPr/>
        </p:nvSpPr>
        <p:spPr>
          <a:xfrm>
            <a:off x="227371" y="2423019"/>
            <a:ext cx="8689258" cy="523220"/>
          </a:xfrm>
          <a:prstGeom prst="rect">
            <a:avLst/>
          </a:prstGeom>
          <a:noFill/>
        </p:spPr>
        <p:txBody>
          <a:bodyPr wrap="square">
            <a:spAutoFit/>
          </a:bodyPr>
          <a:lstStyle/>
          <a:p>
            <a:r>
              <a:rPr lang="en-US" b="0" i="0" dirty="0">
                <a:solidFill>
                  <a:srgbClr val="0D0D0D"/>
                </a:solidFill>
                <a:effectLst/>
                <a:highlight>
                  <a:srgbClr val="FFFFFF"/>
                </a:highlight>
                <a:latin typeface="Söhne"/>
              </a:rPr>
              <a:t>          Enable administrators to efficiently manage vehicle inventory, monitor bookings, and analyze rental performance through centralized tools.</a:t>
            </a:r>
            <a:endParaRPr lang="en-IN" dirty="0"/>
          </a:p>
        </p:txBody>
      </p:sp>
      <p:sp>
        <p:nvSpPr>
          <p:cNvPr id="15" name="TextBox 14">
            <a:extLst>
              <a:ext uri="{FF2B5EF4-FFF2-40B4-BE49-F238E27FC236}">
                <a16:creationId xmlns:a16="http://schemas.microsoft.com/office/drawing/2014/main" id="{E0138CE1-C8B8-5A8C-7CBE-4FADC884DBDB}"/>
              </a:ext>
            </a:extLst>
          </p:cNvPr>
          <p:cNvSpPr txBox="1"/>
          <p:nvPr/>
        </p:nvSpPr>
        <p:spPr>
          <a:xfrm>
            <a:off x="475726" y="2946239"/>
            <a:ext cx="8352185" cy="523220"/>
          </a:xfrm>
          <a:prstGeom prst="rect">
            <a:avLst/>
          </a:prstGeom>
          <a:noFill/>
        </p:spPr>
        <p:txBody>
          <a:bodyPr wrap="square">
            <a:spAutoFit/>
          </a:bodyPr>
          <a:lstStyle/>
          <a:p>
            <a:r>
              <a:rPr lang="en-US" b="0" i="0" dirty="0">
                <a:solidFill>
                  <a:srgbClr val="0D0D0D"/>
                </a:solidFill>
                <a:effectLst/>
                <a:highlight>
                  <a:srgbClr val="FFFFFF"/>
                </a:highlight>
                <a:latin typeface="Söhne"/>
              </a:rPr>
              <a:t>    Implement robust security measures to protect customer data and ensure compliance with privacy</a:t>
            </a:r>
          </a:p>
          <a:p>
            <a:r>
              <a:rPr lang="en-US" b="0" i="0" dirty="0">
                <a:solidFill>
                  <a:srgbClr val="0D0D0D"/>
                </a:solidFill>
                <a:effectLst/>
                <a:highlight>
                  <a:srgbClr val="FFFFFF"/>
                </a:highlight>
                <a:latin typeface="Söhne"/>
              </a:rPr>
              <a:t>regulations.</a:t>
            </a:r>
            <a:endParaRPr lang="en-IN" dirty="0"/>
          </a:p>
        </p:txBody>
      </p:sp>
      <p:sp>
        <p:nvSpPr>
          <p:cNvPr id="17" name="TextBox 16">
            <a:extLst>
              <a:ext uri="{FF2B5EF4-FFF2-40B4-BE49-F238E27FC236}">
                <a16:creationId xmlns:a16="http://schemas.microsoft.com/office/drawing/2014/main" id="{86F40C91-404B-5549-1895-B2859BFBED23}"/>
              </a:ext>
            </a:extLst>
          </p:cNvPr>
          <p:cNvSpPr txBox="1"/>
          <p:nvPr/>
        </p:nvSpPr>
        <p:spPr>
          <a:xfrm>
            <a:off x="351548" y="3549464"/>
            <a:ext cx="8440903" cy="523220"/>
          </a:xfrm>
          <a:prstGeom prst="rect">
            <a:avLst/>
          </a:prstGeom>
          <a:noFill/>
        </p:spPr>
        <p:txBody>
          <a:bodyPr wrap="square">
            <a:spAutoFit/>
          </a:bodyPr>
          <a:lstStyle/>
          <a:p>
            <a:r>
              <a:rPr lang="en-US" b="0" i="0" dirty="0">
                <a:solidFill>
                  <a:srgbClr val="0D0D0D"/>
                </a:solidFill>
                <a:effectLst/>
                <a:highlight>
                  <a:srgbClr val="FFFFFF"/>
                </a:highlight>
                <a:latin typeface="Söhne"/>
              </a:rPr>
              <a:t>       Leverage data analytics and reporting capabilities to identify opportunities for optimization, expansion, and revenue growth within the car rental industry.</a:t>
            </a:r>
            <a:endParaRPr lang="en-IN" dirty="0"/>
          </a:p>
        </p:txBody>
      </p:sp>
      <p:sp>
        <p:nvSpPr>
          <p:cNvPr id="19" name="TextBox 18">
            <a:extLst>
              <a:ext uri="{FF2B5EF4-FFF2-40B4-BE49-F238E27FC236}">
                <a16:creationId xmlns:a16="http://schemas.microsoft.com/office/drawing/2014/main" id="{1307D72D-3681-F5AB-0B9F-F163C3BB73F1}"/>
              </a:ext>
            </a:extLst>
          </p:cNvPr>
          <p:cNvSpPr txBox="1"/>
          <p:nvPr/>
        </p:nvSpPr>
        <p:spPr>
          <a:xfrm>
            <a:off x="245100" y="4084068"/>
            <a:ext cx="8476362" cy="523220"/>
          </a:xfrm>
          <a:prstGeom prst="rect">
            <a:avLst/>
          </a:prstGeom>
          <a:noFill/>
        </p:spPr>
        <p:txBody>
          <a:bodyPr wrap="square">
            <a:spAutoFit/>
          </a:bodyPr>
          <a:lstStyle/>
          <a:p>
            <a:r>
              <a:rPr lang="en-US" b="0" i="0" dirty="0">
                <a:solidFill>
                  <a:srgbClr val="0D0D0D"/>
                </a:solidFill>
                <a:effectLst/>
                <a:highlight>
                  <a:srgbClr val="FFFFFF"/>
                </a:highlight>
                <a:latin typeface="Söhne"/>
              </a:rPr>
              <a:t>         Provide ongoing maintenance, updates, and technical support to address issues, add new features, and improve application performance.</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D220D9EA-E33E-23B5-9AC7-9EFE56466EB8}"/>
              </a:ext>
            </a:extLst>
          </p:cNvPr>
          <p:cNvSpPr txBox="1"/>
          <p:nvPr/>
        </p:nvSpPr>
        <p:spPr>
          <a:xfrm>
            <a:off x="0" y="1171660"/>
            <a:ext cx="8700667" cy="307777"/>
          </a:xfrm>
          <a:prstGeom prst="rect">
            <a:avLst/>
          </a:prstGeom>
          <a:noFill/>
        </p:spPr>
        <p:txBody>
          <a:bodyPr wrap="square">
            <a:spAutoFit/>
          </a:bodyPr>
          <a:lstStyle/>
          <a:p>
            <a:r>
              <a:rPr lang="en-US" b="0" i="0" dirty="0">
                <a:solidFill>
                  <a:srgbClr val="0D0D0D"/>
                </a:solidFill>
                <a:effectLst/>
                <a:highlight>
                  <a:srgbClr val="FFFFFF"/>
                </a:highlight>
                <a:latin typeface="Söhne"/>
              </a:rPr>
              <a:t>      </a:t>
            </a:r>
            <a:endParaRPr lang="en-IN" dirty="0"/>
          </a:p>
        </p:txBody>
      </p:sp>
      <p:sp>
        <p:nvSpPr>
          <p:cNvPr id="7" name="TextBox 6">
            <a:extLst>
              <a:ext uri="{FF2B5EF4-FFF2-40B4-BE49-F238E27FC236}">
                <a16:creationId xmlns:a16="http://schemas.microsoft.com/office/drawing/2014/main" id="{F769E7A7-AF33-B2FF-395F-CAE629B12FEF}"/>
              </a:ext>
            </a:extLst>
          </p:cNvPr>
          <p:cNvSpPr txBox="1"/>
          <p:nvPr/>
        </p:nvSpPr>
        <p:spPr>
          <a:xfrm>
            <a:off x="221666" y="1169543"/>
            <a:ext cx="8700667" cy="738664"/>
          </a:xfrm>
          <a:prstGeom prst="rect">
            <a:avLst/>
          </a:prstGeom>
          <a:noFill/>
        </p:spPr>
        <p:txBody>
          <a:bodyPr wrap="square">
            <a:spAutoFit/>
          </a:bodyPr>
          <a:lstStyle/>
          <a:p>
            <a:r>
              <a:rPr lang="en-US" b="0" i="0" dirty="0">
                <a:solidFill>
                  <a:srgbClr val="0D0D0D"/>
                </a:solidFill>
                <a:effectLst/>
                <a:highlight>
                  <a:srgbClr val="FFFFFF"/>
                </a:highlight>
                <a:latin typeface="Söhne"/>
              </a:rPr>
              <a:t>       The proposed solution is a comprehensive Car Rentals Application developed using the Django framework. It aims to address the challenges faced by traditional car rental businesses by providing a modern, user-friendly, and efficient platform for managing vehicle rentals.</a:t>
            </a:r>
            <a:endParaRPr lang="en-IN" dirty="0"/>
          </a:p>
        </p:txBody>
      </p:sp>
      <p:sp>
        <p:nvSpPr>
          <p:cNvPr id="12" name="TextBox 11">
            <a:extLst>
              <a:ext uri="{FF2B5EF4-FFF2-40B4-BE49-F238E27FC236}">
                <a16:creationId xmlns:a16="http://schemas.microsoft.com/office/drawing/2014/main" id="{034FE33E-C16B-7497-D7D4-A7255050EB0E}"/>
              </a:ext>
            </a:extLst>
          </p:cNvPr>
          <p:cNvSpPr txBox="1"/>
          <p:nvPr/>
        </p:nvSpPr>
        <p:spPr>
          <a:xfrm>
            <a:off x="263232" y="1908207"/>
            <a:ext cx="8617534" cy="2831544"/>
          </a:xfrm>
          <a:prstGeom prst="rect">
            <a:avLst/>
          </a:prstGeom>
          <a:noFill/>
        </p:spPr>
        <p:txBody>
          <a:bodyPr wrap="square">
            <a:spAutoFit/>
          </a:bodyPr>
          <a:lstStyle/>
          <a:p>
            <a:pPr algn="l"/>
            <a:r>
              <a:rPr lang="en-US" sz="1800" b="0" i="0" dirty="0">
                <a:solidFill>
                  <a:srgbClr val="0D0D0D"/>
                </a:solidFill>
                <a:effectLst/>
                <a:highlight>
                  <a:srgbClr val="FFFFFF"/>
                </a:highlight>
                <a:latin typeface="Söhne"/>
              </a:rPr>
              <a:t>Key Components and Features:</a:t>
            </a:r>
          </a:p>
          <a:p>
            <a:pPr algn="l"/>
            <a:endParaRPr lang="en-US" b="0" i="0" dirty="0">
              <a:solidFill>
                <a:srgbClr val="0D0D0D"/>
              </a:solidFill>
              <a:effectLst/>
              <a:highlight>
                <a:srgbClr val="FFFFFF"/>
              </a:highlight>
              <a:latin typeface="Söhne"/>
            </a:endParaRPr>
          </a:p>
          <a:p>
            <a:pPr algn="l">
              <a:buFont typeface="+mj-lt"/>
              <a:buAutoNum type="arabicPeriod"/>
            </a:pPr>
            <a:r>
              <a:rPr lang="en-US" sz="1600" b="0" i="0" dirty="0">
                <a:solidFill>
                  <a:srgbClr val="0D0D0D"/>
                </a:solidFill>
                <a:effectLst/>
                <a:highlight>
                  <a:srgbClr val="FFFFFF"/>
                </a:highlight>
                <a:latin typeface="Söhne"/>
              </a:rPr>
              <a:t>User Authentication and Authorization:</a:t>
            </a:r>
          </a:p>
          <a:p>
            <a:pPr marL="742950" lvl="1" indent="-285750" algn="l">
              <a:buFont typeface="+mj-lt"/>
              <a:buAutoNum type="arabicPeriod"/>
            </a:pPr>
            <a:r>
              <a:rPr lang="en-US" b="0" i="0" dirty="0">
                <a:solidFill>
                  <a:srgbClr val="0D0D0D"/>
                </a:solidFill>
                <a:effectLst/>
                <a:highlight>
                  <a:srgbClr val="FFFFFF"/>
                </a:highlight>
                <a:latin typeface="Söhne"/>
              </a:rPr>
              <a:t>Secure user registration and login system.</a:t>
            </a:r>
          </a:p>
          <a:p>
            <a:pPr marL="742950" lvl="1" indent="-285750" algn="l">
              <a:buFont typeface="+mj-lt"/>
              <a:buAutoNum type="arabicPeriod"/>
            </a:pPr>
            <a:r>
              <a:rPr lang="en-US" b="0" i="0" dirty="0">
                <a:solidFill>
                  <a:srgbClr val="0D0D0D"/>
                </a:solidFill>
                <a:effectLst/>
                <a:highlight>
                  <a:srgbClr val="FFFFFF"/>
                </a:highlight>
                <a:latin typeface="Söhne"/>
              </a:rPr>
              <a:t>Role-based access control for customers and administrators.</a:t>
            </a:r>
          </a:p>
          <a:p>
            <a:pPr algn="l">
              <a:buFont typeface="+mj-lt"/>
              <a:buAutoNum type="arabicPeriod"/>
            </a:pPr>
            <a:r>
              <a:rPr lang="en-US" sz="1600" b="0" i="0" dirty="0">
                <a:solidFill>
                  <a:srgbClr val="0D0D0D"/>
                </a:solidFill>
                <a:effectLst/>
                <a:highlight>
                  <a:srgbClr val="FFFFFF"/>
                </a:highlight>
                <a:latin typeface="Söhne"/>
              </a:rPr>
              <a:t>Vehicle Inventory Management:</a:t>
            </a:r>
          </a:p>
          <a:p>
            <a:pPr marL="742950" lvl="1" indent="-285750" algn="l">
              <a:buFont typeface="+mj-lt"/>
              <a:buAutoNum type="arabicPeriod"/>
            </a:pPr>
            <a:r>
              <a:rPr lang="en-US" b="0" i="0" dirty="0">
                <a:solidFill>
                  <a:srgbClr val="0D0D0D"/>
                </a:solidFill>
                <a:effectLst/>
                <a:highlight>
                  <a:srgbClr val="FFFFFF"/>
                </a:highlight>
                <a:latin typeface="Söhne"/>
              </a:rPr>
              <a:t>CRUD operations for adding, updating, and removing vehicles from the rental fleet.</a:t>
            </a:r>
          </a:p>
          <a:p>
            <a:pPr marL="742950" lvl="1" indent="-285750" algn="l">
              <a:buFont typeface="+mj-lt"/>
              <a:buAutoNum type="arabicPeriod"/>
            </a:pPr>
            <a:r>
              <a:rPr lang="en-US" b="0" i="0" dirty="0">
                <a:solidFill>
                  <a:srgbClr val="0D0D0D"/>
                </a:solidFill>
                <a:effectLst/>
                <a:highlight>
                  <a:srgbClr val="FFFFFF"/>
                </a:highlight>
                <a:latin typeface="Söhne"/>
              </a:rPr>
              <a:t>Detailed vehicle listings with specifications, availability status, and rental rates.</a:t>
            </a:r>
          </a:p>
          <a:p>
            <a:pPr algn="l">
              <a:buFont typeface="+mj-lt"/>
              <a:buAutoNum type="arabicPeriod"/>
            </a:pPr>
            <a:r>
              <a:rPr lang="en-US" sz="1600" b="0" i="0" dirty="0">
                <a:solidFill>
                  <a:srgbClr val="0D0D0D"/>
                </a:solidFill>
                <a:effectLst/>
                <a:highlight>
                  <a:srgbClr val="FFFFFF"/>
                </a:highlight>
                <a:latin typeface="Söhne"/>
              </a:rPr>
              <a:t>Booking System:</a:t>
            </a:r>
          </a:p>
          <a:p>
            <a:pPr marL="742950" lvl="1" indent="-285750" algn="l">
              <a:buFont typeface="+mj-lt"/>
              <a:buAutoNum type="arabicPeriod"/>
            </a:pPr>
            <a:r>
              <a:rPr lang="en-US" b="0" i="0" dirty="0">
                <a:solidFill>
                  <a:srgbClr val="0D0D0D"/>
                </a:solidFill>
                <a:effectLst/>
                <a:highlight>
                  <a:srgbClr val="FFFFFF"/>
                </a:highlight>
                <a:latin typeface="Söhne"/>
              </a:rPr>
              <a:t>Intuitive interface for customers to search for available vehicles based on criteria such as location, dates, and vehicle type.</a:t>
            </a:r>
          </a:p>
          <a:p>
            <a:pPr marL="742950" lvl="1" indent="-285750" algn="l">
              <a:buFont typeface="+mj-lt"/>
              <a:buAutoNum type="arabicPeriod"/>
            </a:pPr>
            <a:r>
              <a:rPr lang="en-US" b="0" i="0" dirty="0">
                <a:solidFill>
                  <a:srgbClr val="0D0D0D"/>
                </a:solidFill>
                <a:effectLst/>
                <a:highlight>
                  <a:srgbClr val="FFFFFF"/>
                </a:highlight>
                <a:latin typeface="Söhne"/>
              </a:rPr>
              <a:t>Booking functionality allowing customers to reserve vehicles for specific dates and times.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563032" y="7714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812378BB-AABF-8466-2018-C38F1524C512}"/>
              </a:ext>
            </a:extLst>
          </p:cNvPr>
          <p:cNvSpPr txBox="1"/>
          <p:nvPr/>
        </p:nvSpPr>
        <p:spPr>
          <a:xfrm>
            <a:off x="135464" y="1357523"/>
            <a:ext cx="8873067" cy="3016210"/>
          </a:xfrm>
          <a:prstGeom prst="rect">
            <a:avLst/>
          </a:prstGeom>
          <a:noFill/>
        </p:spPr>
        <p:txBody>
          <a:bodyPr wrap="square">
            <a:spAutoFit/>
          </a:bodyPr>
          <a:lstStyle/>
          <a:p>
            <a:pPr algn="l"/>
            <a:r>
              <a:rPr lang="en-US" b="0" i="0" dirty="0">
                <a:solidFill>
                  <a:srgbClr val="0D0D0D"/>
                </a:solidFill>
                <a:effectLst/>
                <a:highlight>
                  <a:srgbClr val="FFFFFF"/>
                </a:highlight>
                <a:latin typeface="Söhne"/>
              </a:rPr>
              <a:t>5.</a:t>
            </a:r>
            <a:r>
              <a:rPr lang="en-US" sz="1600" b="0" i="0" dirty="0">
                <a:solidFill>
                  <a:srgbClr val="0D0D0D"/>
                </a:solidFill>
                <a:effectLst/>
                <a:highlight>
                  <a:srgbClr val="FFFFFF"/>
                </a:highlight>
                <a:latin typeface="Söhne"/>
              </a:rPr>
              <a:t>Admin Dashboard</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Centralized dashboard for administrators to manage vehicle inventory, bookings, and customer accounts.</a:t>
            </a:r>
          </a:p>
          <a:p>
            <a:pPr marL="742950" lvl="1" indent="-285750" algn="l">
              <a:buFont typeface="+mj-lt"/>
              <a:buAutoNum type="arabicPeriod"/>
            </a:pPr>
            <a:r>
              <a:rPr lang="en-US" b="0" i="0" dirty="0">
                <a:solidFill>
                  <a:srgbClr val="0D0D0D"/>
                </a:solidFill>
                <a:effectLst/>
                <a:highlight>
                  <a:srgbClr val="FFFFFF"/>
                </a:highlight>
                <a:latin typeface="Söhne"/>
              </a:rPr>
              <a:t>Reporting and analytics tools to track rental performance, revenue, and customer trends.</a:t>
            </a:r>
          </a:p>
          <a:p>
            <a:pPr algn="l"/>
            <a:r>
              <a:rPr lang="en-US" b="0" i="0" dirty="0">
                <a:solidFill>
                  <a:srgbClr val="0D0D0D"/>
                </a:solidFill>
                <a:effectLst/>
                <a:highlight>
                  <a:srgbClr val="FFFFFF"/>
                </a:highlight>
                <a:latin typeface="Söhne"/>
              </a:rPr>
              <a:t>6</a:t>
            </a:r>
            <a:r>
              <a:rPr lang="en-US" sz="1600" b="0" i="0" dirty="0">
                <a:solidFill>
                  <a:srgbClr val="0D0D0D"/>
                </a:solidFill>
                <a:effectLst/>
                <a:highlight>
                  <a:srgbClr val="FFFFFF"/>
                </a:highlight>
                <a:latin typeface="Söhne"/>
              </a:rPr>
              <a:t>.Payment Integration:</a:t>
            </a:r>
          </a:p>
          <a:p>
            <a:pPr marL="742950" lvl="1" indent="-285750" algn="l">
              <a:buFont typeface="+mj-lt"/>
              <a:buAutoNum type="arabicPeriod"/>
            </a:pPr>
            <a:r>
              <a:rPr lang="en-US" b="0" i="0" dirty="0">
                <a:solidFill>
                  <a:srgbClr val="0D0D0D"/>
                </a:solidFill>
                <a:effectLst/>
                <a:highlight>
                  <a:srgbClr val="FFFFFF"/>
                </a:highlight>
                <a:latin typeface="Söhne"/>
              </a:rPr>
              <a:t>Secure payment gateway integration to facilitate online transactions securely.</a:t>
            </a:r>
          </a:p>
          <a:p>
            <a:pPr marL="742950" lvl="1" indent="-285750" algn="l">
              <a:buFont typeface="+mj-lt"/>
              <a:buAutoNum type="arabicPeriod"/>
            </a:pPr>
            <a:r>
              <a:rPr lang="en-US" b="0" i="0" dirty="0">
                <a:solidFill>
                  <a:srgbClr val="0D0D0D"/>
                </a:solidFill>
                <a:effectLst/>
                <a:highlight>
                  <a:srgbClr val="FFFFFF"/>
                </a:highlight>
                <a:latin typeface="Söhne"/>
              </a:rPr>
              <a:t>Support for multiple payment methods including credit/debit cards, PayPal, and other digital wallets.</a:t>
            </a:r>
          </a:p>
          <a:p>
            <a:pPr algn="l"/>
            <a:r>
              <a:rPr lang="en-US" b="0" i="0" dirty="0">
                <a:solidFill>
                  <a:srgbClr val="0D0D0D"/>
                </a:solidFill>
                <a:effectLst/>
                <a:highlight>
                  <a:srgbClr val="FFFFFF"/>
                </a:highlight>
                <a:latin typeface="Söhne"/>
              </a:rPr>
              <a:t>7.</a:t>
            </a:r>
            <a:r>
              <a:rPr lang="en-US" sz="1600" b="0" i="0" dirty="0">
                <a:solidFill>
                  <a:srgbClr val="0D0D0D"/>
                </a:solidFill>
                <a:effectLst/>
                <a:highlight>
                  <a:srgbClr val="FFFFFF"/>
                </a:highlight>
                <a:latin typeface="Söhne"/>
              </a:rPr>
              <a:t>Responsive Design:</a:t>
            </a:r>
          </a:p>
          <a:p>
            <a:pPr marL="742950" lvl="1" indent="-285750" algn="l">
              <a:buFont typeface="+mj-lt"/>
              <a:buAutoNum type="arabicPeriod"/>
            </a:pPr>
            <a:r>
              <a:rPr lang="en-US" b="0" i="0" dirty="0">
                <a:solidFill>
                  <a:srgbClr val="0D0D0D"/>
                </a:solidFill>
                <a:effectLst/>
                <a:highlight>
                  <a:srgbClr val="FFFFFF"/>
                </a:highlight>
                <a:latin typeface="Söhne"/>
              </a:rPr>
              <a:t>Mobile-friendly and responsive design ensuring accessibility across various devices and screen sizes.</a:t>
            </a:r>
          </a:p>
          <a:p>
            <a:pPr marL="742950" lvl="1" indent="-285750" algn="l">
              <a:buFont typeface="+mj-lt"/>
              <a:buAutoNum type="arabicPeriod"/>
            </a:pPr>
            <a:r>
              <a:rPr lang="en-US" b="0" i="0" dirty="0">
                <a:solidFill>
                  <a:srgbClr val="0D0D0D"/>
                </a:solidFill>
                <a:effectLst/>
                <a:highlight>
                  <a:srgbClr val="FFFFFF"/>
                </a:highlight>
                <a:latin typeface="Söhne"/>
              </a:rPr>
              <a:t>Enhanced user experience through intuitive navigation and optimized layouts.</a:t>
            </a:r>
          </a:p>
          <a:p>
            <a:pPr algn="l"/>
            <a:r>
              <a:rPr lang="en-US" b="0" i="0" dirty="0">
                <a:solidFill>
                  <a:srgbClr val="0D0D0D"/>
                </a:solidFill>
                <a:effectLst/>
                <a:highlight>
                  <a:srgbClr val="FFFFFF"/>
                </a:highlight>
                <a:latin typeface="Söhne"/>
              </a:rPr>
              <a:t>8.</a:t>
            </a:r>
            <a:r>
              <a:rPr lang="en-US" sz="1600" b="0" i="0" dirty="0">
                <a:solidFill>
                  <a:srgbClr val="0D0D0D"/>
                </a:solidFill>
                <a:effectLst/>
                <a:highlight>
                  <a:srgbClr val="FFFFFF"/>
                </a:highlight>
                <a:latin typeface="Söhne"/>
              </a:rPr>
              <a:t>Data Security and Compliance:</a:t>
            </a:r>
          </a:p>
          <a:p>
            <a:pPr marL="742950" lvl="1" indent="-285750" algn="l">
              <a:buFont typeface="+mj-lt"/>
              <a:buAutoNum type="arabicPeriod"/>
            </a:pPr>
            <a:r>
              <a:rPr lang="en-US" b="0" i="0" dirty="0">
                <a:solidFill>
                  <a:srgbClr val="0D0D0D"/>
                </a:solidFill>
                <a:effectLst/>
                <a:highlight>
                  <a:srgbClr val="FFFFFF"/>
                </a:highlight>
                <a:latin typeface="Söhne"/>
              </a:rPr>
              <a:t>Implementation of robust security measures to protect customer data and ensure compliance with privacy regulations such as GDPR.</a:t>
            </a:r>
          </a:p>
          <a:p>
            <a:pPr marL="742950" lvl="1" indent="-285750" algn="l">
              <a:buFont typeface="+mj-lt"/>
              <a:buAutoNum type="arabicPeriod"/>
            </a:pPr>
            <a:r>
              <a:rPr lang="en-US" b="0" i="0" dirty="0">
                <a:solidFill>
                  <a:srgbClr val="0D0D0D"/>
                </a:solidFill>
                <a:effectLst/>
                <a:highlight>
                  <a:srgbClr val="FFFFFF"/>
                </a:highlight>
                <a:latin typeface="Söhne"/>
              </a:rPr>
              <a:t>Encryption of sensitive information during transmission and storage.</a:t>
            </a:r>
          </a:p>
        </p:txBody>
      </p:sp>
      <p:sp>
        <p:nvSpPr>
          <p:cNvPr id="10" name="TextBox 9">
            <a:extLst>
              <a:ext uri="{FF2B5EF4-FFF2-40B4-BE49-F238E27FC236}">
                <a16:creationId xmlns:a16="http://schemas.microsoft.com/office/drawing/2014/main" id="{0E5D7318-AEE4-C865-4566-3CD90A3E56C5}"/>
              </a:ext>
            </a:extLst>
          </p:cNvPr>
          <p:cNvSpPr txBox="1"/>
          <p:nvPr/>
        </p:nvSpPr>
        <p:spPr>
          <a:xfrm>
            <a:off x="0" y="797104"/>
            <a:ext cx="9855200" cy="553998"/>
          </a:xfrm>
          <a:prstGeom prst="rect">
            <a:avLst/>
          </a:prstGeom>
          <a:noFill/>
        </p:spPr>
        <p:txBody>
          <a:bodyPr wrap="square">
            <a:spAutoFit/>
          </a:bodyPr>
          <a:lstStyle/>
          <a:p>
            <a:pPr algn="l"/>
            <a:r>
              <a:rPr lang="en-US" b="0" i="0" dirty="0">
                <a:solidFill>
                  <a:srgbClr val="0D0D0D"/>
                </a:solidFill>
                <a:effectLst/>
                <a:highlight>
                  <a:srgbClr val="FFFFFF"/>
                </a:highlight>
                <a:latin typeface="Söhne"/>
              </a:rPr>
              <a:t> 4.</a:t>
            </a:r>
            <a:r>
              <a:rPr lang="en-US" sz="1600" b="0" i="0" dirty="0">
                <a:solidFill>
                  <a:srgbClr val="0D0D0D"/>
                </a:solidFill>
                <a:effectLst/>
                <a:highlight>
                  <a:srgbClr val="FFFFFF"/>
                </a:highlight>
                <a:latin typeface="Söhne"/>
              </a:rPr>
              <a:t>Rental History and Profile Management</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User profiles enabling customers to view their rental history, manage personal information.</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65282" y="562515"/>
            <a:ext cx="8344888" cy="830997"/>
          </a:xfrm>
          <a:prstGeom prst="rect">
            <a:avLst/>
          </a:prstGeom>
          <a:noFill/>
        </p:spPr>
        <p:txBody>
          <a:bodyPr wrap="square">
            <a:spAutoFit/>
          </a:bodyPr>
          <a:lstStyle/>
          <a:p>
            <a:pPr algn="l"/>
            <a:r>
              <a:rPr lang="en-US" sz="1800" b="0" i="0" dirty="0">
                <a:solidFill>
                  <a:srgbClr val="0D0D0D"/>
                </a:solidFill>
                <a:effectLst/>
                <a:highlight>
                  <a:srgbClr val="FFFFFF"/>
                </a:highlight>
                <a:latin typeface="Söhne"/>
              </a:rPr>
              <a:t>Development Approach:</a:t>
            </a:r>
            <a:endParaRPr lang="en-US" b="0" i="0" dirty="0">
              <a:solidFill>
                <a:srgbClr val="0D0D0D"/>
              </a:solidFill>
              <a:effectLst/>
              <a:highlight>
                <a:srgbClr val="FFFFFF"/>
              </a:highlight>
              <a:latin typeface="Söhne"/>
            </a:endParaRPr>
          </a:p>
          <a:p>
            <a:pPr algn="l">
              <a:buFont typeface="+mj-lt"/>
              <a:buAutoNum type="arabicPeriod"/>
            </a:pPr>
            <a:r>
              <a:rPr lang="en-US" sz="1600" b="0" i="0" dirty="0">
                <a:solidFill>
                  <a:srgbClr val="0D0D0D"/>
                </a:solidFill>
                <a:effectLst/>
                <a:highlight>
                  <a:srgbClr val="FFFFFF"/>
                </a:highlight>
                <a:latin typeface="Söhne"/>
              </a:rPr>
              <a:t>Requirement Gathering: </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Conduct stakeholder meetings and market analysis to gather requirements and identify business needs.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7D994C9-528B-9847-5DB9-C5B652652DFD}"/>
              </a:ext>
            </a:extLst>
          </p:cNvPr>
          <p:cNvSpPr txBox="1"/>
          <p:nvPr/>
        </p:nvSpPr>
        <p:spPr>
          <a:xfrm>
            <a:off x="138652" y="1349331"/>
            <a:ext cx="8813437" cy="3231654"/>
          </a:xfrm>
          <a:prstGeom prst="rect">
            <a:avLst/>
          </a:prstGeom>
          <a:noFill/>
        </p:spPr>
        <p:txBody>
          <a:bodyPr wrap="square">
            <a:spAutoFit/>
          </a:bodyPr>
          <a:lstStyle/>
          <a:p>
            <a:pPr algn="l"/>
            <a:r>
              <a:rPr lang="en-US" b="0" i="0" dirty="0">
                <a:solidFill>
                  <a:srgbClr val="0D0D0D"/>
                </a:solidFill>
                <a:effectLst/>
                <a:highlight>
                  <a:srgbClr val="FFFFFF"/>
                </a:highlight>
                <a:latin typeface="Söhne"/>
              </a:rPr>
              <a:t>2.</a:t>
            </a:r>
            <a:r>
              <a:rPr lang="en-US" sz="1600" b="0" i="0" dirty="0">
                <a:solidFill>
                  <a:srgbClr val="0D0D0D"/>
                </a:solidFill>
                <a:effectLst/>
                <a:highlight>
                  <a:srgbClr val="FFFFFF"/>
                </a:highlight>
                <a:latin typeface="Söhne"/>
              </a:rPr>
              <a:t>Design Phase:  </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Create wireframes, UI/UX designs, and database schemas based on the gathered requirements.</a:t>
            </a:r>
          </a:p>
          <a:p>
            <a:pPr algn="l"/>
            <a:r>
              <a:rPr lang="en-US" b="0" i="0" dirty="0">
                <a:solidFill>
                  <a:srgbClr val="0D0D0D"/>
                </a:solidFill>
                <a:effectLst/>
                <a:highlight>
                  <a:srgbClr val="FFFFFF"/>
                </a:highlight>
                <a:latin typeface="Söhne"/>
              </a:rPr>
              <a:t>3.</a:t>
            </a:r>
            <a:r>
              <a:rPr lang="en-US" sz="1600" b="0" i="0" dirty="0">
                <a:solidFill>
                  <a:srgbClr val="0D0D0D"/>
                </a:solidFill>
                <a:effectLst/>
                <a:highlight>
                  <a:srgbClr val="FFFFFF"/>
                </a:highlight>
                <a:latin typeface="Söhne"/>
              </a:rPr>
              <a:t>Development:  </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Implement the application logic, frontend interfaces, backend functionalities, and database integration using Django.</a:t>
            </a:r>
          </a:p>
          <a:p>
            <a:pPr algn="l"/>
            <a:r>
              <a:rPr lang="en-US" b="0" i="0" dirty="0">
                <a:solidFill>
                  <a:srgbClr val="0D0D0D"/>
                </a:solidFill>
                <a:effectLst/>
                <a:highlight>
                  <a:srgbClr val="FFFFFF"/>
                </a:highlight>
                <a:latin typeface="Söhne"/>
              </a:rPr>
              <a:t>4.</a:t>
            </a:r>
            <a:r>
              <a:rPr lang="en-US" sz="1600" b="0" i="0" dirty="0">
                <a:solidFill>
                  <a:srgbClr val="0D0D0D"/>
                </a:solidFill>
                <a:effectLst/>
                <a:highlight>
                  <a:srgbClr val="FFFFFF"/>
                </a:highlight>
                <a:latin typeface="Söhne"/>
              </a:rPr>
              <a:t>Testing: </a:t>
            </a:r>
            <a:endParaRPr lang="en-US" sz="1600"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          Conduct thorough testing including unit tests, integration tests, and user acceptance tests to ensure functionality, security, and usability.</a:t>
            </a:r>
          </a:p>
          <a:p>
            <a:pPr algn="l"/>
            <a:r>
              <a:rPr lang="en-US" b="0" i="0" dirty="0">
                <a:solidFill>
                  <a:srgbClr val="0D0D0D"/>
                </a:solidFill>
                <a:effectLst/>
                <a:highlight>
                  <a:srgbClr val="FFFFFF"/>
                </a:highlight>
                <a:latin typeface="Söhne"/>
              </a:rPr>
              <a:t>5.</a:t>
            </a:r>
            <a:r>
              <a:rPr lang="en-US" sz="1600" b="0" i="0" dirty="0">
                <a:solidFill>
                  <a:srgbClr val="0D0D0D"/>
                </a:solidFill>
                <a:effectLst/>
                <a:highlight>
                  <a:srgbClr val="FFFFFF"/>
                </a:highlight>
                <a:latin typeface="Söhne"/>
              </a:rPr>
              <a:t>Deployment:</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 Deploy the application to a production environment, configure server settings, and perform load testing to ensure scalability and performance.</a:t>
            </a:r>
          </a:p>
          <a:p>
            <a:pPr algn="l"/>
            <a:r>
              <a:rPr lang="en-US" b="0" i="0" dirty="0">
                <a:solidFill>
                  <a:srgbClr val="0D0D0D"/>
                </a:solidFill>
                <a:effectLst/>
                <a:highlight>
                  <a:srgbClr val="FFFFFF"/>
                </a:highlight>
                <a:latin typeface="Söhne"/>
              </a:rPr>
              <a:t>6.</a:t>
            </a:r>
            <a:r>
              <a:rPr lang="en-US" sz="1600" b="0" i="0" dirty="0">
                <a:solidFill>
                  <a:srgbClr val="0D0D0D"/>
                </a:solidFill>
                <a:effectLst/>
                <a:highlight>
                  <a:srgbClr val="FFFFFF"/>
                </a:highlight>
                <a:latin typeface="Söhne"/>
              </a:rPr>
              <a:t>Maintenance and Support: </a:t>
            </a: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Provide ongoing maintenance, updates, and technical support to address issues, add new features, and improve application performance.</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153</TotalTime>
  <Words>1233</Words>
  <Application>Microsoft Office PowerPoint</Application>
  <PresentationFormat>On-screen Show (16:9)</PresentationFormat>
  <Paragraphs>124</Paragraphs>
  <Slides>23</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30"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Homepage</vt:lpstr>
      <vt:lpstr>Homepage</vt:lpstr>
      <vt:lpstr>About-Us-Page</vt:lpstr>
      <vt:lpstr>Service-Page</vt:lpstr>
      <vt:lpstr>Car-Page</vt:lpstr>
      <vt:lpstr>Contact page</vt:lpstr>
      <vt:lpstr>Login page</vt:lpstr>
      <vt:lpstr>Register page</vt:lpstr>
      <vt:lpstr>Dashboard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10</cp:revision>
  <dcterms:modified xsi:type="dcterms:W3CDTF">2024-04-11T05:40:23Z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