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315" r:id="rId3"/>
    <p:sldId id="316" r:id="rId4"/>
    <p:sldId id="324" r:id="rId5"/>
    <p:sldId id="260" r:id="rId6"/>
    <p:sldId id="330" r:id="rId7"/>
    <p:sldId id="325" r:id="rId8"/>
    <p:sldId id="327" r:id="rId9"/>
    <p:sldId id="329" r:id="rId10"/>
    <p:sldId id="326" r:id="rId11"/>
    <p:sldId id="331" r:id="rId12"/>
    <p:sldId id="323" r:id="rId13"/>
    <p:sldId id="322" r:id="rId14"/>
    <p:sldId id="321" r:id="rId15"/>
    <p:sldId id="31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38" autoAdjust="0"/>
  </p:normalViewPr>
  <p:slideViewPr>
    <p:cSldViewPr snapToGrid="0">
      <p:cViewPr varScale="1">
        <p:scale>
          <a:sx n="123" d="100"/>
          <a:sy n="123" d="100"/>
        </p:scale>
        <p:origin x="120" y="6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645EB-7EFD-4781-B307-34B97111BC7F}"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7144F515-63B8-4805-A94A-D0ADB4344091}">
      <dgm:prSet phldrT="[Text]"/>
      <dgm:spPr/>
      <dgm:t>
        <a:bodyPr/>
        <a:lstStyle/>
        <a:p>
          <a:r>
            <a:rPr lang="en-US" dirty="0"/>
            <a:t>Get Bike locations data using API</a:t>
          </a:r>
        </a:p>
      </dgm:t>
    </dgm:pt>
    <dgm:pt modelId="{12539352-12B9-47BD-9CE7-F5DE6B56960A}" type="parTrans" cxnId="{CCF87D79-E489-4D33-BE59-31BB6A119E2B}">
      <dgm:prSet/>
      <dgm:spPr/>
      <dgm:t>
        <a:bodyPr/>
        <a:lstStyle/>
        <a:p>
          <a:endParaRPr lang="en-US"/>
        </a:p>
      </dgm:t>
    </dgm:pt>
    <dgm:pt modelId="{B30E7A47-C034-4753-84A0-441489FE797C}" type="sibTrans" cxnId="{CCF87D79-E489-4D33-BE59-31BB6A119E2B}">
      <dgm:prSet/>
      <dgm:spPr/>
      <dgm:t>
        <a:bodyPr/>
        <a:lstStyle/>
        <a:p>
          <a:endParaRPr lang="en-US"/>
        </a:p>
      </dgm:t>
    </dgm:pt>
    <dgm:pt modelId="{267D93D6-7A8F-4E21-B258-D65F4086A9E5}">
      <dgm:prSet phldrT="[Text]"/>
      <dgm:spPr/>
      <dgm:t>
        <a:bodyPr/>
        <a:lstStyle/>
        <a:p>
          <a:r>
            <a:rPr lang="en-US" dirty="0"/>
            <a:t>Get data for POI within the Bike Locations </a:t>
          </a:r>
        </a:p>
      </dgm:t>
    </dgm:pt>
    <dgm:pt modelId="{CCAA39C5-520E-4C48-9636-6CA5F3867D07}" type="parTrans" cxnId="{E0BDB610-2A4D-4B75-855C-EC058B0DB5EA}">
      <dgm:prSet/>
      <dgm:spPr/>
      <dgm:t>
        <a:bodyPr/>
        <a:lstStyle/>
        <a:p>
          <a:endParaRPr lang="en-US"/>
        </a:p>
      </dgm:t>
    </dgm:pt>
    <dgm:pt modelId="{31399B68-E4EA-4EA5-8687-9FD5A232E1C0}" type="sibTrans" cxnId="{E0BDB610-2A4D-4B75-855C-EC058B0DB5EA}">
      <dgm:prSet/>
      <dgm:spPr/>
      <dgm:t>
        <a:bodyPr/>
        <a:lstStyle/>
        <a:p>
          <a:endParaRPr lang="en-US"/>
        </a:p>
      </dgm:t>
    </dgm:pt>
    <dgm:pt modelId="{25CBD153-62AD-42C4-BE05-492E271F87A8}">
      <dgm:prSet phldrT="[Text]"/>
      <dgm:spPr/>
      <dgm:t>
        <a:bodyPr/>
        <a:lstStyle/>
        <a:p>
          <a:r>
            <a:rPr lang="en-US" dirty="0"/>
            <a:t>Build Model &amp; Interpret</a:t>
          </a:r>
        </a:p>
      </dgm:t>
    </dgm:pt>
    <dgm:pt modelId="{2BBA93D9-FD25-4F27-8EBB-F15410FA93BC}" type="parTrans" cxnId="{FA828BA7-557B-4FEB-9E61-37C2CADD8A5D}">
      <dgm:prSet/>
      <dgm:spPr/>
      <dgm:t>
        <a:bodyPr/>
        <a:lstStyle/>
        <a:p>
          <a:endParaRPr lang="en-US"/>
        </a:p>
      </dgm:t>
    </dgm:pt>
    <dgm:pt modelId="{BF6B23DE-1BA3-4EBF-A43F-92A75AA7774D}" type="sibTrans" cxnId="{FA828BA7-557B-4FEB-9E61-37C2CADD8A5D}">
      <dgm:prSet/>
      <dgm:spPr/>
      <dgm:t>
        <a:bodyPr/>
        <a:lstStyle/>
        <a:p>
          <a:endParaRPr lang="en-US"/>
        </a:p>
      </dgm:t>
    </dgm:pt>
    <dgm:pt modelId="{3370A703-15F2-4197-BEBC-A8810E975568}">
      <dgm:prSet phldrT="[Text]"/>
      <dgm:spPr/>
      <dgm:t>
        <a:bodyPr/>
        <a:lstStyle/>
        <a:p>
          <a:r>
            <a:rPr lang="en-US" dirty="0"/>
            <a:t>Clean &amp; Transform Data</a:t>
          </a:r>
        </a:p>
      </dgm:t>
    </dgm:pt>
    <dgm:pt modelId="{904E1864-F50B-43D5-BF63-A19873895658}" type="parTrans" cxnId="{9E7F4E11-0CF7-44C3-9327-498D1363B5F9}">
      <dgm:prSet/>
      <dgm:spPr/>
      <dgm:t>
        <a:bodyPr/>
        <a:lstStyle/>
        <a:p>
          <a:endParaRPr lang="en-US"/>
        </a:p>
      </dgm:t>
    </dgm:pt>
    <dgm:pt modelId="{6A708572-02F5-45DA-9FD4-857C9CE868AA}" type="sibTrans" cxnId="{9E7F4E11-0CF7-44C3-9327-498D1363B5F9}">
      <dgm:prSet/>
      <dgm:spPr/>
      <dgm:t>
        <a:bodyPr/>
        <a:lstStyle/>
        <a:p>
          <a:endParaRPr lang="en-US"/>
        </a:p>
      </dgm:t>
    </dgm:pt>
    <dgm:pt modelId="{32C6711C-B02A-43D2-B7BC-F30F5E43F91A}">
      <dgm:prSet phldrT="[Text]"/>
      <dgm:spPr/>
      <dgm:t>
        <a:bodyPr/>
        <a:lstStyle/>
        <a:p>
          <a:r>
            <a:rPr lang="en-US" dirty="0"/>
            <a:t>Merge data &amp; Perform EDA</a:t>
          </a:r>
        </a:p>
      </dgm:t>
    </dgm:pt>
    <dgm:pt modelId="{F3474BB6-D5C3-4FE5-BCE8-480F7C1F02D6}" type="parTrans" cxnId="{C9147908-AF6E-4663-A33A-687B9680C2DA}">
      <dgm:prSet/>
      <dgm:spPr/>
      <dgm:t>
        <a:bodyPr/>
        <a:lstStyle/>
        <a:p>
          <a:endParaRPr lang="en-US"/>
        </a:p>
      </dgm:t>
    </dgm:pt>
    <dgm:pt modelId="{DB1FE8CD-BD52-415B-BFF2-F2F865B66C7E}" type="sibTrans" cxnId="{C9147908-AF6E-4663-A33A-687B9680C2DA}">
      <dgm:prSet/>
      <dgm:spPr/>
      <dgm:t>
        <a:bodyPr/>
        <a:lstStyle/>
        <a:p>
          <a:endParaRPr lang="en-US"/>
        </a:p>
      </dgm:t>
    </dgm:pt>
    <dgm:pt modelId="{6DA0DBD7-95FD-4AAA-AD5F-86DEA1A52772}" type="pres">
      <dgm:prSet presAssocID="{349645EB-7EFD-4781-B307-34B97111BC7F}" presName="CompostProcess" presStyleCnt="0">
        <dgm:presLayoutVars>
          <dgm:dir/>
          <dgm:resizeHandles val="exact"/>
        </dgm:presLayoutVars>
      </dgm:prSet>
      <dgm:spPr/>
    </dgm:pt>
    <dgm:pt modelId="{D95E65D3-8912-4CF7-86E6-F6639FCB77BB}" type="pres">
      <dgm:prSet presAssocID="{349645EB-7EFD-4781-B307-34B97111BC7F}" presName="arrow" presStyleLbl="bgShp" presStyleIdx="0" presStyleCnt="1" custScaleX="117647" custLinFactNeighborX="6109" custLinFactNeighborY="-365"/>
      <dgm:spPr/>
    </dgm:pt>
    <dgm:pt modelId="{466DD901-B55A-4882-BB13-DCAE1D35E1DB}" type="pres">
      <dgm:prSet presAssocID="{349645EB-7EFD-4781-B307-34B97111BC7F}" presName="linearProcess" presStyleCnt="0"/>
      <dgm:spPr/>
    </dgm:pt>
    <dgm:pt modelId="{2825F583-1A53-48C1-A846-485B9F4803EB}" type="pres">
      <dgm:prSet presAssocID="{7144F515-63B8-4805-A94A-D0ADB4344091}" presName="textNode" presStyleLbl="node1" presStyleIdx="0" presStyleCnt="5">
        <dgm:presLayoutVars>
          <dgm:bulletEnabled val="1"/>
        </dgm:presLayoutVars>
      </dgm:prSet>
      <dgm:spPr/>
    </dgm:pt>
    <dgm:pt modelId="{85B9FC94-91E8-48C4-99AA-DB75269E1E06}" type="pres">
      <dgm:prSet presAssocID="{B30E7A47-C034-4753-84A0-441489FE797C}" presName="sibTrans" presStyleCnt="0"/>
      <dgm:spPr/>
    </dgm:pt>
    <dgm:pt modelId="{223CA7A3-2962-4193-8199-736CDA88D29A}" type="pres">
      <dgm:prSet presAssocID="{267D93D6-7A8F-4E21-B258-D65F4086A9E5}" presName="textNode" presStyleLbl="node1" presStyleIdx="1" presStyleCnt="5" custLinFactNeighborX="-61919" custLinFactNeighborY="466">
        <dgm:presLayoutVars>
          <dgm:bulletEnabled val="1"/>
        </dgm:presLayoutVars>
      </dgm:prSet>
      <dgm:spPr/>
    </dgm:pt>
    <dgm:pt modelId="{908ECC49-D98B-4AA2-8947-1F9925F7546C}" type="pres">
      <dgm:prSet presAssocID="{31399B68-E4EA-4EA5-8687-9FD5A232E1C0}" presName="sibTrans" presStyleCnt="0"/>
      <dgm:spPr/>
    </dgm:pt>
    <dgm:pt modelId="{5732F0CD-1F2F-442C-A1EF-8A20C915E144}" type="pres">
      <dgm:prSet presAssocID="{32C6711C-B02A-43D2-B7BC-F30F5E43F91A}" presName="textNode" presStyleLbl="node1" presStyleIdx="2" presStyleCnt="5" custLinFactX="-676" custLinFactNeighborX="-100000" custLinFactNeighborY="931">
        <dgm:presLayoutVars>
          <dgm:bulletEnabled val="1"/>
        </dgm:presLayoutVars>
      </dgm:prSet>
      <dgm:spPr/>
    </dgm:pt>
    <dgm:pt modelId="{9BCE42CD-DA75-4472-A174-08D409735C76}" type="pres">
      <dgm:prSet presAssocID="{DB1FE8CD-BD52-415B-BFF2-F2F865B66C7E}" presName="sibTrans" presStyleCnt="0"/>
      <dgm:spPr/>
    </dgm:pt>
    <dgm:pt modelId="{2140BBD7-7C81-44E0-B67B-F38D857F998E}" type="pres">
      <dgm:prSet presAssocID="{3370A703-15F2-4197-BEBC-A8810E975568}" presName="textNode" presStyleLbl="node1" presStyleIdx="3" presStyleCnt="5" custLinFactX="-3256" custLinFactNeighborX="-100000" custLinFactNeighborY="1862">
        <dgm:presLayoutVars>
          <dgm:bulletEnabled val="1"/>
        </dgm:presLayoutVars>
      </dgm:prSet>
      <dgm:spPr/>
    </dgm:pt>
    <dgm:pt modelId="{5D01F979-F0CB-4595-AC3C-704A9AA0DD0D}" type="pres">
      <dgm:prSet presAssocID="{6A708572-02F5-45DA-9FD4-857C9CE868AA}" presName="sibTrans" presStyleCnt="0"/>
      <dgm:spPr/>
    </dgm:pt>
    <dgm:pt modelId="{565E5C36-0CC9-4262-863E-8204CA7C9B75}" type="pres">
      <dgm:prSet presAssocID="{25CBD153-62AD-42C4-BE05-492E271F87A8}" presName="textNode" presStyleLbl="node1" presStyleIdx="4" presStyleCnt="5" custLinFactX="-6078" custLinFactNeighborX="-100000" custLinFactNeighborY="2328">
        <dgm:presLayoutVars>
          <dgm:bulletEnabled val="1"/>
        </dgm:presLayoutVars>
      </dgm:prSet>
      <dgm:spPr/>
    </dgm:pt>
  </dgm:ptLst>
  <dgm:cxnLst>
    <dgm:cxn modelId="{C9147908-AF6E-4663-A33A-687B9680C2DA}" srcId="{349645EB-7EFD-4781-B307-34B97111BC7F}" destId="{32C6711C-B02A-43D2-B7BC-F30F5E43F91A}" srcOrd="2" destOrd="0" parTransId="{F3474BB6-D5C3-4FE5-BCE8-480F7C1F02D6}" sibTransId="{DB1FE8CD-BD52-415B-BFF2-F2F865B66C7E}"/>
    <dgm:cxn modelId="{E0BDB610-2A4D-4B75-855C-EC058B0DB5EA}" srcId="{349645EB-7EFD-4781-B307-34B97111BC7F}" destId="{267D93D6-7A8F-4E21-B258-D65F4086A9E5}" srcOrd="1" destOrd="0" parTransId="{CCAA39C5-520E-4C48-9636-6CA5F3867D07}" sibTransId="{31399B68-E4EA-4EA5-8687-9FD5A232E1C0}"/>
    <dgm:cxn modelId="{9E7F4E11-0CF7-44C3-9327-498D1363B5F9}" srcId="{349645EB-7EFD-4781-B307-34B97111BC7F}" destId="{3370A703-15F2-4197-BEBC-A8810E975568}" srcOrd="3" destOrd="0" parTransId="{904E1864-F50B-43D5-BF63-A19873895658}" sibTransId="{6A708572-02F5-45DA-9FD4-857C9CE868AA}"/>
    <dgm:cxn modelId="{CE4D4A21-508C-479F-8C73-2F296B681C1C}" type="presOf" srcId="{7144F515-63B8-4805-A94A-D0ADB4344091}" destId="{2825F583-1A53-48C1-A846-485B9F4803EB}" srcOrd="0" destOrd="0" presId="urn:microsoft.com/office/officeart/2005/8/layout/hProcess9"/>
    <dgm:cxn modelId="{52099722-EB1D-424A-A4EB-BE3E2F957F62}" type="presOf" srcId="{349645EB-7EFD-4781-B307-34B97111BC7F}" destId="{6DA0DBD7-95FD-4AAA-AD5F-86DEA1A52772}" srcOrd="0" destOrd="0" presId="urn:microsoft.com/office/officeart/2005/8/layout/hProcess9"/>
    <dgm:cxn modelId="{6E315F34-5D96-464C-A88F-E0B3D7957461}" type="presOf" srcId="{25CBD153-62AD-42C4-BE05-492E271F87A8}" destId="{565E5C36-0CC9-4262-863E-8204CA7C9B75}" srcOrd="0" destOrd="0" presId="urn:microsoft.com/office/officeart/2005/8/layout/hProcess9"/>
    <dgm:cxn modelId="{AF21E35E-258E-468D-A34B-B95220369A56}" type="presOf" srcId="{32C6711C-B02A-43D2-B7BC-F30F5E43F91A}" destId="{5732F0CD-1F2F-442C-A1EF-8A20C915E144}" srcOrd="0" destOrd="0" presId="urn:microsoft.com/office/officeart/2005/8/layout/hProcess9"/>
    <dgm:cxn modelId="{E58A264F-09C2-417E-8AF0-77FB5D442634}" type="presOf" srcId="{267D93D6-7A8F-4E21-B258-D65F4086A9E5}" destId="{223CA7A3-2962-4193-8199-736CDA88D29A}" srcOrd="0" destOrd="0" presId="urn:microsoft.com/office/officeart/2005/8/layout/hProcess9"/>
    <dgm:cxn modelId="{CCF87D79-E489-4D33-BE59-31BB6A119E2B}" srcId="{349645EB-7EFD-4781-B307-34B97111BC7F}" destId="{7144F515-63B8-4805-A94A-D0ADB4344091}" srcOrd="0" destOrd="0" parTransId="{12539352-12B9-47BD-9CE7-F5DE6B56960A}" sibTransId="{B30E7A47-C034-4753-84A0-441489FE797C}"/>
    <dgm:cxn modelId="{FA828BA7-557B-4FEB-9E61-37C2CADD8A5D}" srcId="{349645EB-7EFD-4781-B307-34B97111BC7F}" destId="{25CBD153-62AD-42C4-BE05-492E271F87A8}" srcOrd="4" destOrd="0" parTransId="{2BBA93D9-FD25-4F27-8EBB-F15410FA93BC}" sibTransId="{BF6B23DE-1BA3-4EBF-A43F-92A75AA7774D}"/>
    <dgm:cxn modelId="{A92760F4-B844-4983-80FD-DAFBDD0D4411}" type="presOf" srcId="{3370A703-15F2-4197-BEBC-A8810E975568}" destId="{2140BBD7-7C81-44E0-B67B-F38D857F998E}" srcOrd="0" destOrd="0" presId="urn:microsoft.com/office/officeart/2005/8/layout/hProcess9"/>
    <dgm:cxn modelId="{C8BB91A9-637B-4708-9899-B852747161A9}" type="presParOf" srcId="{6DA0DBD7-95FD-4AAA-AD5F-86DEA1A52772}" destId="{D95E65D3-8912-4CF7-86E6-F6639FCB77BB}" srcOrd="0" destOrd="0" presId="urn:microsoft.com/office/officeart/2005/8/layout/hProcess9"/>
    <dgm:cxn modelId="{52D6C24D-1A06-40C9-B625-44C8382554BE}" type="presParOf" srcId="{6DA0DBD7-95FD-4AAA-AD5F-86DEA1A52772}" destId="{466DD901-B55A-4882-BB13-DCAE1D35E1DB}" srcOrd="1" destOrd="0" presId="urn:microsoft.com/office/officeart/2005/8/layout/hProcess9"/>
    <dgm:cxn modelId="{4ACAD65F-4B64-466C-B1E0-2942EFF0BB9C}" type="presParOf" srcId="{466DD901-B55A-4882-BB13-DCAE1D35E1DB}" destId="{2825F583-1A53-48C1-A846-485B9F4803EB}" srcOrd="0" destOrd="0" presId="urn:microsoft.com/office/officeart/2005/8/layout/hProcess9"/>
    <dgm:cxn modelId="{40695DF4-C7F0-4C99-B9BC-D8B9BB5C137B}" type="presParOf" srcId="{466DD901-B55A-4882-BB13-DCAE1D35E1DB}" destId="{85B9FC94-91E8-48C4-99AA-DB75269E1E06}" srcOrd="1" destOrd="0" presId="urn:microsoft.com/office/officeart/2005/8/layout/hProcess9"/>
    <dgm:cxn modelId="{B13AF5BE-B95A-43AF-ABEC-34704278CEA5}" type="presParOf" srcId="{466DD901-B55A-4882-BB13-DCAE1D35E1DB}" destId="{223CA7A3-2962-4193-8199-736CDA88D29A}" srcOrd="2" destOrd="0" presId="urn:microsoft.com/office/officeart/2005/8/layout/hProcess9"/>
    <dgm:cxn modelId="{140E5056-5D3D-4BEC-B740-139FB18C5306}" type="presParOf" srcId="{466DD901-B55A-4882-BB13-DCAE1D35E1DB}" destId="{908ECC49-D98B-4AA2-8947-1F9925F7546C}" srcOrd="3" destOrd="0" presId="urn:microsoft.com/office/officeart/2005/8/layout/hProcess9"/>
    <dgm:cxn modelId="{3DB043DE-EF54-4650-B69E-F28AE254493C}" type="presParOf" srcId="{466DD901-B55A-4882-BB13-DCAE1D35E1DB}" destId="{5732F0CD-1F2F-442C-A1EF-8A20C915E144}" srcOrd="4" destOrd="0" presId="urn:microsoft.com/office/officeart/2005/8/layout/hProcess9"/>
    <dgm:cxn modelId="{618E3966-AC1E-4E83-A6B4-F8CEB4AED28A}" type="presParOf" srcId="{466DD901-B55A-4882-BB13-DCAE1D35E1DB}" destId="{9BCE42CD-DA75-4472-A174-08D409735C76}" srcOrd="5" destOrd="0" presId="urn:microsoft.com/office/officeart/2005/8/layout/hProcess9"/>
    <dgm:cxn modelId="{9B3EF938-2C86-4326-913A-CA1A223DEF9D}" type="presParOf" srcId="{466DD901-B55A-4882-BB13-DCAE1D35E1DB}" destId="{2140BBD7-7C81-44E0-B67B-F38D857F998E}" srcOrd="6" destOrd="0" presId="urn:microsoft.com/office/officeart/2005/8/layout/hProcess9"/>
    <dgm:cxn modelId="{DD0F898A-98D3-42D2-8FCC-2BCFEA135DFE}" type="presParOf" srcId="{466DD901-B55A-4882-BB13-DCAE1D35E1DB}" destId="{5D01F979-F0CB-4595-AC3C-704A9AA0DD0D}" srcOrd="7" destOrd="0" presId="urn:microsoft.com/office/officeart/2005/8/layout/hProcess9"/>
    <dgm:cxn modelId="{343C09EB-F0AC-4405-84D9-291AB3CB8FCD}" type="presParOf" srcId="{466DD901-B55A-4882-BB13-DCAE1D35E1DB}" destId="{565E5C36-0CC9-4262-863E-8204CA7C9B7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E65D3-8912-4CF7-86E6-F6639FCB77BB}">
      <dsp:nvSpPr>
        <dsp:cNvPr id="0" name=""/>
        <dsp:cNvSpPr/>
      </dsp:nvSpPr>
      <dsp:spPr>
        <a:xfrm>
          <a:off x="3" y="0"/>
          <a:ext cx="7560037" cy="402485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5F583-1A53-48C1-A846-485B9F4803EB}">
      <dsp:nvSpPr>
        <dsp:cNvPr id="0" name=""/>
        <dsp:cNvSpPr/>
      </dsp:nvSpPr>
      <dsp:spPr>
        <a:xfrm>
          <a:off x="3322" y="1207457"/>
          <a:ext cx="1452576" cy="16099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Get Bike locations data using API</a:t>
          </a:r>
        </a:p>
      </dsp:txBody>
      <dsp:txXfrm>
        <a:off x="74231" y="1278366"/>
        <a:ext cx="1310758" cy="1468125"/>
      </dsp:txXfrm>
    </dsp:sp>
    <dsp:sp modelId="{223CA7A3-2962-4193-8199-736CDA88D29A}">
      <dsp:nvSpPr>
        <dsp:cNvPr id="0" name=""/>
        <dsp:cNvSpPr/>
      </dsp:nvSpPr>
      <dsp:spPr>
        <a:xfrm>
          <a:off x="1483556" y="1214960"/>
          <a:ext cx="1452576" cy="1609943"/>
        </a:xfrm>
        <a:prstGeom prst="roundRect">
          <a:avLst/>
        </a:prstGeom>
        <a:solidFill>
          <a:schemeClr val="accent2">
            <a:hueOff val="3000017"/>
            <a:satOff val="3846"/>
            <a:lumOff val="10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Get data for POI within the Bike Locations </a:t>
          </a:r>
        </a:p>
      </dsp:txBody>
      <dsp:txXfrm>
        <a:off x="1554465" y="1285869"/>
        <a:ext cx="1310758" cy="1468125"/>
      </dsp:txXfrm>
    </dsp:sp>
    <dsp:sp modelId="{5732F0CD-1F2F-442C-A1EF-8A20C915E144}">
      <dsp:nvSpPr>
        <dsp:cNvPr id="0" name=""/>
        <dsp:cNvSpPr/>
      </dsp:nvSpPr>
      <dsp:spPr>
        <a:xfrm>
          <a:off x="2971284" y="1222446"/>
          <a:ext cx="1452576" cy="1609943"/>
        </a:xfrm>
        <a:prstGeom prst="roundRect">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Merge data &amp; Perform EDA</a:t>
          </a:r>
        </a:p>
      </dsp:txBody>
      <dsp:txXfrm>
        <a:off x="3042193" y="1293355"/>
        <a:ext cx="1310758" cy="1468125"/>
      </dsp:txXfrm>
    </dsp:sp>
    <dsp:sp modelId="{2140BBD7-7C81-44E0-B67B-F38D857F998E}">
      <dsp:nvSpPr>
        <dsp:cNvPr id="0" name=""/>
        <dsp:cNvSpPr/>
      </dsp:nvSpPr>
      <dsp:spPr>
        <a:xfrm>
          <a:off x="4459012" y="1237434"/>
          <a:ext cx="1452576" cy="1609943"/>
        </a:xfrm>
        <a:prstGeom prst="roundRect">
          <a:avLst/>
        </a:prstGeom>
        <a:solidFill>
          <a:schemeClr val="accent2">
            <a:hueOff val="9000052"/>
            <a:satOff val="11539"/>
            <a:lumOff val="3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 &amp; Transform Data</a:t>
          </a:r>
        </a:p>
      </dsp:txBody>
      <dsp:txXfrm>
        <a:off x="4529921" y="1308343"/>
        <a:ext cx="1310758" cy="1468125"/>
      </dsp:txXfrm>
    </dsp:sp>
    <dsp:sp modelId="{565E5C36-0CC9-4262-863E-8204CA7C9B75}">
      <dsp:nvSpPr>
        <dsp:cNvPr id="0" name=""/>
        <dsp:cNvSpPr/>
      </dsp:nvSpPr>
      <dsp:spPr>
        <a:xfrm>
          <a:off x="5943226" y="1244937"/>
          <a:ext cx="1452576" cy="1609943"/>
        </a:xfrm>
        <a:prstGeom prst="roundRect">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Build Model &amp; Interpret</a:t>
          </a:r>
        </a:p>
      </dsp:txBody>
      <dsp:txXfrm>
        <a:off x="6014135" y="1315846"/>
        <a:ext cx="1310758" cy="14681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88/notebooks/Lighthouse-data-notes/GitHub/Statistical-Modelling-with-Python_Project-2/notebooks/joining_data.ipynb#The-scatter-plots-do-not-really-align-with-the-linearity-assumption-of-Linear-regression.-Therefore-linear-model-might-not-be-able-to-efficiently-explain-the-data-in-terms-of-variability,-prediction-accurac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POIs are Restaurant &amp; Employment Services </a:t>
            </a:r>
          </a:p>
          <a:p>
            <a:endParaRPr lang="en-US" dirty="0"/>
          </a:p>
        </p:txBody>
      </p:sp>
    </p:spTree>
    <p:extLst>
      <p:ext uri="{BB962C8B-B14F-4D97-AF65-F5344CB8AC3E}">
        <p14:creationId xmlns:p14="http://schemas.microsoft.com/office/powerpoint/2010/main" val="50328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000000"/>
                </a:solidFill>
                <a:effectLst/>
                <a:latin typeface="Helvetica Neue"/>
              </a:rPr>
              <a:t>The scatter plots do not really align with the linearity assumption of Linear regression. Therefore linear model might not be able to efficiently explain the data in terms of variability, prediction accuracy.</a:t>
            </a:r>
            <a:r>
              <a:rPr lang="en-US" b="1" i="0" u="none" strike="noStrike" dirty="0">
                <a:solidFill>
                  <a:srgbClr val="296EAA"/>
                </a:solidFill>
                <a:effectLst/>
                <a:latin typeface="Helvetica Neue"/>
                <a:hlinkClick r:id="rId3"/>
              </a:rPr>
              <a:t>¶</a:t>
            </a:r>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44428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A16B-58C3-B4C1-C79B-BDFDB6DBD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F0E69-8386-20E8-539D-663ED0C65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D296E-50EA-64D6-6849-A54E536879C8}"/>
              </a:ext>
            </a:extLst>
          </p:cNvPr>
          <p:cNvSpPr>
            <a:spLocks noGrp="1"/>
          </p:cNvSpPr>
          <p:nvPr>
            <p:ph type="dt" sz="half" idx="10"/>
          </p:nvPr>
        </p:nvSpPr>
        <p:spPr/>
        <p:txBody>
          <a:bodyPr/>
          <a:lstStyle/>
          <a:p>
            <a:fld id="{F7BA5667-12EF-44EA-9530-D84FE9572A6B}" type="datetimeFigureOut">
              <a:rPr lang="en-US" smtClean="0"/>
              <a:t>7/31/2023</a:t>
            </a:fld>
            <a:endParaRPr lang="en-US"/>
          </a:p>
        </p:txBody>
      </p:sp>
      <p:sp>
        <p:nvSpPr>
          <p:cNvPr id="5" name="Footer Placeholder 4">
            <a:extLst>
              <a:ext uri="{FF2B5EF4-FFF2-40B4-BE49-F238E27FC236}">
                <a16:creationId xmlns:a16="http://schemas.microsoft.com/office/drawing/2014/main" id="{D074AF41-AFE6-E1B7-4733-924F52988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8084-08FC-F4CB-1235-9FAAB44B995F}"/>
              </a:ext>
            </a:extLst>
          </p:cNvPr>
          <p:cNvSpPr>
            <a:spLocks noGrp="1"/>
          </p:cNvSpPr>
          <p:nvPr>
            <p:ph type="sldNum" sz="quarter" idx="12"/>
          </p:nvPr>
        </p:nvSpPr>
        <p:spPr/>
        <p:txBody>
          <a:bodyPr/>
          <a:lstStyle/>
          <a:p>
            <a:fld id="{683450FC-D26B-4724-A3EB-465F65DC3A48}" type="slidenum">
              <a:rPr lang="en-US" smtClean="0"/>
              <a:t>‹#›</a:t>
            </a:fld>
            <a:endParaRPr lang="en-US"/>
          </a:p>
        </p:txBody>
      </p:sp>
    </p:spTree>
    <p:extLst>
      <p:ext uri="{BB962C8B-B14F-4D97-AF65-F5344CB8AC3E}">
        <p14:creationId xmlns:p14="http://schemas.microsoft.com/office/powerpoint/2010/main" val="305057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Help:IPA/English"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619700" y="518700"/>
            <a:ext cx="5002500" cy="1984800"/>
          </a:xfrm>
          <a:prstGeom prst="rect">
            <a:avLst/>
          </a:prstGeom>
          <a:noFill/>
          <a:ln>
            <a:noFill/>
          </a:ln>
        </p:spPr>
        <p:txBody>
          <a:bodyPr spcFirstLastPara="1" wrap="square" lIns="91425" tIns="91425" rIns="91425" bIns="91425" anchor="t" anchorCtr="0">
            <a:normAutofit fontScale="90000"/>
          </a:bodyPr>
          <a:lstStyle/>
          <a:p>
            <a:pPr algn="ctr"/>
            <a:r>
              <a:rPr lang="en-US" b="0" i="0" dirty="0">
                <a:solidFill>
                  <a:srgbClr val="F8F9FA"/>
                </a:solidFill>
                <a:effectLst/>
                <a:latin typeface="+mn-lt"/>
              </a:rPr>
              <a:t>Statistical Modelling with Python</a:t>
            </a:r>
            <a:br>
              <a:rPr lang="en-US" b="0" i="0" dirty="0">
                <a:solidFill>
                  <a:srgbClr val="F8F9FA"/>
                </a:solidFill>
                <a:effectLst/>
                <a:latin typeface="-apple-system"/>
              </a:rPr>
            </a:br>
            <a:br>
              <a:rPr lang="en-US" sz="2800" b="0" i="0" dirty="0">
                <a:solidFill>
                  <a:srgbClr val="F8F9FA"/>
                </a:solidFill>
                <a:effectLst/>
                <a:latin typeface="+mn-lt"/>
              </a:rPr>
            </a:br>
            <a:br>
              <a:rPr lang="en-US" sz="2800" b="0" i="0" dirty="0">
                <a:solidFill>
                  <a:srgbClr val="F8F9FA"/>
                </a:solidFill>
                <a:effectLst/>
                <a:latin typeface="+mn-lt"/>
              </a:rPr>
            </a:br>
            <a:r>
              <a:rPr lang="en-US" sz="1600" b="0" i="0" dirty="0">
                <a:solidFill>
                  <a:srgbClr val="F8F9FA"/>
                </a:solidFill>
                <a:effectLst/>
                <a:latin typeface="+mn-lt"/>
              </a:rPr>
              <a:t>by</a:t>
            </a:r>
            <a:br>
              <a:rPr lang="en-US" sz="1600" b="0" i="0" dirty="0">
                <a:solidFill>
                  <a:srgbClr val="F8F9FA"/>
                </a:solidFill>
                <a:effectLst/>
                <a:latin typeface="+mn-lt"/>
              </a:rPr>
            </a:br>
            <a:r>
              <a:rPr lang="en-US" sz="1600" b="0" i="0" dirty="0">
                <a:solidFill>
                  <a:srgbClr val="F8F9FA"/>
                </a:solidFill>
                <a:effectLst/>
                <a:latin typeface="+mn-lt"/>
              </a:rPr>
              <a:t>Abi Afolabi</a:t>
            </a:r>
            <a:br>
              <a:rPr lang="en-US" sz="1600" b="0" i="0" dirty="0">
                <a:solidFill>
                  <a:srgbClr val="F8F9FA"/>
                </a:solidFill>
                <a:effectLst/>
                <a:latin typeface="+mn-lt"/>
              </a:rPr>
            </a:br>
            <a:r>
              <a:rPr lang="en-US" sz="1600" b="0" i="0" dirty="0">
                <a:solidFill>
                  <a:srgbClr val="F8F9FA"/>
                </a:solidFill>
                <a:effectLst/>
                <a:latin typeface="+mn-lt"/>
              </a:rPr>
              <a:t>31st July 2023</a:t>
            </a: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62656" y="1741137"/>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E66-2A4C-9B84-A2E3-31255BAC27AB}"/>
              </a:ext>
            </a:extLst>
          </p:cNvPr>
          <p:cNvSpPr>
            <a:spLocks noGrp="1"/>
          </p:cNvSpPr>
          <p:nvPr>
            <p:ph type="title"/>
          </p:nvPr>
        </p:nvSpPr>
        <p:spPr>
          <a:xfrm>
            <a:off x="311700" y="219462"/>
            <a:ext cx="8520600" cy="572700"/>
          </a:xfrm>
        </p:spPr>
        <p:txBody>
          <a:bodyPr>
            <a:normAutofit fontScale="90000"/>
          </a:bodyPr>
          <a:lstStyle/>
          <a:p>
            <a:r>
              <a:rPr lang="en-US" dirty="0"/>
              <a:t>Regression Model</a:t>
            </a:r>
          </a:p>
        </p:txBody>
      </p:sp>
      <p:grpSp>
        <p:nvGrpSpPr>
          <p:cNvPr id="16" name="Group 15">
            <a:extLst>
              <a:ext uri="{FF2B5EF4-FFF2-40B4-BE49-F238E27FC236}">
                <a16:creationId xmlns:a16="http://schemas.microsoft.com/office/drawing/2014/main" id="{8B42F7A1-4D00-4934-EF82-874A55234035}"/>
              </a:ext>
            </a:extLst>
          </p:cNvPr>
          <p:cNvGrpSpPr/>
          <p:nvPr/>
        </p:nvGrpSpPr>
        <p:grpSpPr>
          <a:xfrm>
            <a:off x="644935" y="911997"/>
            <a:ext cx="5201180" cy="4012041"/>
            <a:chOff x="644935" y="911997"/>
            <a:chExt cx="5201180" cy="4012041"/>
          </a:xfrm>
        </p:grpSpPr>
        <p:pic>
          <p:nvPicPr>
            <p:cNvPr id="14" name="Picture 13">
              <a:extLst>
                <a:ext uri="{FF2B5EF4-FFF2-40B4-BE49-F238E27FC236}">
                  <a16:creationId xmlns:a16="http://schemas.microsoft.com/office/drawing/2014/main" id="{ABB749F6-1AEB-2B5E-F19E-A667698A2F1F}"/>
                </a:ext>
              </a:extLst>
            </p:cNvPr>
            <p:cNvPicPr>
              <a:picLocks noChangeAspect="1"/>
            </p:cNvPicPr>
            <p:nvPr/>
          </p:nvPicPr>
          <p:blipFill>
            <a:blip r:embed="rId2"/>
            <a:stretch>
              <a:fillRect/>
            </a:stretch>
          </p:blipFill>
          <p:spPr>
            <a:xfrm>
              <a:off x="787160" y="911997"/>
              <a:ext cx="5058955" cy="4012041"/>
            </a:xfrm>
            <a:prstGeom prst="rect">
              <a:avLst/>
            </a:prstGeom>
          </p:spPr>
        </p:pic>
        <p:sp>
          <p:nvSpPr>
            <p:cNvPr id="7" name="Rectangle 6">
              <a:extLst>
                <a:ext uri="{FF2B5EF4-FFF2-40B4-BE49-F238E27FC236}">
                  <a16:creationId xmlns:a16="http://schemas.microsoft.com/office/drawing/2014/main" id="{10D18E02-8943-2F50-10D2-2565CFAD36BC}"/>
                </a:ext>
              </a:extLst>
            </p:cNvPr>
            <p:cNvSpPr/>
            <p:nvPr/>
          </p:nvSpPr>
          <p:spPr>
            <a:xfrm>
              <a:off x="2898183" y="1146734"/>
              <a:ext cx="2378990" cy="3333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AC23F96-78D2-74C8-3BC1-85EA8D19B11E}"/>
                </a:ext>
              </a:extLst>
            </p:cNvPr>
            <p:cNvSpPr/>
            <p:nvPr/>
          </p:nvSpPr>
          <p:spPr>
            <a:xfrm>
              <a:off x="644935" y="2770784"/>
              <a:ext cx="5146936" cy="1472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60830C5-ED05-C6D9-6788-7CC60BFA8A4E}"/>
              </a:ext>
            </a:extLst>
          </p:cNvPr>
          <p:cNvSpPr txBox="1"/>
          <p:nvPr/>
        </p:nvSpPr>
        <p:spPr>
          <a:xfrm>
            <a:off x="5846115" y="1313411"/>
            <a:ext cx="2555461" cy="1323439"/>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Very low value of adjusted R-squared because the model was penalized for using more independent variable.</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382464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105F-1832-00F6-F2DC-838F14AB4845}"/>
              </a:ext>
            </a:extLst>
          </p:cNvPr>
          <p:cNvSpPr>
            <a:spLocks noGrp="1"/>
          </p:cNvSpPr>
          <p:nvPr>
            <p:ph type="title"/>
          </p:nvPr>
        </p:nvSpPr>
        <p:spPr/>
        <p:txBody>
          <a:bodyPr>
            <a:normAutofit fontScale="90000"/>
          </a:bodyPr>
          <a:lstStyle/>
          <a:p>
            <a:r>
              <a:rPr lang="en-US" dirty="0"/>
              <a:t>Regression Model with only one variable </a:t>
            </a:r>
          </a:p>
        </p:txBody>
      </p:sp>
      <p:pic>
        <p:nvPicPr>
          <p:cNvPr id="5" name="Picture 4">
            <a:extLst>
              <a:ext uri="{FF2B5EF4-FFF2-40B4-BE49-F238E27FC236}">
                <a16:creationId xmlns:a16="http://schemas.microsoft.com/office/drawing/2014/main" id="{6B2F0469-020E-318B-086D-8E1C9A14C2F6}"/>
              </a:ext>
            </a:extLst>
          </p:cNvPr>
          <p:cNvPicPr>
            <a:picLocks noChangeAspect="1"/>
          </p:cNvPicPr>
          <p:nvPr/>
        </p:nvPicPr>
        <p:blipFill>
          <a:blip r:embed="rId2"/>
          <a:stretch>
            <a:fillRect/>
          </a:stretch>
        </p:blipFill>
        <p:spPr>
          <a:xfrm>
            <a:off x="311700" y="1167250"/>
            <a:ext cx="5747386" cy="3451473"/>
          </a:xfrm>
          <a:prstGeom prst="rect">
            <a:avLst/>
          </a:prstGeom>
        </p:spPr>
      </p:pic>
      <p:sp>
        <p:nvSpPr>
          <p:cNvPr id="6" name="TextBox 5">
            <a:extLst>
              <a:ext uri="{FF2B5EF4-FFF2-40B4-BE49-F238E27FC236}">
                <a16:creationId xmlns:a16="http://schemas.microsoft.com/office/drawing/2014/main" id="{052547D7-2001-2532-9BB8-6E2CE25075ED}"/>
              </a:ext>
            </a:extLst>
          </p:cNvPr>
          <p:cNvSpPr txBox="1"/>
          <p:nvPr/>
        </p:nvSpPr>
        <p:spPr>
          <a:xfrm>
            <a:off x="5846115" y="1313411"/>
            <a:ext cx="2555461" cy="1323439"/>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value of adjusted R-squared increased slightly, but it is still far from 1 which shows the model quality is low. </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68902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E62D-38A9-FB6A-D474-B68638925E79}"/>
              </a:ext>
            </a:extLst>
          </p:cNvPr>
          <p:cNvSpPr>
            <a:spLocks noGrp="1"/>
          </p:cNvSpPr>
          <p:nvPr>
            <p:ph type="title"/>
          </p:nvPr>
        </p:nvSpPr>
        <p:spPr/>
        <p:txBody>
          <a:bodyPr>
            <a:normAutofit fontScale="90000"/>
          </a:bodyPr>
          <a:lstStyle/>
          <a:p>
            <a:r>
              <a:rPr lang="en-US" dirty="0"/>
              <a:t>Main Challenge – Very Little Time </a:t>
            </a:r>
          </a:p>
        </p:txBody>
      </p:sp>
      <p:sp>
        <p:nvSpPr>
          <p:cNvPr id="3" name="Text Placeholder 2">
            <a:extLst>
              <a:ext uri="{FF2B5EF4-FFF2-40B4-BE49-F238E27FC236}">
                <a16:creationId xmlns:a16="http://schemas.microsoft.com/office/drawing/2014/main" id="{9411B16E-73CF-EE7E-4F8F-12AA153E9915}"/>
              </a:ext>
            </a:extLst>
          </p:cNvPr>
          <p:cNvSpPr>
            <a:spLocks noGrp="1"/>
          </p:cNvSpPr>
          <p:nvPr>
            <p:ph type="body" idx="1"/>
          </p:nvPr>
        </p:nvSpPr>
        <p:spPr/>
        <p:txBody>
          <a:bodyPr/>
          <a:lstStyle/>
          <a:p>
            <a:pPr marL="114300" indent="0">
              <a:buNone/>
            </a:pPr>
            <a:r>
              <a:rPr lang="en-US" dirty="0"/>
              <a:t>With more time I will….</a:t>
            </a:r>
          </a:p>
          <a:p>
            <a:endParaRPr lang="en-US" dirty="0"/>
          </a:p>
          <a:p>
            <a:r>
              <a:rPr lang="en-US" dirty="0"/>
              <a:t>Increase search radius to increase data points.</a:t>
            </a:r>
          </a:p>
          <a:p>
            <a:endParaRPr lang="en-US" dirty="0"/>
          </a:p>
          <a:p>
            <a:r>
              <a:rPr lang="en-US" dirty="0"/>
              <a:t>Investigate that the dataset is consistent with all assumptions for a Linear Regression Model.</a:t>
            </a:r>
          </a:p>
          <a:p>
            <a:endParaRPr lang="en-US" dirty="0"/>
          </a:p>
          <a:p>
            <a:r>
              <a:rPr lang="en-US" dirty="0"/>
              <a:t>Find out the definition of the parameters (data columns) for better understanding of the dataset.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9409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526-6855-E3A1-775D-96227F05496D}"/>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381324B7-01AE-2003-00CB-D00912C87EE8}"/>
              </a:ext>
            </a:extLst>
          </p:cNvPr>
          <p:cNvSpPr>
            <a:spLocks noGrp="1"/>
          </p:cNvSpPr>
          <p:nvPr>
            <p:ph type="body" idx="1"/>
          </p:nvPr>
        </p:nvSpPr>
        <p:spPr/>
        <p:txBody>
          <a:bodyPr/>
          <a:lstStyle/>
          <a:p>
            <a:r>
              <a:rPr lang="en-US" dirty="0"/>
              <a:t>Dataset is mostly a normal distribution.</a:t>
            </a:r>
          </a:p>
          <a:p>
            <a:endParaRPr lang="en-US" dirty="0"/>
          </a:p>
          <a:p>
            <a:r>
              <a:rPr lang="en-US" dirty="0"/>
              <a:t>Linearity between Dependent &amp; Independent variables is not distinct.</a:t>
            </a:r>
          </a:p>
          <a:p>
            <a:pPr marL="596900" lvl="1" indent="0">
              <a:buNone/>
            </a:pPr>
            <a:endParaRPr lang="en-US" dirty="0"/>
          </a:p>
          <a:p>
            <a:r>
              <a:rPr lang="en-US" dirty="0"/>
              <a:t>There exists some collinearity between some of the Independent variables.</a:t>
            </a:r>
          </a:p>
          <a:p>
            <a:endParaRPr lang="en-US" dirty="0"/>
          </a:p>
          <a:p>
            <a:r>
              <a:rPr lang="en-US" dirty="0"/>
              <a:t>Need to include variables that will satisfy Linear model assumptions and improve the model performance. </a:t>
            </a:r>
          </a:p>
        </p:txBody>
      </p:sp>
      <p:pic>
        <p:nvPicPr>
          <p:cNvPr id="7" name="Picture 6">
            <a:extLst>
              <a:ext uri="{FF2B5EF4-FFF2-40B4-BE49-F238E27FC236}">
                <a16:creationId xmlns:a16="http://schemas.microsoft.com/office/drawing/2014/main" id="{8272E428-8D05-1281-2B43-3B86915831FF}"/>
              </a:ext>
            </a:extLst>
          </p:cNvPr>
          <p:cNvPicPr>
            <a:picLocks noChangeAspect="1"/>
          </p:cNvPicPr>
          <p:nvPr/>
        </p:nvPicPr>
        <p:blipFill>
          <a:blip r:embed="rId3"/>
          <a:stretch>
            <a:fillRect/>
          </a:stretch>
        </p:blipFill>
        <p:spPr>
          <a:xfrm>
            <a:off x="6970207" y="3532450"/>
            <a:ext cx="1862093" cy="1530235"/>
          </a:xfrm>
          <a:prstGeom prst="rect">
            <a:avLst/>
          </a:prstGeom>
        </p:spPr>
      </p:pic>
    </p:spTree>
    <p:extLst>
      <p:ext uri="{BB962C8B-B14F-4D97-AF65-F5344CB8AC3E}">
        <p14:creationId xmlns:p14="http://schemas.microsoft.com/office/powerpoint/2010/main" val="57391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0A51C7-AF16-6346-3F77-E0FE49030510}"/>
              </a:ext>
            </a:extLst>
          </p:cNvPr>
          <p:cNvPicPr>
            <a:picLocks noChangeAspect="1"/>
          </p:cNvPicPr>
          <p:nvPr/>
        </p:nvPicPr>
        <p:blipFill>
          <a:blip r:embed="rId2"/>
          <a:stretch>
            <a:fillRect/>
          </a:stretch>
        </p:blipFill>
        <p:spPr>
          <a:xfrm>
            <a:off x="3020083" y="848808"/>
            <a:ext cx="2939717" cy="2730885"/>
          </a:xfrm>
          <a:prstGeom prst="rect">
            <a:avLst/>
          </a:prstGeom>
        </p:spPr>
      </p:pic>
      <p:sp>
        <p:nvSpPr>
          <p:cNvPr id="3" name="TextBox 2">
            <a:extLst>
              <a:ext uri="{FF2B5EF4-FFF2-40B4-BE49-F238E27FC236}">
                <a16:creationId xmlns:a16="http://schemas.microsoft.com/office/drawing/2014/main" id="{945B0998-8860-E328-AF89-AF369C86A434}"/>
              </a:ext>
            </a:extLst>
          </p:cNvPr>
          <p:cNvSpPr txBox="1"/>
          <p:nvPr/>
        </p:nvSpPr>
        <p:spPr>
          <a:xfrm>
            <a:off x="1797804" y="3710189"/>
            <a:ext cx="5959098" cy="307777"/>
          </a:xfrm>
          <a:prstGeom prst="rect">
            <a:avLst/>
          </a:prstGeom>
          <a:noFill/>
        </p:spPr>
        <p:txBody>
          <a:bodyPr wrap="square">
            <a:spAutoFit/>
          </a:bodyPr>
          <a:lstStyle/>
          <a:p>
            <a:r>
              <a:rPr lang="en-US" dirty="0">
                <a:solidFill>
                  <a:schemeClr val="accent1">
                    <a:lumMod val="75000"/>
                  </a:schemeClr>
                </a:solidFill>
              </a:rPr>
              <a:t>https://github.com/AbiAfolabi/Statistical-Modelling-with-Python_Project-2</a:t>
            </a:r>
          </a:p>
        </p:txBody>
      </p:sp>
    </p:spTree>
    <p:extLst>
      <p:ext uri="{BB962C8B-B14F-4D97-AF65-F5344CB8AC3E}">
        <p14:creationId xmlns:p14="http://schemas.microsoft.com/office/powerpoint/2010/main" val="320401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D7F0-19BD-1FA1-81C5-D050A9B4AB76}"/>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A3AE0005-D101-D08D-870C-1177ABDC377F}"/>
              </a:ext>
            </a:extLst>
          </p:cNvPr>
          <p:cNvSpPr>
            <a:spLocks noGrp="1"/>
          </p:cNvSpPr>
          <p:nvPr>
            <p:ph type="body" idx="1"/>
          </p:nvPr>
        </p:nvSpPr>
        <p:spPr/>
        <p:txBody>
          <a:bodyPr/>
          <a:lstStyle/>
          <a:p>
            <a:pPr algn="l">
              <a:buFont typeface="+mj-lt"/>
              <a:buAutoNum type="arabicPeriod"/>
            </a:pPr>
            <a:r>
              <a:rPr lang="en-US" b="0" i="0" dirty="0">
                <a:solidFill>
                  <a:srgbClr val="212529"/>
                </a:solidFill>
                <a:effectLst/>
                <a:latin typeface="-apple-system"/>
              </a:rPr>
              <a:t>Spend 1 min on project flow structure. What were the steps in your project?</a:t>
            </a:r>
          </a:p>
          <a:p>
            <a:pPr algn="l">
              <a:buFont typeface="+mj-lt"/>
              <a:buAutoNum type="arabicPeriod"/>
            </a:pPr>
            <a:r>
              <a:rPr lang="en-US" b="0" i="0" dirty="0">
                <a:solidFill>
                  <a:srgbClr val="212529"/>
                </a:solidFill>
                <a:effectLst/>
                <a:latin typeface="-apple-system"/>
              </a:rPr>
              <a:t>Spend 1-2 minutes showing your results.</a:t>
            </a:r>
          </a:p>
          <a:p>
            <a:pPr marL="742950" lvl="1" indent="-285750" algn="l">
              <a:buFont typeface="+mj-lt"/>
              <a:buAutoNum type="arabicPeriod"/>
            </a:pPr>
            <a:r>
              <a:rPr lang="en-US" b="0" i="0" dirty="0">
                <a:solidFill>
                  <a:srgbClr val="212529"/>
                </a:solidFill>
                <a:effectLst/>
                <a:latin typeface="-apple-system"/>
              </a:rPr>
              <a:t>Explain your regression model</a:t>
            </a:r>
          </a:p>
          <a:p>
            <a:pPr marL="742950" lvl="1" indent="-285750" algn="l">
              <a:buFont typeface="+mj-lt"/>
              <a:buAutoNum type="arabicPeriod"/>
            </a:pPr>
            <a:r>
              <a:rPr lang="en-US" b="0" i="0" dirty="0">
                <a:solidFill>
                  <a:srgbClr val="212529"/>
                </a:solidFill>
                <a:effectLst/>
                <a:latin typeface="-apple-system"/>
              </a:rPr>
              <a:t>Discuss model outputs</a:t>
            </a:r>
          </a:p>
          <a:p>
            <a:pPr algn="l">
              <a:buFont typeface="+mj-lt"/>
              <a:buAutoNum type="arabicPeriod"/>
            </a:pPr>
            <a:r>
              <a:rPr lang="en-US" b="0" i="0" dirty="0">
                <a:solidFill>
                  <a:srgbClr val="212529"/>
                </a:solidFill>
                <a:effectLst/>
                <a:latin typeface="-apple-system"/>
              </a:rPr>
              <a:t>Explain the biggest challenges in 1 min.</a:t>
            </a:r>
          </a:p>
          <a:p>
            <a:pPr marL="742950" lvl="1" indent="-285750" algn="l">
              <a:buFont typeface="+mj-lt"/>
              <a:buAutoNum type="arabicPeriod"/>
            </a:pPr>
            <a:r>
              <a:rPr lang="en-US" b="0" i="0" dirty="0">
                <a:solidFill>
                  <a:srgbClr val="212529"/>
                </a:solidFill>
                <a:effectLst/>
                <a:latin typeface="-apple-system"/>
              </a:rPr>
              <a:t>what would you do if you had a bit more time?</a:t>
            </a:r>
          </a:p>
          <a:p>
            <a:pPr marL="114300" indent="0">
              <a:buNone/>
            </a:pPr>
            <a:endParaRPr lang="en-US" dirty="0"/>
          </a:p>
        </p:txBody>
      </p:sp>
    </p:spTree>
    <p:extLst>
      <p:ext uri="{BB962C8B-B14F-4D97-AF65-F5344CB8AC3E}">
        <p14:creationId xmlns:p14="http://schemas.microsoft.com/office/powerpoint/2010/main" val="9915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F794-98EF-B471-8774-0CD5AA6F9095}"/>
              </a:ext>
            </a:extLst>
          </p:cNvPr>
          <p:cNvSpPr>
            <a:spLocks noGrp="1"/>
          </p:cNvSpPr>
          <p:nvPr>
            <p:ph type="title"/>
          </p:nvPr>
        </p:nvSpPr>
        <p:spPr/>
        <p:txBody>
          <a:bodyPr>
            <a:normAutofit fontScale="90000"/>
          </a:bodyPr>
          <a:lstStyle/>
          <a:p>
            <a:r>
              <a:rPr lang="en-US" dirty="0"/>
              <a:t>Project Overview &amp; Goals</a:t>
            </a:r>
          </a:p>
        </p:txBody>
      </p:sp>
      <p:sp>
        <p:nvSpPr>
          <p:cNvPr id="3" name="Text Placeholder 2">
            <a:extLst>
              <a:ext uri="{FF2B5EF4-FFF2-40B4-BE49-F238E27FC236}">
                <a16:creationId xmlns:a16="http://schemas.microsoft.com/office/drawing/2014/main" id="{6A614769-E9E2-4342-C364-46BAD02B1D42}"/>
              </a:ext>
            </a:extLst>
          </p:cNvPr>
          <p:cNvSpPr>
            <a:spLocks noGrp="1"/>
          </p:cNvSpPr>
          <p:nvPr>
            <p:ph type="body" idx="1"/>
          </p:nvPr>
        </p:nvSpPr>
        <p:spPr>
          <a:xfrm>
            <a:off x="311700" y="1152475"/>
            <a:ext cx="4080418" cy="3416400"/>
          </a:xfrm>
        </p:spPr>
        <p:txBody>
          <a:bodyPr>
            <a:normAutofit fontScale="77500" lnSpcReduction="20000"/>
          </a:bodyPr>
          <a:lstStyle/>
          <a:p>
            <a:r>
              <a:rPr lang="en-US" dirty="0"/>
              <a:t>Reinforce learning with hands-on experience</a:t>
            </a:r>
          </a:p>
          <a:p>
            <a:endParaRPr lang="en-US" dirty="0"/>
          </a:p>
          <a:p>
            <a:pPr lvl="1"/>
            <a:r>
              <a:rPr lang="en-US" dirty="0"/>
              <a:t>Accessing data from website using APIs. </a:t>
            </a:r>
          </a:p>
          <a:p>
            <a:pPr lvl="1"/>
            <a:endParaRPr lang="en-US" dirty="0"/>
          </a:p>
          <a:p>
            <a:pPr lvl="1"/>
            <a:r>
              <a:rPr lang="en-US" dirty="0"/>
              <a:t>Cleaning and transforming data retrieved via API using Python.</a:t>
            </a:r>
          </a:p>
          <a:p>
            <a:pPr lvl="1"/>
            <a:endParaRPr lang="en-US" dirty="0"/>
          </a:p>
          <a:p>
            <a:pPr lvl="1"/>
            <a:r>
              <a:rPr lang="en-US" dirty="0"/>
              <a:t>Load data into a database using Python.</a:t>
            </a:r>
          </a:p>
          <a:p>
            <a:pPr lvl="1"/>
            <a:endParaRPr lang="en-US" dirty="0"/>
          </a:p>
          <a:p>
            <a:pPr lvl="1"/>
            <a:r>
              <a:rPr lang="en-US" dirty="0"/>
              <a:t>Performing EDA, including using both statistics and visualizations.</a:t>
            </a:r>
          </a:p>
          <a:p>
            <a:pPr lvl="1"/>
            <a:endParaRPr lang="en-US" dirty="0"/>
          </a:p>
          <a:p>
            <a:pPr lvl="1"/>
            <a:r>
              <a:rPr lang="en-US" dirty="0"/>
              <a:t>Identifying trends and patterns in data using statistical models.</a:t>
            </a:r>
          </a:p>
          <a:p>
            <a:pPr lvl="1"/>
            <a:endParaRPr lang="en-US" dirty="0"/>
          </a:p>
          <a:p>
            <a:pPr lvl="1"/>
            <a:r>
              <a:rPr lang="en-US" dirty="0"/>
              <a:t>Interpreting the results of the statistical models.</a:t>
            </a:r>
          </a:p>
        </p:txBody>
      </p:sp>
      <p:grpSp>
        <p:nvGrpSpPr>
          <p:cNvPr id="19" name="Group 18">
            <a:extLst>
              <a:ext uri="{FF2B5EF4-FFF2-40B4-BE49-F238E27FC236}">
                <a16:creationId xmlns:a16="http://schemas.microsoft.com/office/drawing/2014/main" id="{B4E8EA11-A928-C22E-09B6-F78CC9FDB32A}"/>
              </a:ext>
            </a:extLst>
          </p:cNvPr>
          <p:cNvGrpSpPr/>
          <p:nvPr/>
        </p:nvGrpSpPr>
        <p:grpSpPr>
          <a:xfrm>
            <a:off x="4876799" y="1385469"/>
            <a:ext cx="3158461" cy="2091018"/>
            <a:chOff x="4876799" y="1385469"/>
            <a:chExt cx="3158461" cy="2091018"/>
          </a:xfrm>
        </p:grpSpPr>
        <p:sp>
          <p:nvSpPr>
            <p:cNvPr id="12" name="Text Placeholder 2">
              <a:extLst>
                <a:ext uri="{FF2B5EF4-FFF2-40B4-BE49-F238E27FC236}">
                  <a16:creationId xmlns:a16="http://schemas.microsoft.com/office/drawing/2014/main" id="{7B309C1A-EAF9-A072-C931-6C06132A433D}"/>
                </a:ext>
              </a:extLst>
            </p:cNvPr>
            <p:cNvSpPr txBox="1">
              <a:spLocks/>
            </p:cNvSpPr>
            <p:nvPr/>
          </p:nvSpPr>
          <p:spPr>
            <a:xfrm>
              <a:off x="4876799" y="2969288"/>
              <a:ext cx="3158461" cy="5071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dirty="0"/>
                <a:t>Data sources using API</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703F1FD8-C6CD-9C3D-0FEB-F8A8C3BF5F49}"/>
                </a:ext>
              </a:extLst>
            </p:cNvPr>
            <p:cNvPicPr>
              <a:picLocks noChangeAspect="1"/>
            </p:cNvPicPr>
            <p:nvPr/>
          </p:nvPicPr>
          <p:blipFill>
            <a:blip r:embed="rId2"/>
            <a:stretch>
              <a:fillRect/>
            </a:stretch>
          </p:blipFill>
          <p:spPr>
            <a:xfrm>
              <a:off x="5006014" y="1385469"/>
              <a:ext cx="1118646" cy="901671"/>
            </a:xfrm>
            <a:prstGeom prst="rect">
              <a:avLst/>
            </a:prstGeom>
          </p:spPr>
        </p:pic>
        <p:pic>
          <p:nvPicPr>
            <p:cNvPr id="16" name="Picture 15">
              <a:extLst>
                <a:ext uri="{FF2B5EF4-FFF2-40B4-BE49-F238E27FC236}">
                  <a16:creationId xmlns:a16="http://schemas.microsoft.com/office/drawing/2014/main" id="{7134FBA1-DD1F-8164-54B7-D53639D8807D}"/>
                </a:ext>
              </a:extLst>
            </p:cNvPr>
            <p:cNvPicPr>
              <a:picLocks noChangeAspect="1"/>
            </p:cNvPicPr>
            <p:nvPr/>
          </p:nvPicPr>
          <p:blipFill>
            <a:blip r:embed="rId3"/>
            <a:stretch>
              <a:fillRect/>
            </a:stretch>
          </p:blipFill>
          <p:spPr>
            <a:xfrm>
              <a:off x="6456029" y="1442469"/>
              <a:ext cx="1118647" cy="760286"/>
            </a:xfrm>
            <a:prstGeom prst="rect">
              <a:avLst/>
            </a:prstGeom>
          </p:spPr>
        </p:pic>
        <p:pic>
          <p:nvPicPr>
            <p:cNvPr id="18" name="Picture 17">
              <a:extLst>
                <a:ext uri="{FF2B5EF4-FFF2-40B4-BE49-F238E27FC236}">
                  <a16:creationId xmlns:a16="http://schemas.microsoft.com/office/drawing/2014/main" id="{87A073EA-8A97-DD2D-6BB6-34DB34EDB53E}"/>
                </a:ext>
              </a:extLst>
            </p:cNvPr>
            <p:cNvPicPr>
              <a:picLocks noChangeAspect="1"/>
            </p:cNvPicPr>
            <p:nvPr/>
          </p:nvPicPr>
          <p:blipFill>
            <a:blip r:embed="rId4"/>
            <a:stretch>
              <a:fillRect/>
            </a:stretch>
          </p:blipFill>
          <p:spPr>
            <a:xfrm>
              <a:off x="5634856" y="2340508"/>
              <a:ext cx="1380496" cy="659796"/>
            </a:xfrm>
            <a:prstGeom prst="rect">
              <a:avLst/>
            </a:prstGeom>
          </p:spPr>
        </p:pic>
      </p:grpSp>
    </p:spTree>
    <p:extLst>
      <p:ext uri="{BB962C8B-B14F-4D97-AF65-F5344CB8AC3E}">
        <p14:creationId xmlns:p14="http://schemas.microsoft.com/office/powerpoint/2010/main" val="78242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DAA-3C7C-2584-0E18-2B9E854E686E}"/>
              </a:ext>
            </a:extLst>
          </p:cNvPr>
          <p:cNvSpPr>
            <a:spLocks noGrp="1"/>
          </p:cNvSpPr>
          <p:nvPr>
            <p:ph type="title"/>
          </p:nvPr>
        </p:nvSpPr>
        <p:spPr>
          <a:xfrm>
            <a:off x="311700" y="250152"/>
            <a:ext cx="8520600" cy="572700"/>
          </a:xfrm>
        </p:spPr>
        <p:txBody>
          <a:bodyPr>
            <a:normAutofit fontScale="90000"/>
          </a:bodyPr>
          <a:lstStyle/>
          <a:p>
            <a:r>
              <a:rPr lang="en-US" dirty="0"/>
              <a:t>Project Execution Steps</a:t>
            </a:r>
          </a:p>
        </p:txBody>
      </p:sp>
      <p:graphicFrame>
        <p:nvGraphicFramePr>
          <p:cNvPr id="4" name="Diagram 3">
            <a:extLst>
              <a:ext uri="{FF2B5EF4-FFF2-40B4-BE49-F238E27FC236}">
                <a16:creationId xmlns:a16="http://schemas.microsoft.com/office/drawing/2014/main" id="{C4832549-58D4-A5BE-4F75-862579EB9990}"/>
              </a:ext>
            </a:extLst>
          </p:cNvPr>
          <p:cNvGraphicFramePr/>
          <p:nvPr>
            <p:extLst>
              <p:ext uri="{D42A27DB-BD31-4B8C-83A1-F6EECF244321}">
                <p14:modId xmlns:p14="http://schemas.microsoft.com/office/powerpoint/2010/main" val="3348264745"/>
              </p:ext>
            </p:extLst>
          </p:nvPr>
        </p:nvGraphicFramePr>
        <p:xfrm>
          <a:off x="1059303" y="1011836"/>
          <a:ext cx="7560041" cy="4024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E50D8DE2-E175-92F3-4BF2-B0A84BB0EB2B}"/>
              </a:ext>
            </a:extLst>
          </p:cNvPr>
          <p:cNvGrpSpPr/>
          <p:nvPr/>
        </p:nvGrpSpPr>
        <p:grpSpPr>
          <a:xfrm>
            <a:off x="4839323" y="536502"/>
            <a:ext cx="1452576" cy="1609943"/>
            <a:chOff x="2971284" y="1222446"/>
            <a:chExt cx="1452576" cy="1609943"/>
          </a:xfrm>
        </p:grpSpPr>
        <p:sp>
          <p:nvSpPr>
            <p:cNvPr id="5" name="Rectangle: Rounded Corners 4">
              <a:extLst>
                <a:ext uri="{FF2B5EF4-FFF2-40B4-BE49-F238E27FC236}">
                  <a16:creationId xmlns:a16="http://schemas.microsoft.com/office/drawing/2014/main" id="{8FF08CBE-0A54-AC16-5F62-6D63873A1762}"/>
                </a:ext>
              </a:extLst>
            </p:cNvPr>
            <p:cNvSpPr/>
            <p:nvPr/>
          </p:nvSpPr>
          <p:spPr>
            <a:xfrm>
              <a:off x="2971284" y="1222446"/>
              <a:ext cx="1452576" cy="1609943"/>
            </a:xfrm>
            <a:prstGeom prst="roundRect">
              <a:avLst/>
            </a:prstGeom>
          </p:spPr>
          <p:style>
            <a:lnRef idx="2">
              <a:schemeClr val="lt1">
                <a:hueOff val="0"/>
                <a:satOff val="0"/>
                <a:lumOff val="0"/>
                <a:alphaOff val="0"/>
              </a:schemeClr>
            </a:lnRef>
            <a:fillRef idx="1">
              <a:schemeClr val="accent2">
                <a:hueOff val="6000035"/>
                <a:satOff val="7693"/>
                <a:lumOff val="20588"/>
                <a:alphaOff val="0"/>
              </a:schemeClr>
            </a:fillRef>
            <a:effectRef idx="0">
              <a:schemeClr val="accent2">
                <a:hueOff val="6000035"/>
                <a:satOff val="7693"/>
                <a:lumOff val="20588"/>
                <a:alphaOff val="0"/>
              </a:schemeClr>
            </a:effectRef>
            <a:fontRef idx="minor">
              <a:schemeClr val="lt1"/>
            </a:fontRef>
          </p:style>
        </p:sp>
        <p:sp>
          <p:nvSpPr>
            <p:cNvPr id="6" name="Rectangle: Rounded Corners 4">
              <a:extLst>
                <a:ext uri="{FF2B5EF4-FFF2-40B4-BE49-F238E27FC236}">
                  <a16:creationId xmlns:a16="http://schemas.microsoft.com/office/drawing/2014/main" id="{93732558-89B3-9E0B-0145-FB32C587162D}"/>
                </a:ext>
              </a:extLst>
            </p:cNvPr>
            <p:cNvSpPr txBox="1"/>
            <p:nvPr/>
          </p:nvSpPr>
          <p:spPr>
            <a:xfrm>
              <a:off x="3042193" y="1293355"/>
              <a:ext cx="1310758" cy="14681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Store Data in SQLite Database</a:t>
              </a:r>
            </a:p>
          </p:txBody>
        </p:sp>
      </p:grpSp>
    </p:spTree>
    <p:extLst>
      <p:ext uri="{BB962C8B-B14F-4D97-AF65-F5344CB8AC3E}">
        <p14:creationId xmlns:p14="http://schemas.microsoft.com/office/powerpoint/2010/main" val="333806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6363-75AB-03A9-C3FC-C83D5C4D0AF9}"/>
              </a:ext>
            </a:extLst>
          </p:cNvPr>
          <p:cNvSpPr>
            <a:spLocks noGrp="1"/>
          </p:cNvSpPr>
          <p:nvPr>
            <p:ph type="title"/>
          </p:nvPr>
        </p:nvSpPr>
        <p:spPr>
          <a:xfrm>
            <a:off x="311700" y="116237"/>
            <a:ext cx="8520600" cy="901488"/>
          </a:xfrm>
        </p:spPr>
        <p:txBody>
          <a:bodyPr>
            <a:normAutofit fontScale="90000"/>
          </a:bodyPr>
          <a:lstStyle/>
          <a:p>
            <a:r>
              <a:rPr lang="en-US" dirty="0"/>
              <a:t>Location of Choice – </a:t>
            </a:r>
            <a:r>
              <a:rPr lang="en-US" dirty="0">
                <a:solidFill>
                  <a:schemeClr val="accent1">
                    <a:lumMod val="75000"/>
                  </a:schemeClr>
                </a:solidFill>
              </a:rPr>
              <a:t>Slough</a:t>
            </a:r>
            <a:br>
              <a:rPr lang="en-US" dirty="0">
                <a:solidFill>
                  <a:schemeClr val="accent1">
                    <a:lumMod val="75000"/>
                  </a:schemeClr>
                </a:solidFill>
              </a:rPr>
            </a:br>
            <a:r>
              <a:rPr lang="en-US" dirty="0"/>
              <a:t>Points of Interest – </a:t>
            </a:r>
            <a:r>
              <a:rPr lang="en-US" dirty="0">
                <a:solidFill>
                  <a:schemeClr val="accent1">
                    <a:lumMod val="75000"/>
                  </a:schemeClr>
                </a:solidFill>
              </a:rPr>
              <a:t>Bakery &amp; Employment Agencies</a:t>
            </a:r>
            <a:r>
              <a:rPr lang="en-US" dirty="0"/>
              <a:t> </a:t>
            </a:r>
          </a:p>
        </p:txBody>
      </p:sp>
      <p:sp>
        <p:nvSpPr>
          <p:cNvPr id="6" name="TextBox 5">
            <a:extLst>
              <a:ext uri="{FF2B5EF4-FFF2-40B4-BE49-F238E27FC236}">
                <a16:creationId xmlns:a16="http://schemas.microsoft.com/office/drawing/2014/main" id="{FBEC533C-7EF9-736C-CC59-6FCF96004A40}"/>
              </a:ext>
            </a:extLst>
          </p:cNvPr>
          <p:cNvSpPr txBox="1"/>
          <p:nvPr/>
        </p:nvSpPr>
        <p:spPr>
          <a:xfrm>
            <a:off x="5499383" y="1754762"/>
            <a:ext cx="2555461" cy="1323439"/>
          </a:xfrm>
          <a:prstGeom prst="rect">
            <a:avLst/>
          </a:prstGeom>
          <a:noFill/>
        </p:spPr>
        <p:txBody>
          <a:bodyPr wrap="square">
            <a:spAutoFit/>
          </a:bodyPr>
          <a:lstStyle/>
          <a:p>
            <a:r>
              <a:rPr lang="en-US" sz="1600" b="1" i="0" dirty="0">
                <a:solidFill>
                  <a:srgbClr val="202122"/>
                </a:solidFill>
                <a:effectLst/>
                <a:latin typeface="Arial" panose="020B0604020202020204" pitchFamily="34" charset="0"/>
              </a:rPr>
              <a:t>Slough</a:t>
            </a:r>
            <a:r>
              <a:rPr lang="en-US" sz="1600" b="0" i="0" dirty="0">
                <a:solidFill>
                  <a:srgbClr val="202122"/>
                </a:solidFill>
                <a:effectLst/>
                <a:latin typeface="Arial" panose="020B0604020202020204" pitchFamily="34" charset="0"/>
              </a:rPr>
              <a:t> (</a:t>
            </a:r>
            <a:r>
              <a:rPr lang="en-US" sz="1600" b="0" i="0" u="none" strike="noStrike" dirty="0">
                <a:solidFill>
                  <a:srgbClr val="3366CC"/>
                </a:solidFill>
                <a:effectLst/>
                <a:latin typeface="Arial" panose="020B0604020202020204" pitchFamily="34" charset="0"/>
                <a:hlinkClick r:id="rId2" tooltip="Help:IPA/English"/>
              </a:rPr>
              <a:t>/</a:t>
            </a:r>
            <a:r>
              <a:rPr lang="en-US" sz="1600" b="0" i="0" u="none" strike="noStrike" dirty="0" err="1">
                <a:solidFill>
                  <a:srgbClr val="3366CC"/>
                </a:solidFill>
                <a:effectLst/>
                <a:latin typeface="Arial" panose="020B0604020202020204" pitchFamily="34" charset="0"/>
                <a:hlinkClick r:id="rId2" tooltip="Help:IPA/English"/>
              </a:rPr>
              <a:t>slaʊ</a:t>
            </a:r>
            <a:r>
              <a:rPr lang="en-US" sz="1600" b="0" i="0" u="none" strike="noStrike" dirty="0">
                <a:solidFill>
                  <a:srgbClr val="3366CC"/>
                </a:solidFill>
                <a:effectLst/>
                <a:latin typeface="Arial" panose="020B0604020202020204" pitchFamily="34" charset="0"/>
                <a:hlinkClick r:id="rId2" tooltip="Help:IPA/English"/>
              </a:rPr>
              <a:t>/</a:t>
            </a:r>
            <a:r>
              <a:rPr lang="en-US" sz="1600" b="0" i="0" dirty="0">
                <a:solidFill>
                  <a:srgbClr val="202122"/>
                </a:solidFill>
                <a:effectLst/>
                <a:latin typeface="Arial" panose="020B0604020202020204" pitchFamily="34" charset="0"/>
              </a:rPr>
              <a:t>) is a town </a:t>
            </a:r>
            <a:r>
              <a:rPr lang="en-US" sz="1600" dirty="0">
                <a:solidFill>
                  <a:srgbClr val="202122"/>
                </a:solidFill>
                <a:latin typeface="Arial" panose="020B0604020202020204" pitchFamily="34" charset="0"/>
              </a:rPr>
              <a:t>in </a:t>
            </a:r>
            <a:r>
              <a:rPr lang="en-US" sz="1600" dirty="0" err="1">
                <a:solidFill>
                  <a:srgbClr val="202122"/>
                </a:solidFill>
                <a:latin typeface="Arial" panose="020B0604020202020204" pitchFamily="34" charset="0"/>
              </a:rPr>
              <a:t>Bershire</a:t>
            </a:r>
            <a:r>
              <a:rPr lang="en-US" sz="1600" dirty="0">
                <a:solidFill>
                  <a:srgbClr val="202122"/>
                </a:solidFill>
                <a:latin typeface="Arial" panose="020B0604020202020204" pitchFamily="34" charset="0"/>
              </a:rPr>
              <a:t>, England, in the Thames Valley 20 miles (32 km) west of central London.</a:t>
            </a:r>
          </a:p>
        </p:txBody>
      </p:sp>
      <p:grpSp>
        <p:nvGrpSpPr>
          <p:cNvPr id="8" name="Group 7">
            <a:extLst>
              <a:ext uri="{FF2B5EF4-FFF2-40B4-BE49-F238E27FC236}">
                <a16:creationId xmlns:a16="http://schemas.microsoft.com/office/drawing/2014/main" id="{7091D211-E5B7-5E88-2F72-FE133916CDD6}"/>
              </a:ext>
            </a:extLst>
          </p:cNvPr>
          <p:cNvGrpSpPr/>
          <p:nvPr/>
        </p:nvGrpSpPr>
        <p:grpSpPr>
          <a:xfrm>
            <a:off x="1435327" y="1387509"/>
            <a:ext cx="3473283" cy="2599635"/>
            <a:chOff x="311700" y="1201530"/>
            <a:chExt cx="3473283" cy="2599635"/>
          </a:xfrm>
        </p:grpSpPr>
        <p:pic>
          <p:nvPicPr>
            <p:cNvPr id="4" name="Picture 3">
              <a:extLst>
                <a:ext uri="{FF2B5EF4-FFF2-40B4-BE49-F238E27FC236}">
                  <a16:creationId xmlns:a16="http://schemas.microsoft.com/office/drawing/2014/main" id="{66C7E8E0-6E29-A9C7-19BE-48C7DB483AAF}"/>
                </a:ext>
              </a:extLst>
            </p:cNvPr>
            <p:cNvPicPr>
              <a:picLocks noChangeAspect="1"/>
            </p:cNvPicPr>
            <p:nvPr/>
          </p:nvPicPr>
          <p:blipFill>
            <a:blip r:embed="rId3"/>
            <a:stretch>
              <a:fillRect/>
            </a:stretch>
          </p:blipFill>
          <p:spPr>
            <a:xfrm>
              <a:off x="311700" y="1201530"/>
              <a:ext cx="3473283" cy="2599635"/>
            </a:xfrm>
            <a:prstGeom prst="rect">
              <a:avLst/>
            </a:prstGeom>
          </p:spPr>
        </p:pic>
        <p:sp>
          <p:nvSpPr>
            <p:cNvPr id="7" name="Rectangle 6">
              <a:extLst>
                <a:ext uri="{FF2B5EF4-FFF2-40B4-BE49-F238E27FC236}">
                  <a16:creationId xmlns:a16="http://schemas.microsoft.com/office/drawing/2014/main" id="{C3ABDD52-3A1C-694B-6BD6-196FFC1DF466}"/>
                </a:ext>
              </a:extLst>
            </p:cNvPr>
            <p:cNvSpPr/>
            <p:nvPr/>
          </p:nvSpPr>
          <p:spPr>
            <a:xfrm>
              <a:off x="1493078" y="1948070"/>
              <a:ext cx="1347305" cy="9762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639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82FD06-1FF1-4458-6E12-69F6D2FF18FA}"/>
              </a:ext>
            </a:extLst>
          </p:cNvPr>
          <p:cNvPicPr>
            <a:picLocks noChangeAspect="1"/>
          </p:cNvPicPr>
          <p:nvPr/>
        </p:nvPicPr>
        <p:blipFill>
          <a:blip r:embed="rId2"/>
          <a:stretch>
            <a:fillRect/>
          </a:stretch>
        </p:blipFill>
        <p:spPr>
          <a:xfrm>
            <a:off x="266312" y="1420226"/>
            <a:ext cx="4443938" cy="2880898"/>
          </a:xfrm>
          <a:prstGeom prst="rect">
            <a:avLst/>
          </a:prstGeom>
        </p:spPr>
      </p:pic>
      <p:sp>
        <p:nvSpPr>
          <p:cNvPr id="2" name="Title 1">
            <a:extLst>
              <a:ext uri="{FF2B5EF4-FFF2-40B4-BE49-F238E27FC236}">
                <a16:creationId xmlns:a16="http://schemas.microsoft.com/office/drawing/2014/main" id="{5E303415-FFCA-162A-959A-0C7566DA1D33}"/>
              </a:ext>
            </a:extLst>
          </p:cNvPr>
          <p:cNvSpPr>
            <a:spLocks noGrp="1"/>
          </p:cNvSpPr>
          <p:nvPr>
            <p:ph type="title"/>
          </p:nvPr>
        </p:nvSpPr>
        <p:spPr/>
        <p:txBody>
          <a:bodyPr>
            <a:normAutofit fontScale="90000"/>
          </a:bodyPr>
          <a:lstStyle/>
          <a:p>
            <a:r>
              <a:rPr lang="en-US" dirty="0"/>
              <a:t>Data Profiling Results</a:t>
            </a:r>
          </a:p>
        </p:txBody>
      </p:sp>
      <p:sp>
        <p:nvSpPr>
          <p:cNvPr id="3" name="Rectangle 2">
            <a:extLst>
              <a:ext uri="{FF2B5EF4-FFF2-40B4-BE49-F238E27FC236}">
                <a16:creationId xmlns:a16="http://schemas.microsoft.com/office/drawing/2014/main" id="{7CB0FDCF-86D7-CC57-5FA7-81C3837BBE9E}"/>
              </a:ext>
            </a:extLst>
          </p:cNvPr>
          <p:cNvSpPr/>
          <p:nvPr/>
        </p:nvSpPr>
        <p:spPr>
          <a:xfrm>
            <a:off x="454249" y="2107769"/>
            <a:ext cx="3647342" cy="7361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409D537-8976-1AA5-37F9-8E3A15DAF8E8}"/>
              </a:ext>
            </a:extLst>
          </p:cNvPr>
          <p:cNvPicPr>
            <a:picLocks noChangeAspect="1"/>
          </p:cNvPicPr>
          <p:nvPr/>
        </p:nvPicPr>
        <p:blipFill>
          <a:blip r:embed="rId3"/>
          <a:stretch>
            <a:fillRect/>
          </a:stretch>
        </p:blipFill>
        <p:spPr>
          <a:xfrm>
            <a:off x="4710250" y="1420226"/>
            <a:ext cx="4386386" cy="3337210"/>
          </a:xfrm>
          <a:prstGeom prst="rect">
            <a:avLst/>
          </a:prstGeom>
        </p:spPr>
      </p:pic>
    </p:spTree>
    <p:extLst>
      <p:ext uri="{BB962C8B-B14F-4D97-AF65-F5344CB8AC3E}">
        <p14:creationId xmlns:p14="http://schemas.microsoft.com/office/powerpoint/2010/main" val="193202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B9CB-55BA-59CD-8244-36669F84CF00}"/>
              </a:ext>
            </a:extLst>
          </p:cNvPr>
          <p:cNvSpPr>
            <a:spLocks noGrp="1"/>
          </p:cNvSpPr>
          <p:nvPr>
            <p:ph type="title"/>
          </p:nvPr>
        </p:nvSpPr>
        <p:spPr/>
        <p:txBody>
          <a:bodyPr>
            <a:normAutofit fontScale="90000"/>
          </a:bodyPr>
          <a:lstStyle/>
          <a:p>
            <a:r>
              <a:rPr lang="en-US" dirty="0"/>
              <a:t>Sample Merged Dataset in Pandas </a:t>
            </a:r>
            <a:r>
              <a:rPr lang="en-US" dirty="0" err="1"/>
              <a:t>DataFrame</a:t>
            </a:r>
            <a:endParaRPr lang="en-US" dirty="0"/>
          </a:p>
        </p:txBody>
      </p:sp>
      <p:pic>
        <p:nvPicPr>
          <p:cNvPr id="5" name="Content Placeholder 4">
            <a:extLst>
              <a:ext uri="{FF2B5EF4-FFF2-40B4-BE49-F238E27FC236}">
                <a16:creationId xmlns:a16="http://schemas.microsoft.com/office/drawing/2014/main" id="{45C290E1-48A1-D847-122D-7AAC3EA23172}"/>
              </a:ext>
            </a:extLst>
          </p:cNvPr>
          <p:cNvPicPr>
            <a:picLocks noGrp="1" noChangeAspect="1"/>
          </p:cNvPicPr>
          <p:nvPr>
            <p:ph idx="1"/>
          </p:nvPr>
        </p:nvPicPr>
        <p:blipFill rotWithShape="1">
          <a:blip r:embed="rId2"/>
          <a:srcRect r="917"/>
          <a:stretch/>
        </p:blipFill>
        <p:spPr>
          <a:xfrm>
            <a:off x="90783" y="1212620"/>
            <a:ext cx="7534383" cy="3188900"/>
          </a:xfrm>
        </p:spPr>
      </p:pic>
      <p:pic>
        <p:nvPicPr>
          <p:cNvPr id="7" name="Picture 6">
            <a:extLst>
              <a:ext uri="{FF2B5EF4-FFF2-40B4-BE49-F238E27FC236}">
                <a16:creationId xmlns:a16="http://schemas.microsoft.com/office/drawing/2014/main" id="{E3E6C8A4-F3B4-C98D-0EF3-9742637D0BE6}"/>
              </a:ext>
            </a:extLst>
          </p:cNvPr>
          <p:cNvPicPr>
            <a:picLocks noChangeAspect="1"/>
          </p:cNvPicPr>
          <p:nvPr/>
        </p:nvPicPr>
        <p:blipFill>
          <a:blip r:embed="rId3"/>
          <a:stretch>
            <a:fillRect/>
          </a:stretch>
        </p:blipFill>
        <p:spPr>
          <a:xfrm>
            <a:off x="7625166" y="1266791"/>
            <a:ext cx="1286054" cy="3080557"/>
          </a:xfrm>
          <a:prstGeom prst="rect">
            <a:avLst/>
          </a:prstGeom>
        </p:spPr>
      </p:pic>
    </p:spTree>
    <p:extLst>
      <p:ext uri="{BB962C8B-B14F-4D97-AF65-F5344CB8AC3E}">
        <p14:creationId xmlns:p14="http://schemas.microsoft.com/office/powerpoint/2010/main" val="17988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5AA0-1111-3473-DBE8-5EBA08CD5911}"/>
              </a:ext>
            </a:extLst>
          </p:cNvPr>
          <p:cNvSpPr>
            <a:spLocks noGrp="1"/>
          </p:cNvSpPr>
          <p:nvPr>
            <p:ph type="title"/>
          </p:nvPr>
        </p:nvSpPr>
        <p:spPr/>
        <p:txBody>
          <a:bodyPr>
            <a:normAutofit fontScale="90000"/>
          </a:bodyPr>
          <a:lstStyle/>
          <a:p>
            <a:r>
              <a:rPr lang="en-US" dirty="0"/>
              <a:t>Discoveries from EDA – Histogram &amp; </a:t>
            </a:r>
            <a:r>
              <a:rPr lang="en-US" dirty="0" err="1"/>
              <a:t>Kde</a:t>
            </a:r>
            <a:r>
              <a:rPr lang="en-US" dirty="0"/>
              <a:t> plots</a:t>
            </a:r>
          </a:p>
        </p:txBody>
      </p:sp>
      <p:pic>
        <p:nvPicPr>
          <p:cNvPr id="5" name="Picture 4">
            <a:extLst>
              <a:ext uri="{FF2B5EF4-FFF2-40B4-BE49-F238E27FC236}">
                <a16:creationId xmlns:a16="http://schemas.microsoft.com/office/drawing/2014/main" id="{DFC3C569-BAF4-6667-8844-102D8B1FCFE2}"/>
              </a:ext>
            </a:extLst>
          </p:cNvPr>
          <p:cNvPicPr>
            <a:picLocks noChangeAspect="1"/>
          </p:cNvPicPr>
          <p:nvPr/>
        </p:nvPicPr>
        <p:blipFill>
          <a:blip r:embed="rId2"/>
          <a:stretch>
            <a:fillRect/>
          </a:stretch>
        </p:blipFill>
        <p:spPr>
          <a:xfrm>
            <a:off x="98645" y="1286256"/>
            <a:ext cx="4382816" cy="3040380"/>
          </a:xfrm>
          <a:prstGeom prst="rect">
            <a:avLst/>
          </a:prstGeom>
        </p:spPr>
      </p:pic>
      <p:pic>
        <p:nvPicPr>
          <p:cNvPr id="7" name="Picture 6">
            <a:extLst>
              <a:ext uri="{FF2B5EF4-FFF2-40B4-BE49-F238E27FC236}">
                <a16:creationId xmlns:a16="http://schemas.microsoft.com/office/drawing/2014/main" id="{76D54918-CC64-21F6-CCF2-114D1D9324C6}"/>
              </a:ext>
            </a:extLst>
          </p:cNvPr>
          <p:cNvPicPr>
            <a:picLocks noChangeAspect="1"/>
          </p:cNvPicPr>
          <p:nvPr/>
        </p:nvPicPr>
        <p:blipFill>
          <a:blip r:embed="rId3"/>
          <a:stretch>
            <a:fillRect/>
          </a:stretch>
        </p:blipFill>
        <p:spPr>
          <a:xfrm>
            <a:off x="4572000" y="1286256"/>
            <a:ext cx="2321030" cy="3113440"/>
          </a:xfrm>
          <a:prstGeom prst="rect">
            <a:avLst/>
          </a:prstGeom>
        </p:spPr>
      </p:pic>
      <p:pic>
        <p:nvPicPr>
          <p:cNvPr id="9" name="Picture 8">
            <a:extLst>
              <a:ext uri="{FF2B5EF4-FFF2-40B4-BE49-F238E27FC236}">
                <a16:creationId xmlns:a16="http://schemas.microsoft.com/office/drawing/2014/main" id="{A66C9CE8-FE39-3501-483E-A5435F3FE72B}"/>
              </a:ext>
            </a:extLst>
          </p:cNvPr>
          <p:cNvPicPr>
            <a:picLocks noChangeAspect="1"/>
          </p:cNvPicPr>
          <p:nvPr/>
        </p:nvPicPr>
        <p:blipFill>
          <a:blip r:embed="rId4"/>
          <a:stretch>
            <a:fillRect/>
          </a:stretch>
        </p:blipFill>
        <p:spPr>
          <a:xfrm>
            <a:off x="6793195" y="1286256"/>
            <a:ext cx="2351174" cy="2938272"/>
          </a:xfrm>
          <a:prstGeom prst="rect">
            <a:avLst/>
          </a:prstGeom>
        </p:spPr>
      </p:pic>
      <p:sp>
        <p:nvSpPr>
          <p:cNvPr id="3" name="TextBox 2">
            <a:extLst>
              <a:ext uri="{FF2B5EF4-FFF2-40B4-BE49-F238E27FC236}">
                <a16:creationId xmlns:a16="http://schemas.microsoft.com/office/drawing/2014/main" id="{E0432659-144B-30EA-80C6-45A5678614BE}"/>
              </a:ext>
            </a:extLst>
          </p:cNvPr>
          <p:cNvSpPr txBox="1"/>
          <p:nvPr/>
        </p:nvSpPr>
        <p:spPr>
          <a:xfrm>
            <a:off x="2218708" y="4498950"/>
            <a:ext cx="4525505" cy="338554"/>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Dataset is mostly symmetrical around the mean</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347895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16EA-1734-9E26-C3D3-10BC22B9C8B3}"/>
              </a:ext>
            </a:extLst>
          </p:cNvPr>
          <p:cNvSpPr>
            <a:spLocks noGrp="1"/>
          </p:cNvSpPr>
          <p:nvPr>
            <p:ph type="title"/>
          </p:nvPr>
        </p:nvSpPr>
        <p:spPr>
          <a:xfrm>
            <a:off x="311700" y="107385"/>
            <a:ext cx="8520600" cy="572700"/>
          </a:xfrm>
        </p:spPr>
        <p:txBody>
          <a:bodyPr>
            <a:normAutofit fontScale="90000"/>
          </a:bodyPr>
          <a:lstStyle/>
          <a:p>
            <a:r>
              <a:rPr lang="en-US" dirty="0"/>
              <a:t>Discoveries from EDA – </a:t>
            </a:r>
            <a:r>
              <a:rPr lang="en-US" sz="2200" dirty="0"/>
              <a:t>Scatter plots (Dependent vs Independent)</a:t>
            </a:r>
          </a:p>
        </p:txBody>
      </p:sp>
      <p:pic>
        <p:nvPicPr>
          <p:cNvPr id="7" name="Picture 6">
            <a:extLst>
              <a:ext uri="{FF2B5EF4-FFF2-40B4-BE49-F238E27FC236}">
                <a16:creationId xmlns:a16="http://schemas.microsoft.com/office/drawing/2014/main" id="{0DE3851A-2E7E-7FFC-D0BD-FD04B75978CA}"/>
              </a:ext>
            </a:extLst>
          </p:cNvPr>
          <p:cNvPicPr>
            <a:picLocks noChangeAspect="1"/>
          </p:cNvPicPr>
          <p:nvPr/>
        </p:nvPicPr>
        <p:blipFill>
          <a:blip r:embed="rId2"/>
          <a:stretch>
            <a:fillRect/>
          </a:stretch>
        </p:blipFill>
        <p:spPr>
          <a:xfrm>
            <a:off x="1012197" y="756165"/>
            <a:ext cx="3056108" cy="4279950"/>
          </a:xfrm>
          <a:prstGeom prst="rect">
            <a:avLst/>
          </a:prstGeom>
        </p:spPr>
      </p:pic>
      <p:pic>
        <p:nvPicPr>
          <p:cNvPr id="9" name="Picture 8">
            <a:extLst>
              <a:ext uri="{FF2B5EF4-FFF2-40B4-BE49-F238E27FC236}">
                <a16:creationId xmlns:a16="http://schemas.microsoft.com/office/drawing/2014/main" id="{97F56899-00D7-657A-3977-46D8650243AD}"/>
              </a:ext>
            </a:extLst>
          </p:cNvPr>
          <p:cNvPicPr>
            <a:picLocks noChangeAspect="1"/>
          </p:cNvPicPr>
          <p:nvPr/>
        </p:nvPicPr>
        <p:blipFill>
          <a:blip r:embed="rId3"/>
          <a:stretch>
            <a:fillRect/>
          </a:stretch>
        </p:blipFill>
        <p:spPr>
          <a:xfrm>
            <a:off x="4161125" y="756165"/>
            <a:ext cx="3088244" cy="4187794"/>
          </a:xfrm>
          <a:prstGeom prst="rect">
            <a:avLst/>
          </a:prstGeom>
        </p:spPr>
      </p:pic>
      <p:sp>
        <p:nvSpPr>
          <p:cNvPr id="3" name="TextBox 2">
            <a:extLst>
              <a:ext uri="{FF2B5EF4-FFF2-40B4-BE49-F238E27FC236}">
                <a16:creationId xmlns:a16="http://schemas.microsoft.com/office/drawing/2014/main" id="{8C7D4CCF-BDB6-8518-29DC-02D71C9F695C}"/>
              </a:ext>
            </a:extLst>
          </p:cNvPr>
          <p:cNvSpPr txBox="1"/>
          <p:nvPr/>
        </p:nvSpPr>
        <p:spPr>
          <a:xfrm>
            <a:off x="7005234" y="1840354"/>
            <a:ext cx="2003193" cy="830997"/>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No distinct correlation between the variables</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95874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42D5C7-5339-1A24-E6BC-3CB82C5B5723}"/>
              </a:ext>
            </a:extLst>
          </p:cNvPr>
          <p:cNvPicPr>
            <a:picLocks noChangeAspect="1"/>
          </p:cNvPicPr>
          <p:nvPr/>
        </p:nvPicPr>
        <p:blipFill>
          <a:blip r:embed="rId2"/>
          <a:stretch>
            <a:fillRect/>
          </a:stretch>
        </p:blipFill>
        <p:spPr>
          <a:xfrm>
            <a:off x="1914041" y="833195"/>
            <a:ext cx="4505954" cy="3477110"/>
          </a:xfrm>
          <a:prstGeom prst="rect">
            <a:avLst/>
          </a:prstGeom>
        </p:spPr>
      </p:pic>
      <p:sp>
        <p:nvSpPr>
          <p:cNvPr id="2" name="Title 1">
            <a:extLst>
              <a:ext uri="{FF2B5EF4-FFF2-40B4-BE49-F238E27FC236}">
                <a16:creationId xmlns:a16="http://schemas.microsoft.com/office/drawing/2014/main" id="{833216EA-1734-9E26-C3D3-10BC22B9C8B3}"/>
              </a:ext>
            </a:extLst>
          </p:cNvPr>
          <p:cNvSpPr>
            <a:spLocks noGrp="1"/>
          </p:cNvSpPr>
          <p:nvPr>
            <p:ph type="title"/>
          </p:nvPr>
        </p:nvSpPr>
        <p:spPr>
          <a:xfrm>
            <a:off x="311700" y="107385"/>
            <a:ext cx="8520600" cy="572700"/>
          </a:xfrm>
        </p:spPr>
        <p:txBody>
          <a:bodyPr>
            <a:normAutofit fontScale="90000"/>
          </a:bodyPr>
          <a:lstStyle/>
          <a:p>
            <a:r>
              <a:rPr lang="en-US" dirty="0"/>
              <a:t>Discoveries from EDA – </a:t>
            </a:r>
            <a:r>
              <a:rPr lang="en-US" sz="2400" dirty="0"/>
              <a:t>Correlation Matrix</a:t>
            </a:r>
            <a:endParaRPr lang="en-US" sz="2200" dirty="0"/>
          </a:p>
        </p:txBody>
      </p:sp>
      <p:sp>
        <p:nvSpPr>
          <p:cNvPr id="4" name="Rectangle 3">
            <a:extLst>
              <a:ext uri="{FF2B5EF4-FFF2-40B4-BE49-F238E27FC236}">
                <a16:creationId xmlns:a16="http://schemas.microsoft.com/office/drawing/2014/main" id="{BA838965-F93F-8036-6C59-1E8CD25D93E1}"/>
              </a:ext>
            </a:extLst>
          </p:cNvPr>
          <p:cNvSpPr/>
          <p:nvPr/>
        </p:nvSpPr>
        <p:spPr>
          <a:xfrm>
            <a:off x="1914041" y="1101116"/>
            <a:ext cx="3688596" cy="40221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3D987E-28F4-D41F-585F-7C508ACFDF96}"/>
              </a:ext>
            </a:extLst>
          </p:cNvPr>
          <p:cNvSpPr txBox="1"/>
          <p:nvPr/>
        </p:nvSpPr>
        <p:spPr>
          <a:xfrm>
            <a:off x="6142563" y="2010484"/>
            <a:ext cx="2555461" cy="1077218"/>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Very strong correlation between the location of </a:t>
            </a:r>
            <a:r>
              <a:rPr lang="en-US" sz="1600" i="0" dirty="0" err="1">
                <a:solidFill>
                  <a:srgbClr val="202122"/>
                </a:solidFill>
                <a:effectLst/>
                <a:latin typeface="Arial" panose="020B0604020202020204" pitchFamily="34" charset="0"/>
              </a:rPr>
              <a:t>Free_bikes</a:t>
            </a:r>
            <a:r>
              <a:rPr lang="en-US" sz="1600" i="0" dirty="0">
                <a:solidFill>
                  <a:srgbClr val="202122"/>
                </a:solidFill>
                <a:effectLst/>
                <a:latin typeface="Arial" panose="020B0604020202020204" pitchFamily="34" charset="0"/>
              </a:rPr>
              <a:t> with Distance, </a:t>
            </a:r>
            <a:r>
              <a:rPr lang="en-US" sz="1600" i="0" dirty="0" err="1">
                <a:solidFill>
                  <a:srgbClr val="202122"/>
                </a:solidFill>
                <a:effectLst/>
                <a:latin typeface="Arial" panose="020B0604020202020204" pitchFamily="34" charset="0"/>
              </a:rPr>
              <a:t>Review_Count</a:t>
            </a:r>
            <a:r>
              <a:rPr lang="en-US" sz="1600" i="0" dirty="0">
                <a:solidFill>
                  <a:srgbClr val="202122"/>
                </a:solidFill>
                <a:effectLst/>
                <a:latin typeface="Arial" panose="020B0604020202020204" pitchFamily="34" charset="0"/>
              </a:rPr>
              <a:t> and Rating</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5129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469</Words>
  <Application>Microsoft Office PowerPoint</Application>
  <PresentationFormat>On-screen Show (16:9)</PresentationFormat>
  <Paragraphs>67</Paragraphs>
  <Slides>15</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Arial</vt:lpstr>
      <vt:lpstr>Helvetica Neue</vt:lpstr>
      <vt:lpstr>Simple Light</vt:lpstr>
      <vt:lpstr>Statistical Modelling with Python   by Abi Afolabi 31st July 2023</vt:lpstr>
      <vt:lpstr>Project Overview &amp; Goals</vt:lpstr>
      <vt:lpstr>Project Execution Steps</vt:lpstr>
      <vt:lpstr>Location of Choice – Slough Points of Interest – Bakery &amp; Employment Agencies </vt:lpstr>
      <vt:lpstr>Data Profiling Results</vt:lpstr>
      <vt:lpstr>Sample Merged Dataset in Pandas DataFrame</vt:lpstr>
      <vt:lpstr>Discoveries from EDA – Histogram &amp; Kde plots</vt:lpstr>
      <vt:lpstr>Discoveries from EDA – Scatter plots (Dependent vs Independent)</vt:lpstr>
      <vt:lpstr>Discoveries from EDA – Correlation Matrix</vt:lpstr>
      <vt:lpstr>Regression Model</vt:lpstr>
      <vt:lpstr>Regression Model with only one variable </vt:lpstr>
      <vt:lpstr>Main Challenge – Very Little Time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cp:lastModifiedBy>Abimbola  Afolabi</cp:lastModifiedBy>
  <cp:revision>59</cp:revision>
  <dcterms:modified xsi:type="dcterms:W3CDTF">2023-08-01T03:43:15Z</dcterms:modified>
</cp:coreProperties>
</file>