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</p:sldIdLst>
  <p:sldSz cx="18288000" cy="10287000"/>
  <p:notesSz cx="6858000" cy="9144000"/>
  <p:embeddedFontLst>
    <p:embeddedFont>
      <p:font typeface="Now Bold" panose="020B0604020202020204" charset="0"/>
      <p:regular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Poppins Bold" panose="00000800000000000000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2250" y="-2015967"/>
            <a:ext cx="17208175" cy="14788276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712D">
                <a:alpha val="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33242" y="-3801477"/>
            <a:ext cx="17208175" cy="14788276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712D">
                <a:alpha val="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542603" y="40261"/>
            <a:ext cx="13494276" cy="11368928"/>
          </a:xfrm>
          <a:custGeom>
            <a:avLst/>
            <a:gdLst/>
            <a:ahLst/>
            <a:cxnLst/>
            <a:rect l="l" t="t" r="r" b="b"/>
            <a:pathLst>
              <a:path w="13494276" h="11368928">
                <a:moveTo>
                  <a:pt x="0" y="0"/>
                </a:moveTo>
                <a:lnTo>
                  <a:pt x="13494276" y="0"/>
                </a:lnTo>
                <a:lnTo>
                  <a:pt x="13494276" y="11368928"/>
                </a:lnTo>
                <a:lnTo>
                  <a:pt x="0" y="1136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9352337" y="1401443"/>
            <a:ext cx="8608845" cy="7398226"/>
            <a:chOff x="0" y="0"/>
            <a:chExt cx="812800" cy="698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4"/>
              <a:stretch>
                <a:fillRect l="-18750" r="-18750"/>
              </a:stretch>
            </a:blipFill>
            <a:ln w="419100" cap="sq">
              <a:solidFill>
                <a:srgbClr val="8F9FA4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1360" y="-4726588"/>
            <a:ext cx="7130800" cy="6128031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78F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3204330"/>
            <a:ext cx="10659635" cy="2842079"/>
            <a:chOff x="0" y="0"/>
            <a:chExt cx="14212846" cy="3789439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4212846" cy="3789439"/>
              <a:chOff x="0" y="0"/>
              <a:chExt cx="5961475" cy="158945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961475" cy="1589452"/>
              </a:xfrm>
              <a:custGeom>
                <a:avLst/>
                <a:gdLst/>
                <a:ahLst/>
                <a:cxnLst/>
                <a:rect l="l" t="t" r="r" b="b"/>
                <a:pathLst>
                  <a:path w="5961475" h="1589452">
                    <a:moveTo>
                      <a:pt x="5758275" y="0"/>
                    </a:moveTo>
                    <a:lnTo>
                      <a:pt x="0" y="0"/>
                    </a:lnTo>
                    <a:lnTo>
                      <a:pt x="0" y="1589452"/>
                    </a:lnTo>
                    <a:lnTo>
                      <a:pt x="5758275" y="1589452"/>
                    </a:lnTo>
                    <a:lnTo>
                      <a:pt x="5961475" y="794726"/>
                    </a:lnTo>
                    <a:lnTo>
                      <a:pt x="5758275" y="0"/>
                    </a:lnTo>
                    <a:close/>
                  </a:path>
                </a:pathLst>
              </a:custGeom>
              <a:solidFill>
                <a:srgbClr val="21404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5847175" cy="1646602"/>
              </a:xfrm>
              <a:prstGeom prst="rect">
                <a:avLst/>
              </a:prstGeom>
            </p:spPr>
            <p:txBody>
              <a:bodyPr lIns="55651" tIns="55651" rIns="55651" bIns="55651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78541" y="1647572"/>
              <a:ext cx="13934305" cy="867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66"/>
                </a:lnSpc>
              </a:pPr>
              <a:r>
                <a:rPr lang="en-US" sz="4222" b="1">
                  <a:solidFill>
                    <a:srgbClr val="FFFBFB"/>
                  </a:solidFill>
                  <a:latin typeface="Now Bold"/>
                  <a:ea typeface="Now Bold"/>
                  <a:cs typeface="Now Bold"/>
                  <a:sym typeface="Now Bold"/>
                </a:rPr>
                <a:t>VEHICLE TRANSMISSION CLASSIFIER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735253"/>
              <a:ext cx="13096261" cy="670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61"/>
                </a:lnSpc>
              </a:pPr>
              <a:r>
                <a:rPr lang="en-US" sz="3301" b="1">
                  <a:solidFill>
                    <a:srgbClr val="FFFBFB"/>
                  </a:solidFill>
                  <a:latin typeface="Now Bold"/>
                  <a:ea typeface="Now Bold"/>
                  <a:cs typeface="Now Bold"/>
                  <a:sym typeface="Now Bold"/>
                </a:rPr>
                <a:t>3830 PROJECT PRESENTATION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28523" y="40261"/>
            <a:ext cx="3754908" cy="949227"/>
          </a:xfrm>
          <a:custGeom>
            <a:avLst/>
            <a:gdLst/>
            <a:ahLst/>
            <a:cxnLst/>
            <a:rect l="l" t="t" r="r" b="b"/>
            <a:pathLst>
              <a:path w="3754908" h="949227">
                <a:moveTo>
                  <a:pt x="0" y="0"/>
                </a:moveTo>
                <a:lnTo>
                  <a:pt x="3754907" y="0"/>
                </a:lnTo>
                <a:lnTo>
                  <a:pt x="3754907" y="949228"/>
                </a:lnTo>
                <a:lnTo>
                  <a:pt x="0" y="9492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0" y="9025197"/>
            <a:ext cx="2723994" cy="1261803"/>
          </a:xfrm>
          <a:custGeom>
            <a:avLst/>
            <a:gdLst/>
            <a:ahLst/>
            <a:cxnLst/>
            <a:rect l="l" t="t" r="r" b="b"/>
            <a:pathLst>
              <a:path w="2723994" h="1261803">
                <a:moveTo>
                  <a:pt x="0" y="0"/>
                </a:moveTo>
                <a:lnTo>
                  <a:pt x="2723994" y="0"/>
                </a:lnTo>
                <a:lnTo>
                  <a:pt x="2723994" y="1261803"/>
                </a:lnTo>
                <a:lnTo>
                  <a:pt x="0" y="12618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019" b="-504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66051" y="-1328430"/>
            <a:ext cx="13516136" cy="11615430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F9F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02512" y="-3242968"/>
            <a:ext cx="5594255" cy="4807563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0" cap="sq">
              <a:solidFill>
                <a:srgbClr val="21404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166051" y="2160193"/>
            <a:ext cx="8608845" cy="7398226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16526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626465" y="760752"/>
            <a:ext cx="1824324" cy="535895"/>
          </a:xfrm>
          <a:custGeom>
            <a:avLst/>
            <a:gdLst/>
            <a:ahLst/>
            <a:cxnLst/>
            <a:rect l="l" t="t" r="r" b="b"/>
            <a:pathLst>
              <a:path w="1824324" h="535895">
                <a:moveTo>
                  <a:pt x="0" y="0"/>
                </a:moveTo>
                <a:lnTo>
                  <a:pt x="1824324" y="0"/>
                </a:lnTo>
                <a:lnTo>
                  <a:pt x="1824324" y="535896"/>
                </a:lnTo>
                <a:lnTo>
                  <a:pt x="0" y="535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1066800"/>
            <a:ext cx="9557999" cy="951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6529" b="1">
                <a:solidFill>
                  <a:srgbClr val="21404B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4187" y="2368331"/>
            <a:ext cx="9081864" cy="167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8"/>
              </a:lnSpc>
            </a:pPr>
            <a:r>
              <a:rPr lang="en-US" sz="2245" spc="-1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 a binary classification model to predict vehicle transmission type (automatic or manual) using features such as year, make, model, mileage, and price. </a:t>
            </a:r>
          </a:p>
          <a:p>
            <a:pPr algn="just">
              <a:lnSpc>
                <a:spcPts val="3368"/>
              </a:lnSpc>
            </a:pPr>
            <a:endParaRPr lang="en-US" sz="2245" spc="-11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4419" y="5300319"/>
            <a:ext cx="8115300" cy="4284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393" lvl="1" indent="-232196" algn="just">
              <a:lnSpc>
                <a:spcPts val="3420"/>
              </a:lnSpc>
              <a:buFont typeface="Arial"/>
              <a:buChar char="•"/>
            </a:pPr>
            <a:r>
              <a:rPr lang="en-US" sz="2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 reliable model to classify vehicles as having automatic or manual transmission.</a:t>
            </a:r>
          </a:p>
          <a:p>
            <a:pPr marL="464393" lvl="1" indent="-232196" algn="just">
              <a:lnSpc>
                <a:spcPts val="3420"/>
              </a:lnSpc>
              <a:buFont typeface="Arial"/>
              <a:buChar char="•"/>
            </a:pPr>
            <a:r>
              <a:rPr lang="en-US" sz="2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 valuable insights to support decision-making.</a:t>
            </a:r>
          </a:p>
          <a:p>
            <a:pPr marL="464393" lvl="1" indent="-232196" algn="just">
              <a:lnSpc>
                <a:spcPts val="3420"/>
              </a:lnSpc>
              <a:buFont typeface="Arial"/>
              <a:buChar char="•"/>
            </a:pPr>
            <a:r>
              <a:rPr lang="en-US" sz="2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machine learning techniques for accurate predictions.</a:t>
            </a:r>
          </a:p>
          <a:p>
            <a:pPr marL="464393" lvl="1" indent="-232196" algn="just">
              <a:lnSpc>
                <a:spcPts val="3420"/>
              </a:lnSpc>
              <a:buFont typeface="Arial"/>
              <a:buChar char="•"/>
            </a:pPr>
            <a:r>
              <a:rPr lang="en-US" sz="2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 technical expertise in data analysis, visualization, and predictive modeling.</a:t>
            </a:r>
          </a:p>
          <a:p>
            <a:pPr marL="464393" lvl="1" indent="-232196" algn="just">
              <a:lnSpc>
                <a:spcPts val="3420"/>
              </a:lnSpc>
              <a:buFont typeface="Arial"/>
              <a:buChar char="•"/>
            </a:pPr>
            <a:r>
              <a:rPr lang="en-US" sz="2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Contribute to industry engagement through actionable findings.</a:t>
            </a:r>
          </a:p>
          <a:p>
            <a:pPr algn="just">
              <a:lnSpc>
                <a:spcPts val="3420"/>
              </a:lnSpc>
            </a:pPr>
            <a:endParaRPr lang="en-US" sz="215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9502512" y="7904821"/>
            <a:ext cx="2168374" cy="1863446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E7A37F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84187" y="4020201"/>
            <a:ext cx="9557999" cy="95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6529" b="1">
                <a:solidFill>
                  <a:srgbClr val="21404B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97629" y="776033"/>
            <a:ext cx="12892741" cy="180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 b="1">
                <a:solidFill>
                  <a:srgbClr val="21404B"/>
                </a:solidFill>
                <a:latin typeface="Poppins Bold"/>
                <a:ea typeface="Poppins Bold"/>
                <a:cs typeface="Poppins Bold"/>
                <a:sym typeface="Poppins Bold"/>
              </a:rPr>
              <a:t>EXPLORATORY DATA ANALYSIS INSIGHTS</a:t>
            </a:r>
          </a:p>
        </p:txBody>
      </p:sp>
      <p:sp>
        <p:nvSpPr>
          <p:cNvPr id="3" name="Freeform 3"/>
          <p:cNvSpPr/>
          <p:nvPr/>
        </p:nvSpPr>
        <p:spPr>
          <a:xfrm flipV="1">
            <a:off x="14776969" y="-2576192"/>
            <a:ext cx="7020040" cy="5914383"/>
          </a:xfrm>
          <a:custGeom>
            <a:avLst/>
            <a:gdLst/>
            <a:ahLst/>
            <a:cxnLst/>
            <a:rect l="l" t="t" r="r" b="b"/>
            <a:pathLst>
              <a:path w="7020040" h="5914383">
                <a:moveTo>
                  <a:pt x="0" y="5914384"/>
                </a:moveTo>
                <a:lnTo>
                  <a:pt x="7020039" y="5914384"/>
                </a:lnTo>
                <a:lnTo>
                  <a:pt x="7020039" y="0"/>
                </a:lnTo>
                <a:lnTo>
                  <a:pt x="0" y="0"/>
                </a:lnTo>
                <a:lnTo>
                  <a:pt x="0" y="591438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-3509008" y="-2576192"/>
            <a:ext cx="7020040" cy="5914383"/>
          </a:xfrm>
          <a:custGeom>
            <a:avLst/>
            <a:gdLst/>
            <a:ahLst/>
            <a:cxnLst/>
            <a:rect l="l" t="t" r="r" b="b"/>
            <a:pathLst>
              <a:path w="7020040" h="5914383">
                <a:moveTo>
                  <a:pt x="7020039" y="5914384"/>
                </a:moveTo>
                <a:lnTo>
                  <a:pt x="0" y="5914384"/>
                </a:lnTo>
                <a:lnTo>
                  <a:pt x="0" y="0"/>
                </a:lnTo>
                <a:lnTo>
                  <a:pt x="7020039" y="0"/>
                </a:lnTo>
                <a:lnTo>
                  <a:pt x="7020039" y="591438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14105" y="3127438"/>
            <a:ext cx="8529895" cy="6130862"/>
          </a:xfrm>
          <a:custGeom>
            <a:avLst/>
            <a:gdLst/>
            <a:ahLst/>
            <a:cxnLst/>
            <a:rect l="l" t="t" r="r" b="b"/>
            <a:pathLst>
              <a:path w="8529895" h="6130862">
                <a:moveTo>
                  <a:pt x="0" y="0"/>
                </a:moveTo>
                <a:lnTo>
                  <a:pt x="8529895" y="0"/>
                </a:lnTo>
                <a:lnTo>
                  <a:pt x="8529895" y="6130862"/>
                </a:lnTo>
                <a:lnTo>
                  <a:pt x="0" y="613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058882" y="7846996"/>
            <a:ext cx="4090171" cy="87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4"/>
              </a:lnSpc>
            </a:pPr>
            <a:r>
              <a:rPr lang="en-US" sz="24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Encourage energy-saving habits among staff</a:t>
            </a:r>
          </a:p>
        </p:txBody>
      </p:sp>
      <p:sp>
        <p:nvSpPr>
          <p:cNvPr id="7" name="Freeform 7"/>
          <p:cNvSpPr/>
          <p:nvPr/>
        </p:nvSpPr>
        <p:spPr>
          <a:xfrm>
            <a:off x="9668090" y="3526729"/>
            <a:ext cx="8111671" cy="4207929"/>
          </a:xfrm>
          <a:custGeom>
            <a:avLst/>
            <a:gdLst/>
            <a:ahLst/>
            <a:cxnLst/>
            <a:rect l="l" t="t" r="r" b="b"/>
            <a:pathLst>
              <a:path w="8111671" h="4207929">
                <a:moveTo>
                  <a:pt x="0" y="0"/>
                </a:moveTo>
                <a:lnTo>
                  <a:pt x="8111671" y="0"/>
                </a:lnTo>
                <a:lnTo>
                  <a:pt x="8111671" y="4207929"/>
                </a:lnTo>
                <a:lnTo>
                  <a:pt x="0" y="42079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776885" y="9191625"/>
            <a:ext cx="4204335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3A3D3F"/>
                </a:solidFill>
                <a:latin typeface="Poppins Bold"/>
                <a:ea typeface="Poppins Bold"/>
                <a:cs typeface="Poppins Bold"/>
                <a:sym typeface="Poppins Bold"/>
              </a:rPr>
              <a:t>Transmission distribution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761895" y="8066851"/>
            <a:ext cx="392406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3A3D3F"/>
                </a:solidFill>
                <a:latin typeface="Poppins Bold"/>
                <a:ea typeface="Poppins Bold"/>
                <a:cs typeface="Poppins Bold"/>
                <a:sym typeface="Poppins Bold"/>
              </a:rPr>
              <a:t>Vehicle Age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67048" y="2439524"/>
            <a:ext cx="3737354" cy="4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Zero Waste Initiatives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990664" y="-2029370"/>
            <a:ext cx="5594255" cy="4807563"/>
            <a:chOff x="0" y="0"/>
            <a:chExt cx="812800" cy="698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16526"/>
            </a:solidFill>
            <a:ln w="381000" cap="sq">
              <a:solidFill>
                <a:srgbClr val="21404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000398" y="2778193"/>
            <a:ext cx="4759772" cy="6356958"/>
          </a:xfrm>
          <a:custGeom>
            <a:avLst/>
            <a:gdLst/>
            <a:ahLst/>
            <a:cxnLst/>
            <a:rect l="l" t="t" r="r" b="b"/>
            <a:pathLst>
              <a:path w="4759772" h="6356958">
                <a:moveTo>
                  <a:pt x="0" y="0"/>
                </a:moveTo>
                <a:lnTo>
                  <a:pt x="4759773" y="0"/>
                </a:lnTo>
                <a:lnTo>
                  <a:pt x="475977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60432" y="2778193"/>
            <a:ext cx="4759772" cy="6356958"/>
          </a:xfrm>
          <a:custGeom>
            <a:avLst/>
            <a:gdLst/>
            <a:ahLst/>
            <a:cxnLst/>
            <a:rect l="l" t="t" r="r" b="b"/>
            <a:pathLst>
              <a:path w="4759772" h="6356958">
                <a:moveTo>
                  <a:pt x="0" y="0"/>
                </a:moveTo>
                <a:lnTo>
                  <a:pt x="4759773" y="0"/>
                </a:lnTo>
                <a:lnTo>
                  <a:pt x="475977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360889" y="572135"/>
            <a:ext cx="9566223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 b="1">
                <a:solidFill>
                  <a:srgbClr val="21404B"/>
                </a:solidFill>
                <a:latin typeface="Poppins Bold"/>
                <a:ea typeface="Poppins Bold"/>
                <a:cs typeface="Poppins Bold"/>
                <a:sym typeface="Poppins Bold"/>
              </a:rPr>
              <a:t>RESAMPLING (SMOTE)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04209" y="1958887"/>
            <a:ext cx="4313359" cy="4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Before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23605" y="1958887"/>
            <a:ext cx="4313359" cy="4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After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2439" y="2323865"/>
            <a:ext cx="8810553" cy="6442717"/>
          </a:xfrm>
          <a:custGeom>
            <a:avLst/>
            <a:gdLst/>
            <a:ahLst/>
            <a:cxnLst/>
            <a:rect l="l" t="t" r="r" b="b"/>
            <a:pathLst>
              <a:path w="8810553" h="6442717">
                <a:moveTo>
                  <a:pt x="0" y="0"/>
                </a:moveTo>
                <a:lnTo>
                  <a:pt x="8810553" y="0"/>
                </a:lnTo>
                <a:lnTo>
                  <a:pt x="8810553" y="6442717"/>
                </a:lnTo>
                <a:lnTo>
                  <a:pt x="0" y="644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067048" y="2439524"/>
            <a:ext cx="3737354" cy="4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Zero Waste Initiatives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990664" y="-2029370"/>
            <a:ext cx="5594255" cy="4807563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16526"/>
            </a:solidFill>
            <a:ln w="381000" cap="sq">
              <a:solidFill>
                <a:srgbClr val="21404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734674" y="3872662"/>
            <a:ext cx="6060085" cy="2091156"/>
          </a:xfrm>
          <a:custGeom>
            <a:avLst/>
            <a:gdLst/>
            <a:ahLst/>
            <a:cxnLst/>
            <a:rect l="l" t="t" r="r" b="b"/>
            <a:pathLst>
              <a:path w="6060085" h="2091156">
                <a:moveTo>
                  <a:pt x="0" y="0"/>
                </a:moveTo>
                <a:lnTo>
                  <a:pt x="6060085" y="0"/>
                </a:lnTo>
                <a:lnTo>
                  <a:pt x="6060085" y="2091156"/>
                </a:lnTo>
                <a:lnTo>
                  <a:pt x="0" y="2091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4909129" y="3675354"/>
            <a:ext cx="6332442" cy="858915"/>
          </a:xfrm>
          <a:prstGeom prst="line">
            <a:avLst/>
          </a:prstGeom>
          <a:ln w="57150" cap="flat">
            <a:solidFill>
              <a:srgbClr val="B01C2A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37482" y="7066245"/>
            <a:ext cx="11301259" cy="748708"/>
          </a:xfrm>
          <a:custGeom>
            <a:avLst/>
            <a:gdLst/>
            <a:ahLst/>
            <a:cxnLst/>
            <a:rect l="l" t="t" r="r" b="b"/>
            <a:pathLst>
              <a:path w="11301259" h="748708">
                <a:moveTo>
                  <a:pt x="0" y="0"/>
                </a:moveTo>
                <a:lnTo>
                  <a:pt x="11301259" y="0"/>
                </a:lnTo>
                <a:lnTo>
                  <a:pt x="11301259" y="748708"/>
                </a:lnTo>
                <a:lnTo>
                  <a:pt x="0" y="748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360889" y="572135"/>
            <a:ext cx="9566223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 b="1">
                <a:solidFill>
                  <a:srgbClr val="21404B"/>
                </a:solidFill>
                <a:latin typeface="Poppins Bold"/>
                <a:ea typeface="Poppins Bold"/>
                <a:cs typeface="Poppins Bold"/>
                <a:sym typeface="Poppins Bold"/>
              </a:rPr>
              <a:t>ML MODELS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57938" y="6270681"/>
            <a:ext cx="4313359" cy="4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Recycling and Composting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70832" y="3227313"/>
            <a:ext cx="6774212" cy="2946586"/>
          </a:xfrm>
          <a:custGeom>
            <a:avLst/>
            <a:gdLst/>
            <a:ahLst/>
            <a:cxnLst/>
            <a:rect l="l" t="t" r="r" b="b"/>
            <a:pathLst>
              <a:path w="6774212" h="2946586">
                <a:moveTo>
                  <a:pt x="0" y="0"/>
                </a:moveTo>
                <a:lnTo>
                  <a:pt x="6774212" y="0"/>
                </a:lnTo>
                <a:lnTo>
                  <a:pt x="6774212" y="2946586"/>
                </a:lnTo>
                <a:lnTo>
                  <a:pt x="0" y="2946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862904" y="7391637"/>
            <a:ext cx="11301259" cy="2118986"/>
          </a:xfrm>
          <a:custGeom>
            <a:avLst/>
            <a:gdLst/>
            <a:ahLst/>
            <a:cxnLst/>
            <a:rect l="l" t="t" r="r" b="b"/>
            <a:pathLst>
              <a:path w="11301259" h="2118986">
                <a:moveTo>
                  <a:pt x="0" y="0"/>
                </a:moveTo>
                <a:lnTo>
                  <a:pt x="11301259" y="0"/>
                </a:lnTo>
                <a:lnTo>
                  <a:pt x="11301259" y="2118986"/>
                </a:lnTo>
                <a:lnTo>
                  <a:pt x="0" y="2118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067048" y="2439524"/>
            <a:ext cx="3737354" cy="4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Zero Waste Initiatives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990664" y="-2029370"/>
            <a:ext cx="5594255" cy="4807563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16526"/>
            </a:solidFill>
            <a:ln w="381000" cap="sq">
              <a:solidFill>
                <a:srgbClr val="21404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28048" y="2636794"/>
            <a:ext cx="5827596" cy="3865831"/>
          </a:xfrm>
          <a:custGeom>
            <a:avLst/>
            <a:gdLst/>
            <a:ahLst/>
            <a:cxnLst/>
            <a:rect l="l" t="t" r="r" b="b"/>
            <a:pathLst>
              <a:path w="5827596" h="3865831">
                <a:moveTo>
                  <a:pt x="0" y="0"/>
                </a:moveTo>
                <a:lnTo>
                  <a:pt x="5827596" y="0"/>
                </a:lnTo>
                <a:lnTo>
                  <a:pt x="5827596" y="3865831"/>
                </a:lnTo>
                <a:lnTo>
                  <a:pt x="0" y="3865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369503" y="364344"/>
            <a:ext cx="9566223" cy="180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 b="1">
                <a:solidFill>
                  <a:srgbClr val="21404B"/>
                </a:solidFill>
                <a:latin typeface="Poppins Bold"/>
                <a:ea typeface="Poppins Bold"/>
                <a:cs typeface="Poppins Bold"/>
                <a:sym typeface="Poppins Bold"/>
              </a:rPr>
              <a:t>HYPERPARAMETER TUNING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04781" y="-2029370"/>
            <a:ext cx="4080720" cy="3506869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16526"/>
            </a:solidFill>
            <a:ln w="381000" cap="sq">
              <a:solidFill>
                <a:srgbClr val="21404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34828" y="1187837"/>
            <a:ext cx="7305682" cy="4529523"/>
          </a:xfrm>
          <a:custGeom>
            <a:avLst/>
            <a:gdLst/>
            <a:ahLst/>
            <a:cxnLst/>
            <a:rect l="l" t="t" r="r" b="b"/>
            <a:pathLst>
              <a:path w="7305682" h="4529523">
                <a:moveTo>
                  <a:pt x="0" y="0"/>
                </a:moveTo>
                <a:lnTo>
                  <a:pt x="7305682" y="0"/>
                </a:lnTo>
                <a:lnTo>
                  <a:pt x="7305682" y="4529523"/>
                </a:lnTo>
                <a:lnTo>
                  <a:pt x="0" y="4529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692854" y="1040783"/>
            <a:ext cx="5915787" cy="4529524"/>
          </a:xfrm>
          <a:custGeom>
            <a:avLst/>
            <a:gdLst/>
            <a:ahLst/>
            <a:cxnLst/>
            <a:rect l="l" t="t" r="r" b="b"/>
            <a:pathLst>
              <a:path w="6779576" h="5589269">
                <a:moveTo>
                  <a:pt x="0" y="0"/>
                </a:moveTo>
                <a:lnTo>
                  <a:pt x="6779576" y="0"/>
                </a:lnTo>
                <a:lnTo>
                  <a:pt x="6779576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39875" y="4169248"/>
            <a:ext cx="6420914" cy="883248"/>
          </a:xfrm>
          <a:custGeom>
            <a:avLst/>
            <a:gdLst/>
            <a:ahLst/>
            <a:cxnLst/>
            <a:rect l="l" t="t" r="r" b="b"/>
            <a:pathLst>
              <a:path w="6420914" h="883248">
                <a:moveTo>
                  <a:pt x="0" y="0"/>
                </a:moveTo>
                <a:lnTo>
                  <a:pt x="6420914" y="0"/>
                </a:lnTo>
                <a:lnTo>
                  <a:pt x="6420914" y="883247"/>
                </a:lnTo>
                <a:lnTo>
                  <a:pt x="0" y="8832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360889" y="126964"/>
            <a:ext cx="9566223" cy="887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6500" b="1" dirty="0">
                <a:solidFill>
                  <a:srgbClr val="21404B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19246" y="664231"/>
            <a:ext cx="4426484" cy="4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Map of Confusion Matrix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87388" y="664231"/>
            <a:ext cx="4426484" cy="44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Classification Report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D71C3762-F48E-2CDB-2FAC-BE1A9963689A}"/>
              </a:ext>
            </a:extLst>
          </p:cNvPr>
          <p:cNvSpPr/>
          <p:nvPr/>
        </p:nvSpPr>
        <p:spPr>
          <a:xfrm>
            <a:off x="5638800" y="5218714"/>
            <a:ext cx="5915787" cy="4941322"/>
          </a:xfrm>
          <a:custGeom>
            <a:avLst/>
            <a:gdLst/>
            <a:ahLst/>
            <a:cxnLst/>
            <a:rect l="l" t="t" r="r" b="b"/>
            <a:pathLst>
              <a:path w="7515987" h="5856474">
                <a:moveTo>
                  <a:pt x="0" y="0"/>
                </a:moveTo>
                <a:lnTo>
                  <a:pt x="7515987" y="0"/>
                </a:lnTo>
                <a:lnTo>
                  <a:pt x="7515987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Now Bold</vt:lpstr>
      <vt:lpstr>Poppins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Modern Sustainable Business Winning with Green Strategies Presentation</dc:title>
  <cp:lastModifiedBy>DEVOTION</cp:lastModifiedBy>
  <cp:revision>7</cp:revision>
  <dcterms:created xsi:type="dcterms:W3CDTF">2006-08-16T00:00:00Z</dcterms:created>
  <dcterms:modified xsi:type="dcterms:W3CDTF">2025-04-11T22:53:51Z</dcterms:modified>
  <dc:identifier>DAGYdQdmmFw</dc:identifier>
</cp:coreProperties>
</file>