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315" r:id="rId3"/>
    <p:sldId id="316" r:id="rId4"/>
    <p:sldId id="330" r:id="rId5"/>
    <p:sldId id="325" r:id="rId6"/>
    <p:sldId id="327" r:id="rId7"/>
    <p:sldId id="331" r:id="rId8"/>
    <p:sldId id="323" r:id="rId9"/>
    <p:sldId id="332" r:id="rId10"/>
    <p:sldId id="322" r:id="rId11"/>
    <p:sldId id="32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38" autoAdjust="0"/>
  </p:normalViewPr>
  <p:slideViewPr>
    <p:cSldViewPr snapToGrid="0">
      <p:cViewPr varScale="1">
        <p:scale>
          <a:sx n="123" d="100"/>
          <a:sy n="123" d="100"/>
        </p:scale>
        <p:origin x="108" y="3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645EB-7EFD-4781-B307-34B97111BC7F}"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7144F515-63B8-4805-A94A-D0ADB4344091}">
      <dgm:prSet phldrT="[Text]" custT="1"/>
      <dgm:spPr/>
      <dgm:t>
        <a:bodyPr/>
        <a:lstStyle/>
        <a:p>
          <a:r>
            <a:rPr lang="en-US" sz="1400" dirty="0"/>
            <a:t>Import Python Libraries &amp; Dataset</a:t>
          </a:r>
        </a:p>
      </dgm:t>
    </dgm:pt>
    <dgm:pt modelId="{12539352-12B9-47BD-9CE7-F5DE6B56960A}" type="parTrans" cxnId="{CCF87D79-E489-4D33-BE59-31BB6A119E2B}">
      <dgm:prSet/>
      <dgm:spPr/>
      <dgm:t>
        <a:bodyPr/>
        <a:lstStyle/>
        <a:p>
          <a:endParaRPr lang="en-US"/>
        </a:p>
      </dgm:t>
    </dgm:pt>
    <dgm:pt modelId="{B30E7A47-C034-4753-84A0-441489FE797C}" type="sibTrans" cxnId="{CCF87D79-E489-4D33-BE59-31BB6A119E2B}">
      <dgm:prSet/>
      <dgm:spPr/>
      <dgm:t>
        <a:bodyPr/>
        <a:lstStyle/>
        <a:p>
          <a:endParaRPr lang="en-US"/>
        </a:p>
      </dgm:t>
    </dgm:pt>
    <dgm:pt modelId="{267D93D6-7A8F-4E21-B258-D65F4086A9E5}">
      <dgm:prSet phldrT="[Text]"/>
      <dgm:spPr/>
      <dgm:t>
        <a:bodyPr/>
        <a:lstStyle/>
        <a:p>
          <a:r>
            <a:rPr lang="en-US" dirty="0"/>
            <a:t>Perform Exploratory Data Analysis (EDA)</a:t>
          </a:r>
        </a:p>
      </dgm:t>
    </dgm:pt>
    <dgm:pt modelId="{CCAA39C5-520E-4C48-9636-6CA5F3867D07}" type="parTrans" cxnId="{E0BDB610-2A4D-4B75-855C-EC058B0DB5EA}">
      <dgm:prSet/>
      <dgm:spPr/>
      <dgm:t>
        <a:bodyPr/>
        <a:lstStyle/>
        <a:p>
          <a:endParaRPr lang="en-US"/>
        </a:p>
      </dgm:t>
    </dgm:pt>
    <dgm:pt modelId="{31399B68-E4EA-4EA5-8687-9FD5A232E1C0}" type="sibTrans" cxnId="{E0BDB610-2A4D-4B75-855C-EC058B0DB5EA}">
      <dgm:prSet/>
      <dgm:spPr/>
      <dgm:t>
        <a:bodyPr/>
        <a:lstStyle/>
        <a:p>
          <a:endParaRPr lang="en-US"/>
        </a:p>
      </dgm:t>
    </dgm:pt>
    <dgm:pt modelId="{25CBD153-62AD-42C4-BE05-492E271F87A8}">
      <dgm:prSet phldrT="[Text]"/>
      <dgm:spPr/>
      <dgm:t>
        <a:bodyPr/>
        <a:lstStyle/>
        <a:p>
          <a:r>
            <a:rPr lang="en-US" dirty="0"/>
            <a:t>Build Model &amp; Interpret</a:t>
          </a:r>
        </a:p>
      </dgm:t>
    </dgm:pt>
    <dgm:pt modelId="{2BBA93D9-FD25-4F27-8EBB-F15410FA93BC}" type="parTrans" cxnId="{FA828BA7-557B-4FEB-9E61-37C2CADD8A5D}">
      <dgm:prSet/>
      <dgm:spPr/>
      <dgm:t>
        <a:bodyPr/>
        <a:lstStyle/>
        <a:p>
          <a:endParaRPr lang="en-US"/>
        </a:p>
      </dgm:t>
    </dgm:pt>
    <dgm:pt modelId="{BF6B23DE-1BA3-4EBF-A43F-92A75AA7774D}" type="sibTrans" cxnId="{FA828BA7-557B-4FEB-9E61-37C2CADD8A5D}">
      <dgm:prSet/>
      <dgm:spPr/>
      <dgm:t>
        <a:bodyPr/>
        <a:lstStyle/>
        <a:p>
          <a:endParaRPr lang="en-US"/>
        </a:p>
      </dgm:t>
    </dgm:pt>
    <dgm:pt modelId="{3370A703-15F2-4197-BEBC-A8810E975568}">
      <dgm:prSet phldrT="[Text]"/>
      <dgm:spPr/>
      <dgm:t>
        <a:bodyPr/>
        <a:lstStyle/>
        <a:p>
          <a:r>
            <a:rPr lang="en-US" b="1" i="0" dirty="0"/>
            <a:t>Perform Feature Engineering</a:t>
          </a:r>
          <a:endParaRPr lang="en-US" dirty="0"/>
        </a:p>
      </dgm:t>
    </dgm:pt>
    <dgm:pt modelId="{904E1864-F50B-43D5-BF63-A19873895658}" type="parTrans" cxnId="{9E7F4E11-0CF7-44C3-9327-498D1363B5F9}">
      <dgm:prSet/>
      <dgm:spPr/>
      <dgm:t>
        <a:bodyPr/>
        <a:lstStyle/>
        <a:p>
          <a:endParaRPr lang="en-US"/>
        </a:p>
      </dgm:t>
    </dgm:pt>
    <dgm:pt modelId="{6A708572-02F5-45DA-9FD4-857C9CE868AA}" type="sibTrans" cxnId="{9E7F4E11-0CF7-44C3-9327-498D1363B5F9}">
      <dgm:prSet/>
      <dgm:spPr/>
      <dgm:t>
        <a:bodyPr/>
        <a:lstStyle/>
        <a:p>
          <a:endParaRPr lang="en-US"/>
        </a:p>
      </dgm:t>
    </dgm:pt>
    <dgm:pt modelId="{32C6711C-B02A-43D2-B7BC-F30F5E43F91A}">
      <dgm:prSet phldrT="[Text]"/>
      <dgm:spPr/>
      <dgm:t>
        <a:bodyPr/>
        <a:lstStyle/>
        <a:p>
          <a:r>
            <a:rPr lang="en-US" b="1" i="0" dirty="0"/>
            <a:t>Perform Data Preprocessing</a:t>
          </a:r>
          <a:endParaRPr lang="en-US" dirty="0"/>
        </a:p>
      </dgm:t>
    </dgm:pt>
    <dgm:pt modelId="{F3474BB6-D5C3-4FE5-BCE8-480F7C1F02D6}" type="parTrans" cxnId="{C9147908-AF6E-4663-A33A-687B9680C2DA}">
      <dgm:prSet/>
      <dgm:spPr/>
      <dgm:t>
        <a:bodyPr/>
        <a:lstStyle/>
        <a:p>
          <a:endParaRPr lang="en-US"/>
        </a:p>
      </dgm:t>
    </dgm:pt>
    <dgm:pt modelId="{DB1FE8CD-BD52-415B-BFF2-F2F865B66C7E}" type="sibTrans" cxnId="{C9147908-AF6E-4663-A33A-687B9680C2DA}">
      <dgm:prSet/>
      <dgm:spPr/>
      <dgm:t>
        <a:bodyPr/>
        <a:lstStyle/>
        <a:p>
          <a:endParaRPr lang="en-US"/>
        </a:p>
      </dgm:t>
    </dgm:pt>
    <dgm:pt modelId="{6DA0DBD7-95FD-4AAA-AD5F-86DEA1A52772}" type="pres">
      <dgm:prSet presAssocID="{349645EB-7EFD-4781-B307-34B97111BC7F}" presName="CompostProcess" presStyleCnt="0">
        <dgm:presLayoutVars>
          <dgm:dir/>
          <dgm:resizeHandles val="exact"/>
        </dgm:presLayoutVars>
      </dgm:prSet>
      <dgm:spPr/>
    </dgm:pt>
    <dgm:pt modelId="{D95E65D3-8912-4CF7-86E6-F6639FCB77BB}" type="pres">
      <dgm:prSet presAssocID="{349645EB-7EFD-4781-B307-34B97111BC7F}" presName="arrow" presStyleLbl="bgShp" presStyleIdx="0" presStyleCnt="1" custScaleX="117647" custLinFactNeighborX="6109" custLinFactNeighborY="-365"/>
      <dgm:spPr/>
    </dgm:pt>
    <dgm:pt modelId="{466DD901-B55A-4882-BB13-DCAE1D35E1DB}" type="pres">
      <dgm:prSet presAssocID="{349645EB-7EFD-4781-B307-34B97111BC7F}" presName="linearProcess" presStyleCnt="0"/>
      <dgm:spPr/>
    </dgm:pt>
    <dgm:pt modelId="{2825F583-1A53-48C1-A846-485B9F4803EB}" type="pres">
      <dgm:prSet presAssocID="{7144F515-63B8-4805-A94A-D0ADB4344091}" presName="textNode" presStyleLbl="node1" presStyleIdx="0" presStyleCnt="5">
        <dgm:presLayoutVars>
          <dgm:bulletEnabled val="1"/>
        </dgm:presLayoutVars>
      </dgm:prSet>
      <dgm:spPr/>
    </dgm:pt>
    <dgm:pt modelId="{85B9FC94-91E8-48C4-99AA-DB75269E1E06}" type="pres">
      <dgm:prSet presAssocID="{B30E7A47-C034-4753-84A0-441489FE797C}" presName="sibTrans" presStyleCnt="0"/>
      <dgm:spPr/>
    </dgm:pt>
    <dgm:pt modelId="{223CA7A3-2962-4193-8199-736CDA88D29A}" type="pres">
      <dgm:prSet presAssocID="{267D93D6-7A8F-4E21-B258-D65F4086A9E5}" presName="textNode" presStyleLbl="node1" presStyleIdx="1" presStyleCnt="5" custLinFactNeighborX="-61919" custLinFactNeighborY="466">
        <dgm:presLayoutVars>
          <dgm:bulletEnabled val="1"/>
        </dgm:presLayoutVars>
      </dgm:prSet>
      <dgm:spPr/>
    </dgm:pt>
    <dgm:pt modelId="{908ECC49-D98B-4AA2-8947-1F9925F7546C}" type="pres">
      <dgm:prSet presAssocID="{31399B68-E4EA-4EA5-8687-9FD5A232E1C0}" presName="sibTrans" presStyleCnt="0"/>
      <dgm:spPr/>
    </dgm:pt>
    <dgm:pt modelId="{5732F0CD-1F2F-442C-A1EF-8A20C915E144}" type="pres">
      <dgm:prSet presAssocID="{32C6711C-B02A-43D2-B7BC-F30F5E43F91A}" presName="textNode" presStyleLbl="node1" presStyleIdx="2" presStyleCnt="5" custLinFactX="-676" custLinFactNeighborX="-100000" custLinFactNeighborY="931">
        <dgm:presLayoutVars>
          <dgm:bulletEnabled val="1"/>
        </dgm:presLayoutVars>
      </dgm:prSet>
      <dgm:spPr/>
    </dgm:pt>
    <dgm:pt modelId="{9BCE42CD-DA75-4472-A174-08D409735C76}" type="pres">
      <dgm:prSet presAssocID="{DB1FE8CD-BD52-415B-BFF2-F2F865B66C7E}" presName="sibTrans" presStyleCnt="0"/>
      <dgm:spPr/>
    </dgm:pt>
    <dgm:pt modelId="{2140BBD7-7C81-44E0-B67B-F38D857F998E}" type="pres">
      <dgm:prSet presAssocID="{3370A703-15F2-4197-BEBC-A8810E975568}" presName="textNode" presStyleLbl="node1" presStyleIdx="3" presStyleCnt="5" custLinFactX="-3256" custLinFactNeighborX="-100000" custLinFactNeighborY="1862">
        <dgm:presLayoutVars>
          <dgm:bulletEnabled val="1"/>
        </dgm:presLayoutVars>
      </dgm:prSet>
      <dgm:spPr/>
    </dgm:pt>
    <dgm:pt modelId="{5D01F979-F0CB-4595-AC3C-704A9AA0DD0D}" type="pres">
      <dgm:prSet presAssocID="{6A708572-02F5-45DA-9FD4-857C9CE868AA}" presName="sibTrans" presStyleCnt="0"/>
      <dgm:spPr/>
    </dgm:pt>
    <dgm:pt modelId="{565E5C36-0CC9-4262-863E-8204CA7C9B75}" type="pres">
      <dgm:prSet presAssocID="{25CBD153-62AD-42C4-BE05-492E271F87A8}" presName="textNode" presStyleLbl="node1" presStyleIdx="4" presStyleCnt="5" custLinFactX="-6078" custLinFactNeighborX="-100000" custLinFactNeighborY="2328">
        <dgm:presLayoutVars>
          <dgm:bulletEnabled val="1"/>
        </dgm:presLayoutVars>
      </dgm:prSet>
      <dgm:spPr/>
    </dgm:pt>
  </dgm:ptLst>
  <dgm:cxnLst>
    <dgm:cxn modelId="{C9147908-AF6E-4663-A33A-687B9680C2DA}" srcId="{349645EB-7EFD-4781-B307-34B97111BC7F}" destId="{32C6711C-B02A-43D2-B7BC-F30F5E43F91A}" srcOrd="2" destOrd="0" parTransId="{F3474BB6-D5C3-4FE5-BCE8-480F7C1F02D6}" sibTransId="{DB1FE8CD-BD52-415B-BFF2-F2F865B66C7E}"/>
    <dgm:cxn modelId="{E0BDB610-2A4D-4B75-855C-EC058B0DB5EA}" srcId="{349645EB-7EFD-4781-B307-34B97111BC7F}" destId="{267D93D6-7A8F-4E21-B258-D65F4086A9E5}" srcOrd="1" destOrd="0" parTransId="{CCAA39C5-520E-4C48-9636-6CA5F3867D07}" sibTransId="{31399B68-E4EA-4EA5-8687-9FD5A232E1C0}"/>
    <dgm:cxn modelId="{9E7F4E11-0CF7-44C3-9327-498D1363B5F9}" srcId="{349645EB-7EFD-4781-B307-34B97111BC7F}" destId="{3370A703-15F2-4197-BEBC-A8810E975568}" srcOrd="3" destOrd="0" parTransId="{904E1864-F50B-43D5-BF63-A19873895658}" sibTransId="{6A708572-02F5-45DA-9FD4-857C9CE868AA}"/>
    <dgm:cxn modelId="{CE4D4A21-508C-479F-8C73-2F296B681C1C}" type="presOf" srcId="{7144F515-63B8-4805-A94A-D0ADB4344091}" destId="{2825F583-1A53-48C1-A846-485B9F4803EB}" srcOrd="0" destOrd="0" presId="urn:microsoft.com/office/officeart/2005/8/layout/hProcess9"/>
    <dgm:cxn modelId="{52099722-EB1D-424A-A4EB-BE3E2F957F62}" type="presOf" srcId="{349645EB-7EFD-4781-B307-34B97111BC7F}" destId="{6DA0DBD7-95FD-4AAA-AD5F-86DEA1A52772}" srcOrd="0" destOrd="0" presId="urn:microsoft.com/office/officeart/2005/8/layout/hProcess9"/>
    <dgm:cxn modelId="{6E315F34-5D96-464C-A88F-E0B3D7957461}" type="presOf" srcId="{25CBD153-62AD-42C4-BE05-492E271F87A8}" destId="{565E5C36-0CC9-4262-863E-8204CA7C9B75}" srcOrd="0" destOrd="0" presId="urn:microsoft.com/office/officeart/2005/8/layout/hProcess9"/>
    <dgm:cxn modelId="{AF21E35E-258E-468D-A34B-B95220369A56}" type="presOf" srcId="{32C6711C-B02A-43D2-B7BC-F30F5E43F91A}" destId="{5732F0CD-1F2F-442C-A1EF-8A20C915E144}" srcOrd="0" destOrd="0" presId="urn:microsoft.com/office/officeart/2005/8/layout/hProcess9"/>
    <dgm:cxn modelId="{E58A264F-09C2-417E-8AF0-77FB5D442634}" type="presOf" srcId="{267D93D6-7A8F-4E21-B258-D65F4086A9E5}" destId="{223CA7A3-2962-4193-8199-736CDA88D29A}" srcOrd="0" destOrd="0" presId="urn:microsoft.com/office/officeart/2005/8/layout/hProcess9"/>
    <dgm:cxn modelId="{CCF87D79-E489-4D33-BE59-31BB6A119E2B}" srcId="{349645EB-7EFD-4781-B307-34B97111BC7F}" destId="{7144F515-63B8-4805-A94A-D0ADB4344091}" srcOrd="0" destOrd="0" parTransId="{12539352-12B9-47BD-9CE7-F5DE6B56960A}" sibTransId="{B30E7A47-C034-4753-84A0-441489FE797C}"/>
    <dgm:cxn modelId="{FA828BA7-557B-4FEB-9E61-37C2CADD8A5D}" srcId="{349645EB-7EFD-4781-B307-34B97111BC7F}" destId="{25CBD153-62AD-42C4-BE05-492E271F87A8}" srcOrd="4" destOrd="0" parTransId="{2BBA93D9-FD25-4F27-8EBB-F15410FA93BC}" sibTransId="{BF6B23DE-1BA3-4EBF-A43F-92A75AA7774D}"/>
    <dgm:cxn modelId="{A92760F4-B844-4983-80FD-DAFBDD0D4411}" type="presOf" srcId="{3370A703-15F2-4197-BEBC-A8810E975568}" destId="{2140BBD7-7C81-44E0-B67B-F38D857F998E}" srcOrd="0" destOrd="0" presId="urn:microsoft.com/office/officeart/2005/8/layout/hProcess9"/>
    <dgm:cxn modelId="{C8BB91A9-637B-4708-9899-B852747161A9}" type="presParOf" srcId="{6DA0DBD7-95FD-4AAA-AD5F-86DEA1A52772}" destId="{D95E65D3-8912-4CF7-86E6-F6639FCB77BB}" srcOrd="0" destOrd="0" presId="urn:microsoft.com/office/officeart/2005/8/layout/hProcess9"/>
    <dgm:cxn modelId="{52D6C24D-1A06-40C9-B625-44C8382554BE}" type="presParOf" srcId="{6DA0DBD7-95FD-4AAA-AD5F-86DEA1A52772}" destId="{466DD901-B55A-4882-BB13-DCAE1D35E1DB}" srcOrd="1" destOrd="0" presId="urn:microsoft.com/office/officeart/2005/8/layout/hProcess9"/>
    <dgm:cxn modelId="{4ACAD65F-4B64-466C-B1E0-2942EFF0BB9C}" type="presParOf" srcId="{466DD901-B55A-4882-BB13-DCAE1D35E1DB}" destId="{2825F583-1A53-48C1-A846-485B9F4803EB}" srcOrd="0" destOrd="0" presId="urn:microsoft.com/office/officeart/2005/8/layout/hProcess9"/>
    <dgm:cxn modelId="{40695DF4-C7F0-4C99-B9BC-D8B9BB5C137B}" type="presParOf" srcId="{466DD901-B55A-4882-BB13-DCAE1D35E1DB}" destId="{85B9FC94-91E8-48C4-99AA-DB75269E1E06}" srcOrd="1" destOrd="0" presId="urn:microsoft.com/office/officeart/2005/8/layout/hProcess9"/>
    <dgm:cxn modelId="{B13AF5BE-B95A-43AF-ABEC-34704278CEA5}" type="presParOf" srcId="{466DD901-B55A-4882-BB13-DCAE1D35E1DB}" destId="{223CA7A3-2962-4193-8199-736CDA88D29A}" srcOrd="2" destOrd="0" presId="urn:microsoft.com/office/officeart/2005/8/layout/hProcess9"/>
    <dgm:cxn modelId="{140E5056-5D3D-4BEC-B740-139FB18C5306}" type="presParOf" srcId="{466DD901-B55A-4882-BB13-DCAE1D35E1DB}" destId="{908ECC49-D98B-4AA2-8947-1F9925F7546C}" srcOrd="3" destOrd="0" presId="urn:microsoft.com/office/officeart/2005/8/layout/hProcess9"/>
    <dgm:cxn modelId="{3DB043DE-EF54-4650-B69E-F28AE254493C}" type="presParOf" srcId="{466DD901-B55A-4882-BB13-DCAE1D35E1DB}" destId="{5732F0CD-1F2F-442C-A1EF-8A20C915E144}" srcOrd="4" destOrd="0" presId="urn:microsoft.com/office/officeart/2005/8/layout/hProcess9"/>
    <dgm:cxn modelId="{618E3966-AC1E-4E83-A6B4-F8CEB4AED28A}" type="presParOf" srcId="{466DD901-B55A-4882-BB13-DCAE1D35E1DB}" destId="{9BCE42CD-DA75-4472-A174-08D409735C76}" srcOrd="5" destOrd="0" presId="urn:microsoft.com/office/officeart/2005/8/layout/hProcess9"/>
    <dgm:cxn modelId="{9B3EF938-2C86-4326-913A-CA1A223DEF9D}" type="presParOf" srcId="{466DD901-B55A-4882-BB13-DCAE1D35E1DB}" destId="{2140BBD7-7C81-44E0-B67B-F38D857F998E}" srcOrd="6" destOrd="0" presId="urn:microsoft.com/office/officeart/2005/8/layout/hProcess9"/>
    <dgm:cxn modelId="{DD0F898A-98D3-42D2-8FCC-2BCFEA135DFE}" type="presParOf" srcId="{466DD901-B55A-4882-BB13-DCAE1D35E1DB}" destId="{5D01F979-F0CB-4595-AC3C-704A9AA0DD0D}" srcOrd="7" destOrd="0" presId="urn:microsoft.com/office/officeart/2005/8/layout/hProcess9"/>
    <dgm:cxn modelId="{343C09EB-F0AC-4405-84D9-291AB3CB8FCD}" type="presParOf" srcId="{466DD901-B55A-4882-BB13-DCAE1D35E1DB}" destId="{565E5C36-0CC9-4262-863E-8204CA7C9B7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E65D3-8912-4CF7-86E6-F6639FCB77BB}">
      <dsp:nvSpPr>
        <dsp:cNvPr id="0" name=""/>
        <dsp:cNvSpPr/>
      </dsp:nvSpPr>
      <dsp:spPr>
        <a:xfrm>
          <a:off x="3" y="0"/>
          <a:ext cx="7560037" cy="402485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5F583-1A53-48C1-A846-485B9F4803EB}">
      <dsp:nvSpPr>
        <dsp:cNvPr id="0" name=""/>
        <dsp:cNvSpPr/>
      </dsp:nvSpPr>
      <dsp:spPr>
        <a:xfrm>
          <a:off x="3322" y="1207457"/>
          <a:ext cx="1452576" cy="16099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Import Python Libraries &amp; Dataset</a:t>
          </a:r>
        </a:p>
      </dsp:txBody>
      <dsp:txXfrm>
        <a:off x="74231" y="1278366"/>
        <a:ext cx="1310758" cy="1468125"/>
      </dsp:txXfrm>
    </dsp:sp>
    <dsp:sp modelId="{223CA7A3-2962-4193-8199-736CDA88D29A}">
      <dsp:nvSpPr>
        <dsp:cNvPr id="0" name=""/>
        <dsp:cNvSpPr/>
      </dsp:nvSpPr>
      <dsp:spPr>
        <a:xfrm>
          <a:off x="1483556" y="1214960"/>
          <a:ext cx="1452576" cy="1609943"/>
        </a:xfrm>
        <a:prstGeom prst="roundRect">
          <a:avLst/>
        </a:prstGeom>
        <a:solidFill>
          <a:schemeClr val="accent2">
            <a:hueOff val="3000017"/>
            <a:satOff val="3846"/>
            <a:lumOff val="10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Exploratory Data Analysis (EDA)</a:t>
          </a:r>
        </a:p>
      </dsp:txBody>
      <dsp:txXfrm>
        <a:off x="1554465" y="1285869"/>
        <a:ext cx="1310758" cy="1468125"/>
      </dsp:txXfrm>
    </dsp:sp>
    <dsp:sp modelId="{5732F0CD-1F2F-442C-A1EF-8A20C915E144}">
      <dsp:nvSpPr>
        <dsp:cNvPr id="0" name=""/>
        <dsp:cNvSpPr/>
      </dsp:nvSpPr>
      <dsp:spPr>
        <a:xfrm>
          <a:off x="2971284" y="1222446"/>
          <a:ext cx="1452576" cy="1609943"/>
        </a:xfrm>
        <a:prstGeom prst="roundRect">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Perform Data Preprocessing</a:t>
          </a:r>
          <a:endParaRPr lang="en-US" sz="1300" kern="1200" dirty="0"/>
        </a:p>
      </dsp:txBody>
      <dsp:txXfrm>
        <a:off x="3042193" y="1293355"/>
        <a:ext cx="1310758" cy="1468125"/>
      </dsp:txXfrm>
    </dsp:sp>
    <dsp:sp modelId="{2140BBD7-7C81-44E0-B67B-F38D857F998E}">
      <dsp:nvSpPr>
        <dsp:cNvPr id="0" name=""/>
        <dsp:cNvSpPr/>
      </dsp:nvSpPr>
      <dsp:spPr>
        <a:xfrm>
          <a:off x="4459012" y="1237434"/>
          <a:ext cx="1452576" cy="1609943"/>
        </a:xfrm>
        <a:prstGeom prst="roundRect">
          <a:avLst/>
        </a:prstGeom>
        <a:solidFill>
          <a:schemeClr val="accent2">
            <a:hueOff val="9000052"/>
            <a:satOff val="11539"/>
            <a:lumOff val="3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Perform Feature Engineering</a:t>
          </a:r>
          <a:endParaRPr lang="en-US" sz="1300" kern="1200" dirty="0"/>
        </a:p>
      </dsp:txBody>
      <dsp:txXfrm>
        <a:off x="4529921" y="1308343"/>
        <a:ext cx="1310758" cy="1468125"/>
      </dsp:txXfrm>
    </dsp:sp>
    <dsp:sp modelId="{565E5C36-0CC9-4262-863E-8204CA7C9B75}">
      <dsp:nvSpPr>
        <dsp:cNvPr id="0" name=""/>
        <dsp:cNvSpPr/>
      </dsp:nvSpPr>
      <dsp:spPr>
        <a:xfrm>
          <a:off x="5943226" y="1244937"/>
          <a:ext cx="1452576" cy="1609943"/>
        </a:xfrm>
        <a:prstGeom prst="roundRect">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Build Model &amp; Interpret</a:t>
          </a:r>
        </a:p>
      </dsp:txBody>
      <dsp:txXfrm>
        <a:off x="6014135" y="1315846"/>
        <a:ext cx="1310758" cy="14681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ocalhost:8888/notebooks/Lighthouse-data-notes/GitHub/Statistical-Modelling-with-Python_Project-2/notebooks/joining_data.ipynb#The-scatter-plots-do-not-really-align-with-the-linearity-assumption-of-Linear-regression.-Therefore-linear-model-might-not-be-able-to-efficiently-explain-the-data-in-terms-of-variability,-prediction-accurac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ec50f26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7ec50f26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POIs are Restaurant &amp; Employment Services </a:t>
            </a:r>
          </a:p>
          <a:p>
            <a:endParaRPr lang="en-US" dirty="0"/>
          </a:p>
        </p:txBody>
      </p:sp>
    </p:spTree>
    <p:extLst>
      <p:ext uri="{BB962C8B-B14F-4D97-AF65-F5344CB8AC3E}">
        <p14:creationId xmlns:p14="http://schemas.microsoft.com/office/powerpoint/2010/main" val="50328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000000"/>
                </a:solidFill>
                <a:effectLst/>
                <a:latin typeface="Helvetica Neue"/>
              </a:rPr>
              <a:t>The scatter plots do not really align with the linearity assumption of Linear regression. Therefore linear model might not be able to efficiently explain the data in terms of variability, prediction accuracy.</a:t>
            </a:r>
            <a:r>
              <a:rPr lang="en-US" b="1" i="0" u="none" strike="noStrike" dirty="0">
                <a:solidFill>
                  <a:srgbClr val="296EAA"/>
                </a:solidFill>
                <a:effectLst/>
                <a:latin typeface="Helvetica Neue"/>
                <a:hlinkClick r:id="rId3"/>
              </a:rPr>
              <a:t>¶</a:t>
            </a:r>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44428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A16B-58C3-B4C1-C79B-BDFDB6DBD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F0E69-8386-20E8-539D-663ED0C65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D296E-50EA-64D6-6849-A54E536879C8}"/>
              </a:ext>
            </a:extLst>
          </p:cNvPr>
          <p:cNvSpPr>
            <a:spLocks noGrp="1"/>
          </p:cNvSpPr>
          <p:nvPr>
            <p:ph type="dt" sz="half" idx="10"/>
          </p:nvPr>
        </p:nvSpPr>
        <p:spPr/>
        <p:txBody>
          <a:bodyPr/>
          <a:lstStyle/>
          <a:p>
            <a:fld id="{F7BA5667-12EF-44EA-9530-D84FE9572A6B}" type="datetimeFigureOut">
              <a:rPr lang="en-US" smtClean="0"/>
              <a:t>8/22/2023</a:t>
            </a:fld>
            <a:endParaRPr lang="en-US"/>
          </a:p>
        </p:txBody>
      </p:sp>
      <p:sp>
        <p:nvSpPr>
          <p:cNvPr id="5" name="Footer Placeholder 4">
            <a:extLst>
              <a:ext uri="{FF2B5EF4-FFF2-40B4-BE49-F238E27FC236}">
                <a16:creationId xmlns:a16="http://schemas.microsoft.com/office/drawing/2014/main" id="{D074AF41-AFE6-E1B7-4733-924F52988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8084-08FC-F4CB-1235-9FAAB44B995F}"/>
              </a:ext>
            </a:extLst>
          </p:cNvPr>
          <p:cNvSpPr>
            <a:spLocks noGrp="1"/>
          </p:cNvSpPr>
          <p:nvPr>
            <p:ph type="sldNum" sz="quarter" idx="12"/>
          </p:nvPr>
        </p:nvSpPr>
        <p:spPr/>
        <p:txBody>
          <a:bodyPr/>
          <a:lstStyle/>
          <a:p>
            <a:fld id="{683450FC-D26B-4724-A3EB-465F65DC3A48}" type="slidenum">
              <a:rPr lang="en-US" smtClean="0"/>
              <a:t>‹#›</a:t>
            </a:fld>
            <a:endParaRPr lang="en-US"/>
          </a:p>
        </p:txBody>
      </p:sp>
    </p:spTree>
    <p:extLst>
      <p:ext uri="{BB962C8B-B14F-4D97-AF65-F5344CB8AC3E}">
        <p14:creationId xmlns:p14="http://schemas.microsoft.com/office/powerpoint/2010/main" val="305057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idx="4294967295"/>
          </p:nvPr>
        </p:nvSpPr>
        <p:spPr>
          <a:xfrm>
            <a:off x="619700" y="518700"/>
            <a:ext cx="5002500" cy="1984800"/>
          </a:xfrm>
          <a:prstGeom prst="rect">
            <a:avLst/>
          </a:prstGeom>
          <a:noFill/>
          <a:ln>
            <a:noFill/>
          </a:ln>
        </p:spPr>
        <p:txBody>
          <a:bodyPr spcFirstLastPara="1" wrap="square" lIns="91425" tIns="91425" rIns="91425" bIns="91425" anchor="t" anchorCtr="0">
            <a:normAutofit fontScale="90000"/>
          </a:bodyPr>
          <a:lstStyle/>
          <a:p>
            <a:pPr algn="ctr"/>
            <a:r>
              <a:rPr lang="en-US" b="0" i="0" dirty="0">
                <a:solidFill>
                  <a:srgbClr val="F8F9FA"/>
                </a:solidFill>
                <a:effectLst/>
                <a:latin typeface="-apple-system"/>
              </a:rPr>
              <a:t>Supervised Learning Project</a:t>
            </a:r>
            <a:br>
              <a:rPr lang="en-US" b="0" i="0" dirty="0">
                <a:solidFill>
                  <a:srgbClr val="F8F9FA"/>
                </a:solidFill>
                <a:effectLst/>
                <a:latin typeface="-apple-system"/>
              </a:rPr>
            </a:br>
            <a:br>
              <a:rPr lang="en-US" b="0" i="0" dirty="0">
                <a:solidFill>
                  <a:srgbClr val="F8F9FA"/>
                </a:solidFill>
                <a:effectLst/>
                <a:latin typeface="-apple-system"/>
              </a:rPr>
            </a:br>
            <a:br>
              <a:rPr lang="en-US" sz="2800" b="0" i="0" dirty="0">
                <a:solidFill>
                  <a:srgbClr val="F8F9FA"/>
                </a:solidFill>
                <a:effectLst/>
                <a:latin typeface="+mn-lt"/>
              </a:rPr>
            </a:br>
            <a:br>
              <a:rPr lang="en-US" sz="2800" b="0" i="0" dirty="0">
                <a:solidFill>
                  <a:srgbClr val="F8F9FA"/>
                </a:solidFill>
                <a:effectLst/>
                <a:latin typeface="+mn-lt"/>
              </a:rPr>
            </a:br>
            <a:r>
              <a:rPr lang="en-US" sz="1600" b="0" i="0" dirty="0">
                <a:solidFill>
                  <a:srgbClr val="F8F9FA"/>
                </a:solidFill>
                <a:effectLst/>
                <a:latin typeface="+mn-lt"/>
              </a:rPr>
              <a:t>by</a:t>
            </a:r>
            <a:br>
              <a:rPr lang="en-US" sz="1600" b="0" i="0" dirty="0">
                <a:solidFill>
                  <a:srgbClr val="F8F9FA"/>
                </a:solidFill>
                <a:effectLst/>
                <a:latin typeface="+mn-lt"/>
              </a:rPr>
            </a:br>
            <a:r>
              <a:rPr lang="en-US" sz="1600" b="0" i="0" dirty="0">
                <a:solidFill>
                  <a:srgbClr val="F8F9FA"/>
                </a:solidFill>
                <a:effectLst/>
                <a:latin typeface="+mn-lt"/>
              </a:rPr>
              <a:t>Abi Afolabi</a:t>
            </a:r>
            <a:br>
              <a:rPr lang="en-US" sz="1600" b="0" i="0" dirty="0">
                <a:solidFill>
                  <a:srgbClr val="F8F9FA"/>
                </a:solidFill>
                <a:effectLst/>
                <a:latin typeface="+mn-lt"/>
              </a:rPr>
            </a:br>
            <a:r>
              <a:rPr lang="en-US" sz="1600" dirty="0">
                <a:solidFill>
                  <a:srgbClr val="F8F9FA"/>
                </a:solidFill>
                <a:latin typeface="+mn-lt"/>
              </a:rPr>
              <a:t>22</a:t>
            </a:r>
            <a:r>
              <a:rPr lang="en-US" sz="1600" baseline="30000" dirty="0">
                <a:solidFill>
                  <a:srgbClr val="F8F9FA"/>
                </a:solidFill>
                <a:latin typeface="+mn-lt"/>
              </a:rPr>
              <a:t>nd</a:t>
            </a:r>
            <a:r>
              <a:rPr lang="en-US" sz="1600" dirty="0">
                <a:solidFill>
                  <a:srgbClr val="F8F9FA"/>
                </a:solidFill>
                <a:latin typeface="+mn-lt"/>
              </a:rPr>
              <a:t> </a:t>
            </a:r>
            <a:r>
              <a:rPr lang="en-US" sz="1600" b="0" i="0" dirty="0">
                <a:solidFill>
                  <a:srgbClr val="F8F9FA"/>
                </a:solidFill>
                <a:effectLst/>
                <a:latin typeface="+mn-lt"/>
              </a:rPr>
              <a:t>Aug 2023</a:t>
            </a:r>
          </a:p>
        </p:txBody>
      </p:sp>
      <p:pic>
        <p:nvPicPr>
          <p:cNvPr id="108" name="Google Shape;108;p2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2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25"/>
          <p:cNvPicPr preferRelativeResize="0"/>
          <p:nvPr/>
        </p:nvPicPr>
        <p:blipFill>
          <a:blip r:embed="rId3">
            <a:alphaModFix/>
          </a:blip>
          <a:stretch>
            <a:fillRect/>
          </a:stretch>
        </p:blipFill>
        <p:spPr>
          <a:xfrm>
            <a:off x="4762656" y="1741137"/>
            <a:ext cx="1661225" cy="1661225"/>
          </a:xfrm>
          <a:prstGeom prst="rect">
            <a:avLst/>
          </a:prstGeom>
          <a:noFill/>
          <a:ln>
            <a:noFill/>
          </a:ln>
        </p:spPr>
      </p:pic>
      <p:pic>
        <p:nvPicPr>
          <p:cNvPr id="111" name="Google Shape;111;p2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2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3526-6855-E3A1-775D-96227F05496D}"/>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381324B7-01AE-2003-00CB-D00912C87EE8}"/>
              </a:ext>
            </a:extLst>
          </p:cNvPr>
          <p:cNvSpPr>
            <a:spLocks noGrp="1"/>
          </p:cNvSpPr>
          <p:nvPr>
            <p:ph type="body" idx="1"/>
          </p:nvPr>
        </p:nvSpPr>
        <p:spPr/>
        <p:txBody>
          <a:bodyPr>
            <a:normAutofit fontScale="92500" lnSpcReduction="20000"/>
          </a:bodyPr>
          <a:lstStyle/>
          <a:p>
            <a:r>
              <a:rPr lang="en-US" dirty="0"/>
              <a:t>Glucose levels in patients with </a:t>
            </a:r>
            <a:r>
              <a:rPr lang="en-US" dirty="0" err="1"/>
              <a:t>corelation</a:t>
            </a:r>
            <a:r>
              <a:rPr lang="en-US" dirty="0"/>
              <a:t> coefficient of ~0.7  is a strong indicator of being diabetic while </a:t>
            </a:r>
            <a:r>
              <a:rPr lang="en-US" dirty="0" err="1"/>
              <a:t>BloodPressure</a:t>
            </a:r>
            <a:r>
              <a:rPr lang="en-US" dirty="0"/>
              <a:t> &amp; </a:t>
            </a:r>
            <a:r>
              <a:rPr lang="en-US" dirty="0" err="1"/>
              <a:t>SkinThickness</a:t>
            </a:r>
            <a:r>
              <a:rPr lang="en-US" dirty="0"/>
              <a:t> with correlation </a:t>
            </a:r>
            <a:r>
              <a:rPr lang="en-US" dirty="0" err="1"/>
              <a:t>coeficient</a:t>
            </a:r>
            <a:r>
              <a:rPr lang="en-US" dirty="0"/>
              <a:t> of ~0.1 are low indicators of diabetes</a:t>
            </a:r>
          </a:p>
          <a:p>
            <a:endParaRPr lang="en-US" dirty="0"/>
          </a:p>
          <a:p>
            <a:r>
              <a:rPr lang="en-US" dirty="0"/>
              <a:t>Adults in the age bracket between 30 and 44 years are mostly diabetic.</a:t>
            </a:r>
          </a:p>
          <a:p>
            <a:endParaRPr lang="en-US" dirty="0"/>
          </a:p>
          <a:p>
            <a:r>
              <a:rPr lang="en-US" dirty="0"/>
              <a:t>Interaction effect between the predictor variables is insignificant since the Variance Inflation Factor (VIF) is close to 1 ( far away from 5). Thus we can conclude that these parameters are good for model building.</a:t>
            </a:r>
          </a:p>
          <a:p>
            <a:endParaRPr lang="en-US" dirty="0"/>
          </a:p>
          <a:p>
            <a:r>
              <a:rPr lang="en-US" dirty="0"/>
              <a:t>Result of accuracy from Random Forest (75%) is higher than </a:t>
            </a:r>
            <a:r>
              <a:rPr lang="en-US" dirty="0" err="1"/>
              <a:t>Decison</a:t>
            </a:r>
            <a:r>
              <a:rPr lang="en-US" dirty="0"/>
              <a:t> Trees (71.3%) proving that it is a viable ensemble technique for improving model performance.</a:t>
            </a:r>
          </a:p>
        </p:txBody>
      </p:sp>
    </p:spTree>
    <p:extLst>
      <p:ext uri="{BB962C8B-B14F-4D97-AF65-F5344CB8AC3E}">
        <p14:creationId xmlns:p14="http://schemas.microsoft.com/office/powerpoint/2010/main" val="57391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0A51C7-AF16-6346-3F77-E0FE49030510}"/>
              </a:ext>
            </a:extLst>
          </p:cNvPr>
          <p:cNvPicPr>
            <a:picLocks noChangeAspect="1"/>
          </p:cNvPicPr>
          <p:nvPr/>
        </p:nvPicPr>
        <p:blipFill>
          <a:blip r:embed="rId2"/>
          <a:stretch>
            <a:fillRect/>
          </a:stretch>
        </p:blipFill>
        <p:spPr>
          <a:xfrm>
            <a:off x="3020083" y="848808"/>
            <a:ext cx="2939717" cy="2730885"/>
          </a:xfrm>
          <a:prstGeom prst="rect">
            <a:avLst/>
          </a:prstGeom>
        </p:spPr>
      </p:pic>
      <p:sp>
        <p:nvSpPr>
          <p:cNvPr id="3" name="TextBox 2">
            <a:extLst>
              <a:ext uri="{FF2B5EF4-FFF2-40B4-BE49-F238E27FC236}">
                <a16:creationId xmlns:a16="http://schemas.microsoft.com/office/drawing/2014/main" id="{945B0998-8860-E328-AF89-AF369C86A434}"/>
              </a:ext>
            </a:extLst>
          </p:cNvPr>
          <p:cNvSpPr txBox="1"/>
          <p:nvPr/>
        </p:nvSpPr>
        <p:spPr>
          <a:xfrm>
            <a:off x="1797804" y="3710189"/>
            <a:ext cx="5013701" cy="307777"/>
          </a:xfrm>
          <a:prstGeom prst="rect">
            <a:avLst/>
          </a:prstGeom>
          <a:noFill/>
        </p:spPr>
        <p:txBody>
          <a:bodyPr wrap="square">
            <a:spAutoFit/>
          </a:bodyPr>
          <a:lstStyle/>
          <a:p>
            <a:r>
              <a:rPr lang="en-US" dirty="0">
                <a:solidFill>
                  <a:schemeClr val="accent1">
                    <a:lumMod val="75000"/>
                  </a:schemeClr>
                </a:solidFill>
              </a:rPr>
              <a:t>https://github.com/AbiAfolabi/ml-project-supervised-learning</a:t>
            </a:r>
          </a:p>
        </p:txBody>
      </p:sp>
    </p:spTree>
    <p:extLst>
      <p:ext uri="{BB962C8B-B14F-4D97-AF65-F5344CB8AC3E}">
        <p14:creationId xmlns:p14="http://schemas.microsoft.com/office/powerpoint/2010/main" val="320401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F794-98EF-B471-8774-0CD5AA6F9095}"/>
              </a:ext>
            </a:extLst>
          </p:cNvPr>
          <p:cNvSpPr>
            <a:spLocks noGrp="1"/>
          </p:cNvSpPr>
          <p:nvPr>
            <p:ph type="title"/>
          </p:nvPr>
        </p:nvSpPr>
        <p:spPr/>
        <p:txBody>
          <a:bodyPr>
            <a:normAutofit fontScale="90000"/>
          </a:bodyPr>
          <a:lstStyle/>
          <a:p>
            <a:r>
              <a:rPr lang="en-US" dirty="0"/>
              <a:t>Project Overview &amp; Goals</a:t>
            </a:r>
          </a:p>
        </p:txBody>
      </p:sp>
      <p:sp>
        <p:nvSpPr>
          <p:cNvPr id="3" name="Text Placeholder 2">
            <a:extLst>
              <a:ext uri="{FF2B5EF4-FFF2-40B4-BE49-F238E27FC236}">
                <a16:creationId xmlns:a16="http://schemas.microsoft.com/office/drawing/2014/main" id="{6A614769-E9E2-4342-C364-46BAD02B1D42}"/>
              </a:ext>
            </a:extLst>
          </p:cNvPr>
          <p:cNvSpPr>
            <a:spLocks noGrp="1"/>
          </p:cNvSpPr>
          <p:nvPr>
            <p:ph type="body" idx="1"/>
          </p:nvPr>
        </p:nvSpPr>
        <p:spPr>
          <a:xfrm>
            <a:off x="311700" y="1152475"/>
            <a:ext cx="4080418" cy="3416400"/>
          </a:xfrm>
        </p:spPr>
        <p:txBody>
          <a:bodyPr>
            <a:normAutofit/>
          </a:bodyPr>
          <a:lstStyle/>
          <a:p>
            <a:r>
              <a:rPr lang="en-US" dirty="0"/>
              <a:t>Reinforce learning with hands-on experience</a:t>
            </a:r>
          </a:p>
          <a:p>
            <a:endParaRPr lang="en-US" dirty="0"/>
          </a:p>
          <a:p>
            <a:pPr lvl="1"/>
            <a:r>
              <a:rPr lang="en-US" b="0" i="0" dirty="0">
                <a:solidFill>
                  <a:srgbClr val="212529"/>
                </a:solidFill>
                <a:effectLst/>
                <a:latin typeface="-apple-system"/>
              </a:rPr>
              <a:t>Use supervised learning techniques to build a machine learning model that can predict whether a patient has diabetes or not, based on certain diagnostic measurements.</a:t>
            </a:r>
            <a:endParaRPr lang="en-US" dirty="0"/>
          </a:p>
        </p:txBody>
      </p:sp>
    </p:spTree>
    <p:extLst>
      <p:ext uri="{BB962C8B-B14F-4D97-AF65-F5344CB8AC3E}">
        <p14:creationId xmlns:p14="http://schemas.microsoft.com/office/powerpoint/2010/main" val="78242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FDAA-3C7C-2584-0E18-2B9E854E686E}"/>
              </a:ext>
            </a:extLst>
          </p:cNvPr>
          <p:cNvSpPr>
            <a:spLocks noGrp="1"/>
          </p:cNvSpPr>
          <p:nvPr>
            <p:ph type="title"/>
          </p:nvPr>
        </p:nvSpPr>
        <p:spPr>
          <a:xfrm>
            <a:off x="311700" y="250152"/>
            <a:ext cx="8520600" cy="572700"/>
          </a:xfrm>
        </p:spPr>
        <p:txBody>
          <a:bodyPr>
            <a:normAutofit fontScale="90000"/>
          </a:bodyPr>
          <a:lstStyle/>
          <a:p>
            <a:r>
              <a:rPr lang="en-US" dirty="0"/>
              <a:t>Project Execution Steps</a:t>
            </a:r>
          </a:p>
        </p:txBody>
      </p:sp>
      <p:graphicFrame>
        <p:nvGraphicFramePr>
          <p:cNvPr id="4" name="Diagram 3">
            <a:extLst>
              <a:ext uri="{FF2B5EF4-FFF2-40B4-BE49-F238E27FC236}">
                <a16:creationId xmlns:a16="http://schemas.microsoft.com/office/drawing/2014/main" id="{C4832549-58D4-A5BE-4F75-862579EB9990}"/>
              </a:ext>
            </a:extLst>
          </p:cNvPr>
          <p:cNvGraphicFramePr/>
          <p:nvPr>
            <p:extLst>
              <p:ext uri="{D42A27DB-BD31-4B8C-83A1-F6EECF244321}">
                <p14:modId xmlns:p14="http://schemas.microsoft.com/office/powerpoint/2010/main" val="2666631377"/>
              </p:ext>
            </p:extLst>
          </p:nvPr>
        </p:nvGraphicFramePr>
        <p:xfrm>
          <a:off x="1059303" y="1011836"/>
          <a:ext cx="7560041" cy="4024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806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B9CB-55BA-59CD-8244-36669F84CF00}"/>
              </a:ext>
            </a:extLst>
          </p:cNvPr>
          <p:cNvSpPr>
            <a:spLocks noGrp="1"/>
          </p:cNvSpPr>
          <p:nvPr>
            <p:ph type="title"/>
          </p:nvPr>
        </p:nvSpPr>
        <p:spPr>
          <a:xfrm>
            <a:off x="311700" y="228049"/>
            <a:ext cx="8520600" cy="789676"/>
          </a:xfrm>
        </p:spPr>
        <p:txBody>
          <a:bodyPr>
            <a:normAutofit fontScale="90000"/>
          </a:bodyPr>
          <a:lstStyle/>
          <a:p>
            <a:pPr algn="ctr"/>
            <a:r>
              <a:rPr lang="en-US" dirty="0"/>
              <a:t>Dataset in Pandas </a:t>
            </a:r>
            <a:r>
              <a:rPr lang="en-US" dirty="0" err="1"/>
              <a:t>DataFrame</a:t>
            </a:r>
            <a:r>
              <a:rPr lang="en-US" dirty="0"/>
              <a:t> showing table columns and dimensions</a:t>
            </a:r>
          </a:p>
        </p:txBody>
      </p:sp>
      <p:pic>
        <p:nvPicPr>
          <p:cNvPr id="4" name="Picture 3">
            <a:extLst>
              <a:ext uri="{FF2B5EF4-FFF2-40B4-BE49-F238E27FC236}">
                <a16:creationId xmlns:a16="http://schemas.microsoft.com/office/drawing/2014/main" id="{31D2DE56-E6F3-9E97-FE7F-7540BA336FEB}"/>
              </a:ext>
            </a:extLst>
          </p:cNvPr>
          <p:cNvPicPr>
            <a:picLocks noChangeAspect="1"/>
          </p:cNvPicPr>
          <p:nvPr/>
        </p:nvPicPr>
        <p:blipFill>
          <a:blip r:embed="rId2"/>
          <a:stretch>
            <a:fillRect/>
          </a:stretch>
        </p:blipFill>
        <p:spPr>
          <a:xfrm>
            <a:off x="922149" y="1017725"/>
            <a:ext cx="7152468" cy="3503250"/>
          </a:xfrm>
          <a:prstGeom prst="rect">
            <a:avLst/>
          </a:prstGeom>
        </p:spPr>
      </p:pic>
    </p:spTree>
    <p:extLst>
      <p:ext uri="{BB962C8B-B14F-4D97-AF65-F5344CB8AC3E}">
        <p14:creationId xmlns:p14="http://schemas.microsoft.com/office/powerpoint/2010/main" val="179887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5AA0-1111-3473-DBE8-5EBA08CD5911}"/>
              </a:ext>
            </a:extLst>
          </p:cNvPr>
          <p:cNvSpPr>
            <a:spLocks noGrp="1"/>
          </p:cNvSpPr>
          <p:nvPr>
            <p:ph type="title"/>
          </p:nvPr>
        </p:nvSpPr>
        <p:spPr/>
        <p:txBody>
          <a:bodyPr>
            <a:normAutofit fontScale="90000"/>
          </a:bodyPr>
          <a:lstStyle/>
          <a:p>
            <a:r>
              <a:rPr lang="en-US" dirty="0"/>
              <a:t>Discoveries from EDA – Histogram</a:t>
            </a:r>
          </a:p>
        </p:txBody>
      </p:sp>
      <p:sp>
        <p:nvSpPr>
          <p:cNvPr id="3" name="TextBox 2">
            <a:extLst>
              <a:ext uri="{FF2B5EF4-FFF2-40B4-BE49-F238E27FC236}">
                <a16:creationId xmlns:a16="http://schemas.microsoft.com/office/drawing/2014/main" id="{E0432659-144B-30EA-80C6-45A5678614BE}"/>
              </a:ext>
            </a:extLst>
          </p:cNvPr>
          <p:cNvSpPr txBox="1"/>
          <p:nvPr/>
        </p:nvSpPr>
        <p:spPr>
          <a:xfrm>
            <a:off x="2125718" y="4571457"/>
            <a:ext cx="4525505" cy="584775"/>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Some of the dataset is mostly symmetrical around the mean and some right skewed</a:t>
            </a:r>
            <a:endParaRPr lang="en-US" sz="1600" dirty="0">
              <a:solidFill>
                <a:srgbClr val="202122"/>
              </a:solidFill>
              <a:latin typeface="Arial" panose="020B0604020202020204" pitchFamily="34" charset="0"/>
            </a:endParaRPr>
          </a:p>
        </p:txBody>
      </p:sp>
      <p:pic>
        <p:nvPicPr>
          <p:cNvPr id="6" name="Picture 5">
            <a:extLst>
              <a:ext uri="{FF2B5EF4-FFF2-40B4-BE49-F238E27FC236}">
                <a16:creationId xmlns:a16="http://schemas.microsoft.com/office/drawing/2014/main" id="{0CA94496-05A8-B1F1-0CDA-3004636E43CE}"/>
              </a:ext>
            </a:extLst>
          </p:cNvPr>
          <p:cNvPicPr>
            <a:picLocks noChangeAspect="1"/>
          </p:cNvPicPr>
          <p:nvPr/>
        </p:nvPicPr>
        <p:blipFill>
          <a:blip r:embed="rId2"/>
          <a:stretch>
            <a:fillRect/>
          </a:stretch>
        </p:blipFill>
        <p:spPr>
          <a:xfrm>
            <a:off x="1148083" y="981472"/>
            <a:ext cx="5436246" cy="3626238"/>
          </a:xfrm>
          <a:prstGeom prst="rect">
            <a:avLst/>
          </a:prstGeom>
        </p:spPr>
      </p:pic>
    </p:spTree>
    <p:extLst>
      <p:ext uri="{BB962C8B-B14F-4D97-AF65-F5344CB8AC3E}">
        <p14:creationId xmlns:p14="http://schemas.microsoft.com/office/powerpoint/2010/main" val="34789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16EA-1734-9E26-C3D3-10BC22B9C8B3}"/>
              </a:ext>
            </a:extLst>
          </p:cNvPr>
          <p:cNvSpPr>
            <a:spLocks noGrp="1"/>
          </p:cNvSpPr>
          <p:nvPr>
            <p:ph type="title"/>
          </p:nvPr>
        </p:nvSpPr>
        <p:spPr>
          <a:xfrm>
            <a:off x="311700" y="107385"/>
            <a:ext cx="8520600" cy="572700"/>
          </a:xfrm>
        </p:spPr>
        <p:txBody>
          <a:bodyPr>
            <a:normAutofit fontScale="90000"/>
          </a:bodyPr>
          <a:lstStyle/>
          <a:p>
            <a:r>
              <a:rPr lang="en-US" dirty="0"/>
              <a:t>Discoveries from EDA – </a:t>
            </a:r>
            <a:r>
              <a:rPr lang="en-US" sz="2000" dirty="0"/>
              <a:t>Correlation Matrix</a:t>
            </a:r>
            <a:endParaRPr lang="en-US" sz="2200" dirty="0"/>
          </a:p>
        </p:txBody>
      </p:sp>
      <p:pic>
        <p:nvPicPr>
          <p:cNvPr id="5" name="Picture 4">
            <a:extLst>
              <a:ext uri="{FF2B5EF4-FFF2-40B4-BE49-F238E27FC236}">
                <a16:creationId xmlns:a16="http://schemas.microsoft.com/office/drawing/2014/main" id="{D50E66C1-F339-B439-2550-5F7AB88C1C0B}"/>
              </a:ext>
            </a:extLst>
          </p:cNvPr>
          <p:cNvPicPr>
            <a:picLocks noChangeAspect="1"/>
          </p:cNvPicPr>
          <p:nvPr/>
        </p:nvPicPr>
        <p:blipFill>
          <a:blip r:embed="rId2"/>
          <a:stretch>
            <a:fillRect/>
          </a:stretch>
        </p:blipFill>
        <p:spPr>
          <a:xfrm>
            <a:off x="413429" y="1164625"/>
            <a:ext cx="6088571" cy="3431905"/>
          </a:xfrm>
          <a:prstGeom prst="rect">
            <a:avLst/>
          </a:prstGeom>
        </p:spPr>
      </p:pic>
      <p:sp>
        <p:nvSpPr>
          <p:cNvPr id="6" name="TextBox 5">
            <a:extLst>
              <a:ext uri="{FF2B5EF4-FFF2-40B4-BE49-F238E27FC236}">
                <a16:creationId xmlns:a16="http://schemas.microsoft.com/office/drawing/2014/main" id="{1D0FFABD-007A-6949-5F25-38B015B3E95A}"/>
              </a:ext>
            </a:extLst>
          </p:cNvPr>
          <p:cNvSpPr txBox="1"/>
          <p:nvPr/>
        </p:nvSpPr>
        <p:spPr>
          <a:xfrm>
            <a:off x="5827363" y="2010484"/>
            <a:ext cx="2870661" cy="584775"/>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Strong correlation Glucose levels and Outcome</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95874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200-9E7F-2416-76C9-FE0C3ED7AAD7}"/>
              </a:ext>
            </a:extLst>
          </p:cNvPr>
          <p:cNvSpPr>
            <a:spLocks noGrp="1"/>
          </p:cNvSpPr>
          <p:nvPr>
            <p:ph type="title"/>
          </p:nvPr>
        </p:nvSpPr>
        <p:spPr/>
        <p:txBody>
          <a:bodyPr>
            <a:normAutofit fontScale="90000"/>
          </a:bodyPr>
          <a:lstStyle/>
          <a:p>
            <a:r>
              <a:rPr lang="en-US" dirty="0"/>
              <a:t>Discoveries from EDA – </a:t>
            </a:r>
            <a:r>
              <a:rPr lang="en-US" sz="2000" dirty="0"/>
              <a:t>Box plots</a:t>
            </a:r>
            <a:endParaRPr lang="en-US" dirty="0"/>
          </a:p>
        </p:txBody>
      </p:sp>
      <p:pic>
        <p:nvPicPr>
          <p:cNvPr id="5" name="Picture 4">
            <a:extLst>
              <a:ext uri="{FF2B5EF4-FFF2-40B4-BE49-F238E27FC236}">
                <a16:creationId xmlns:a16="http://schemas.microsoft.com/office/drawing/2014/main" id="{7492F2D3-9ED2-0C0B-77A3-08D61DCFBACE}"/>
              </a:ext>
            </a:extLst>
          </p:cNvPr>
          <p:cNvPicPr>
            <a:picLocks noChangeAspect="1"/>
          </p:cNvPicPr>
          <p:nvPr/>
        </p:nvPicPr>
        <p:blipFill>
          <a:blip r:embed="rId2"/>
          <a:stretch>
            <a:fillRect/>
          </a:stretch>
        </p:blipFill>
        <p:spPr>
          <a:xfrm>
            <a:off x="3423392" y="3085722"/>
            <a:ext cx="5408908" cy="1982224"/>
          </a:xfrm>
          <a:prstGeom prst="rect">
            <a:avLst/>
          </a:prstGeom>
        </p:spPr>
      </p:pic>
      <p:pic>
        <p:nvPicPr>
          <p:cNvPr id="7" name="Picture 6">
            <a:extLst>
              <a:ext uri="{FF2B5EF4-FFF2-40B4-BE49-F238E27FC236}">
                <a16:creationId xmlns:a16="http://schemas.microsoft.com/office/drawing/2014/main" id="{CF19C587-C20C-84CC-8968-A79A46DB866A}"/>
              </a:ext>
            </a:extLst>
          </p:cNvPr>
          <p:cNvPicPr>
            <a:picLocks noChangeAspect="1"/>
          </p:cNvPicPr>
          <p:nvPr/>
        </p:nvPicPr>
        <p:blipFill>
          <a:blip r:embed="rId3"/>
          <a:stretch>
            <a:fillRect/>
          </a:stretch>
        </p:blipFill>
        <p:spPr>
          <a:xfrm>
            <a:off x="178231" y="987082"/>
            <a:ext cx="5556142" cy="2159428"/>
          </a:xfrm>
          <a:prstGeom prst="rect">
            <a:avLst/>
          </a:prstGeom>
        </p:spPr>
      </p:pic>
      <p:sp>
        <p:nvSpPr>
          <p:cNvPr id="8" name="TextBox 7">
            <a:extLst>
              <a:ext uri="{FF2B5EF4-FFF2-40B4-BE49-F238E27FC236}">
                <a16:creationId xmlns:a16="http://schemas.microsoft.com/office/drawing/2014/main" id="{EBC8179A-9FFC-49CA-B8B9-27686CC84890}"/>
              </a:ext>
            </a:extLst>
          </p:cNvPr>
          <p:cNvSpPr txBox="1"/>
          <p:nvPr/>
        </p:nvSpPr>
        <p:spPr>
          <a:xfrm>
            <a:off x="5827363" y="2010484"/>
            <a:ext cx="2870661" cy="584775"/>
          </a:xfrm>
          <a:prstGeom prst="rect">
            <a:avLst/>
          </a:prstGeom>
          <a:noFill/>
        </p:spPr>
        <p:txBody>
          <a:bodyPr wrap="square">
            <a:spAutoFit/>
          </a:bodyPr>
          <a:lstStyle/>
          <a:p>
            <a:r>
              <a:rPr lang="en-US" sz="1600" i="0" dirty="0">
                <a:solidFill>
                  <a:srgbClr val="202122"/>
                </a:solidFill>
                <a:effectLst/>
                <a:latin typeface="Arial" panose="020B0604020202020204" pitchFamily="34" charset="0"/>
              </a:rPr>
              <a:t>Presence of outliers in dataset</a:t>
            </a:r>
            <a:endParaRPr lang="en-US" sz="1600" dirty="0">
              <a:solidFill>
                <a:srgbClr val="202122"/>
              </a:solidFill>
              <a:latin typeface="Arial" panose="020B0604020202020204" pitchFamily="34" charset="0"/>
            </a:endParaRPr>
          </a:p>
        </p:txBody>
      </p:sp>
    </p:spTree>
    <p:extLst>
      <p:ext uri="{BB962C8B-B14F-4D97-AF65-F5344CB8AC3E}">
        <p14:creationId xmlns:p14="http://schemas.microsoft.com/office/powerpoint/2010/main" val="340065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E62D-38A9-FB6A-D474-B68638925E79}"/>
              </a:ext>
            </a:extLst>
          </p:cNvPr>
          <p:cNvSpPr>
            <a:spLocks noGrp="1"/>
          </p:cNvSpPr>
          <p:nvPr>
            <p:ph type="title"/>
          </p:nvPr>
        </p:nvSpPr>
        <p:spPr/>
        <p:txBody>
          <a:bodyPr>
            <a:normAutofit fontScale="90000"/>
          </a:bodyPr>
          <a:lstStyle/>
          <a:p>
            <a:r>
              <a:rPr lang="en-US" dirty="0"/>
              <a:t>Main Challenge – Very Little Time </a:t>
            </a:r>
          </a:p>
        </p:txBody>
      </p:sp>
      <p:sp>
        <p:nvSpPr>
          <p:cNvPr id="3" name="Text Placeholder 2">
            <a:extLst>
              <a:ext uri="{FF2B5EF4-FFF2-40B4-BE49-F238E27FC236}">
                <a16:creationId xmlns:a16="http://schemas.microsoft.com/office/drawing/2014/main" id="{9411B16E-73CF-EE7E-4F8F-12AA153E9915}"/>
              </a:ext>
            </a:extLst>
          </p:cNvPr>
          <p:cNvSpPr>
            <a:spLocks noGrp="1"/>
          </p:cNvSpPr>
          <p:nvPr>
            <p:ph type="body" idx="1"/>
          </p:nvPr>
        </p:nvSpPr>
        <p:spPr/>
        <p:txBody>
          <a:bodyPr/>
          <a:lstStyle/>
          <a:p>
            <a:pPr marL="114300" indent="0">
              <a:buNone/>
            </a:pPr>
            <a:r>
              <a:rPr lang="en-US" dirty="0"/>
              <a:t>With more time I will….</a:t>
            </a:r>
          </a:p>
          <a:p>
            <a:endParaRPr lang="en-US" dirty="0"/>
          </a:p>
          <a:p>
            <a:r>
              <a:rPr lang="en-US" dirty="0"/>
              <a:t>Explore the dataset with the EDA process.</a:t>
            </a:r>
          </a:p>
          <a:p>
            <a:endParaRPr lang="en-US" dirty="0"/>
          </a:p>
          <a:p>
            <a:r>
              <a:rPr lang="en-US" dirty="0"/>
              <a:t>Investigate if outliers in dataset are real or not, then address them accordingly.</a:t>
            </a:r>
          </a:p>
          <a:p>
            <a:endParaRPr lang="en-US" dirty="0"/>
          </a:p>
          <a:p>
            <a:r>
              <a:rPr lang="en-US" dirty="0"/>
              <a:t>Build a third model for further comparison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9409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DC56-D16F-05AB-0323-5445A838629D}"/>
              </a:ext>
            </a:extLst>
          </p:cNvPr>
          <p:cNvSpPr>
            <a:spLocks noGrp="1"/>
          </p:cNvSpPr>
          <p:nvPr>
            <p:ph type="title"/>
          </p:nvPr>
        </p:nvSpPr>
        <p:spPr/>
        <p:txBody>
          <a:bodyPr>
            <a:normAutofit fontScale="90000"/>
          </a:bodyPr>
          <a:lstStyle/>
          <a:p>
            <a:r>
              <a:rPr lang="en-US" dirty="0"/>
              <a:t>Decision Tree Model</a:t>
            </a:r>
          </a:p>
        </p:txBody>
      </p:sp>
      <p:pic>
        <p:nvPicPr>
          <p:cNvPr id="5" name="Picture 4">
            <a:extLst>
              <a:ext uri="{FF2B5EF4-FFF2-40B4-BE49-F238E27FC236}">
                <a16:creationId xmlns:a16="http://schemas.microsoft.com/office/drawing/2014/main" id="{C4416BAD-B40D-9108-3437-1A3CE54E8C4B}"/>
              </a:ext>
            </a:extLst>
          </p:cNvPr>
          <p:cNvPicPr>
            <a:picLocks noChangeAspect="1"/>
          </p:cNvPicPr>
          <p:nvPr/>
        </p:nvPicPr>
        <p:blipFill>
          <a:blip r:embed="rId2"/>
          <a:stretch>
            <a:fillRect/>
          </a:stretch>
        </p:blipFill>
        <p:spPr>
          <a:xfrm>
            <a:off x="1317356" y="1136111"/>
            <a:ext cx="5246633" cy="3335305"/>
          </a:xfrm>
          <a:prstGeom prst="rect">
            <a:avLst/>
          </a:prstGeom>
        </p:spPr>
      </p:pic>
    </p:spTree>
    <p:extLst>
      <p:ext uri="{BB962C8B-B14F-4D97-AF65-F5344CB8AC3E}">
        <p14:creationId xmlns:p14="http://schemas.microsoft.com/office/powerpoint/2010/main" val="29897873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338</Words>
  <Application>Microsoft Office PowerPoint</Application>
  <PresentationFormat>On-screen Show (16:9)</PresentationFormat>
  <Paragraphs>42</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Helvetica Neue</vt:lpstr>
      <vt:lpstr>-apple-system</vt:lpstr>
      <vt:lpstr>Simple Light</vt:lpstr>
      <vt:lpstr>Supervised Learning Project    by Abi Afolabi 22nd Aug 2023</vt:lpstr>
      <vt:lpstr>Project Overview &amp; Goals</vt:lpstr>
      <vt:lpstr>Project Execution Steps</vt:lpstr>
      <vt:lpstr>Dataset in Pandas DataFrame showing table columns and dimensions</vt:lpstr>
      <vt:lpstr>Discoveries from EDA – Histogram</vt:lpstr>
      <vt:lpstr>Discoveries from EDA – Correlation Matrix</vt:lpstr>
      <vt:lpstr>Discoveries from EDA – Box plots</vt:lpstr>
      <vt:lpstr>Main Challenge – Very Little Time </vt:lpstr>
      <vt:lpstr>Decision Tree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dc:title>
  <dc:creator>DEVOTION</dc:creator>
  <cp:lastModifiedBy>Abimbola  Afolabi</cp:lastModifiedBy>
  <cp:revision>68</cp:revision>
  <dcterms:modified xsi:type="dcterms:W3CDTF">2023-08-23T05:44:11Z</dcterms:modified>
</cp:coreProperties>
</file>