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315" r:id="rId3"/>
    <p:sldId id="316" r:id="rId4"/>
    <p:sldId id="330" r:id="rId5"/>
    <p:sldId id="325" r:id="rId6"/>
    <p:sldId id="336" r:id="rId7"/>
    <p:sldId id="327" r:id="rId8"/>
    <p:sldId id="334" r:id="rId9"/>
    <p:sldId id="331" r:id="rId10"/>
    <p:sldId id="333" r:id="rId11"/>
    <p:sldId id="335" r:id="rId12"/>
    <p:sldId id="337" r:id="rId13"/>
    <p:sldId id="322" r:id="rId14"/>
    <p:sldId id="32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8" autoAdjust="0"/>
  </p:normalViewPr>
  <p:slideViewPr>
    <p:cSldViewPr snapToGrid="0">
      <p:cViewPr varScale="1">
        <p:scale>
          <a:sx n="119" d="100"/>
          <a:sy n="119" d="100"/>
        </p:scale>
        <p:origin x="108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645EB-7EFD-4781-B307-34B97111BC7F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44F515-63B8-4805-A94A-D0ADB4344091}">
      <dgm:prSet phldrT="[Text]" custT="1"/>
      <dgm:spPr/>
      <dgm:t>
        <a:bodyPr/>
        <a:lstStyle/>
        <a:p>
          <a:r>
            <a:rPr lang="en-US" sz="1400" b="1" dirty="0"/>
            <a:t>Import Libraries &amp; Dataset</a:t>
          </a:r>
        </a:p>
      </dgm:t>
    </dgm:pt>
    <dgm:pt modelId="{12539352-12B9-47BD-9CE7-F5DE6B56960A}" type="parTrans" cxnId="{CCF87D79-E489-4D33-BE59-31BB6A119E2B}">
      <dgm:prSet/>
      <dgm:spPr/>
      <dgm:t>
        <a:bodyPr/>
        <a:lstStyle/>
        <a:p>
          <a:endParaRPr lang="en-US"/>
        </a:p>
      </dgm:t>
    </dgm:pt>
    <dgm:pt modelId="{B30E7A47-C034-4753-84A0-441489FE797C}" type="sibTrans" cxnId="{CCF87D79-E489-4D33-BE59-31BB6A119E2B}">
      <dgm:prSet/>
      <dgm:spPr/>
      <dgm:t>
        <a:bodyPr/>
        <a:lstStyle/>
        <a:p>
          <a:endParaRPr lang="en-US"/>
        </a:p>
      </dgm:t>
    </dgm:pt>
    <dgm:pt modelId="{267D93D6-7A8F-4E21-B258-D65F4086A9E5}">
      <dgm:prSet phldrT="[Text]"/>
      <dgm:spPr/>
      <dgm:t>
        <a:bodyPr/>
        <a:lstStyle/>
        <a:p>
          <a:r>
            <a:rPr lang="en-US" b="1" dirty="0"/>
            <a:t>Exploratory Data Analysis (EDA)</a:t>
          </a:r>
        </a:p>
      </dgm:t>
    </dgm:pt>
    <dgm:pt modelId="{CCAA39C5-520E-4C48-9636-6CA5F3867D07}" type="parTrans" cxnId="{E0BDB610-2A4D-4B75-855C-EC058B0DB5EA}">
      <dgm:prSet/>
      <dgm:spPr/>
      <dgm:t>
        <a:bodyPr/>
        <a:lstStyle/>
        <a:p>
          <a:endParaRPr lang="en-US"/>
        </a:p>
      </dgm:t>
    </dgm:pt>
    <dgm:pt modelId="{31399B68-E4EA-4EA5-8687-9FD5A232E1C0}" type="sibTrans" cxnId="{E0BDB610-2A4D-4B75-855C-EC058B0DB5EA}">
      <dgm:prSet/>
      <dgm:spPr/>
      <dgm:t>
        <a:bodyPr/>
        <a:lstStyle/>
        <a:p>
          <a:endParaRPr lang="en-US"/>
        </a:p>
      </dgm:t>
    </dgm:pt>
    <dgm:pt modelId="{25CBD153-62AD-42C4-BE05-492E271F87A8}">
      <dgm:prSet phldrT="[Text]"/>
      <dgm:spPr/>
      <dgm:t>
        <a:bodyPr/>
        <a:lstStyle/>
        <a:p>
          <a:r>
            <a:rPr lang="en-US" b="1" dirty="0"/>
            <a:t>Feature reduction with PCA</a:t>
          </a:r>
        </a:p>
      </dgm:t>
    </dgm:pt>
    <dgm:pt modelId="{2BBA93D9-FD25-4F27-8EBB-F15410FA93BC}" type="parTrans" cxnId="{FA828BA7-557B-4FEB-9E61-37C2CADD8A5D}">
      <dgm:prSet/>
      <dgm:spPr/>
      <dgm:t>
        <a:bodyPr/>
        <a:lstStyle/>
        <a:p>
          <a:endParaRPr lang="en-US"/>
        </a:p>
      </dgm:t>
    </dgm:pt>
    <dgm:pt modelId="{BF6B23DE-1BA3-4EBF-A43F-92A75AA7774D}" type="sibTrans" cxnId="{FA828BA7-557B-4FEB-9E61-37C2CADD8A5D}">
      <dgm:prSet/>
      <dgm:spPr/>
      <dgm:t>
        <a:bodyPr/>
        <a:lstStyle/>
        <a:p>
          <a:endParaRPr lang="en-US"/>
        </a:p>
      </dgm:t>
    </dgm:pt>
    <dgm:pt modelId="{3370A703-15F2-4197-BEBC-A8810E975568}">
      <dgm:prSet phldrT="[Text]"/>
      <dgm:spPr/>
      <dgm:t>
        <a:bodyPr/>
        <a:lstStyle/>
        <a:p>
          <a:r>
            <a:rPr lang="en-US" b="1" i="0" dirty="0"/>
            <a:t>Use K-Means &amp; Hierarchical techniques to create Clusters</a:t>
          </a:r>
          <a:endParaRPr lang="en-US" dirty="0"/>
        </a:p>
      </dgm:t>
    </dgm:pt>
    <dgm:pt modelId="{904E1864-F50B-43D5-BF63-A19873895658}" type="parTrans" cxnId="{9E7F4E11-0CF7-44C3-9327-498D1363B5F9}">
      <dgm:prSet/>
      <dgm:spPr/>
      <dgm:t>
        <a:bodyPr/>
        <a:lstStyle/>
        <a:p>
          <a:endParaRPr lang="en-US"/>
        </a:p>
      </dgm:t>
    </dgm:pt>
    <dgm:pt modelId="{6A708572-02F5-45DA-9FD4-857C9CE868AA}" type="sibTrans" cxnId="{9E7F4E11-0CF7-44C3-9327-498D1363B5F9}">
      <dgm:prSet/>
      <dgm:spPr/>
      <dgm:t>
        <a:bodyPr/>
        <a:lstStyle/>
        <a:p>
          <a:endParaRPr lang="en-US"/>
        </a:p>
      </dgm:t>
    </dgm:pt>
    <dgm:pt modelId="{32C6711C-B02A-43D2-B7BC-F30F5E43F91A}">
      <dgm:prSet phldrT="[Text]"/>
      <dgm:spPr/>
      <dgm:t>
        <a:bodyPr/>
        <a:lstStyle/>
        <a:p>
          <a:r>
            <a:rPr lang="en-US" b="1" i="0" dirty="0"/>
            <a:t>Perform Data Preprocessing</a:t>
          </a:r>
          <a:endParaRPr lang="en-US" dirty="0"/>
        </a:p>
      </dgm:t>
    </dgm:pt>
    <dgm:pt modelId="{F3474BB6-D5C3-4FE5-BCE8-480F7C1F02D6}" type="parTrans" cxnId="{C9147908-AF6E-4663-A33A-687B9680C2DA}">
      <dgm:prSet/>
      <dgm:spPr/>
      <dgm:t>
        <a:bodyPr/>
        <a:lstStyle/>
        <a:p>
          <a:endParaRPr lang="en-US"/>
        </a:p>
      </dgm:t>
    </dgm:pt>
    <dgm:pt modelId="{DB1FE8CD-BD52-415B-BFF2-F2F865B66C7E}" type="sibTrans" cxnId="{C9147908-AF6E-4663-A33A-687B9680C2DA}">
      <dgm:prSet/>
      <dgm:spPr/>
      <dgm:t>
        <a:bodyPr/>
        <a:lstStyle/>
        <a:p>
          <a:endParaRPr lang="en-US"/>
        </a:p>
      </dgm:t>
    </dgm:pt>
    <dgm:pt modelId="{6DA0DBD7-95FD-4AAA-AD5F-86DEA1A52772}" type="pres">
      <dgm:prSet presAssocID="{349645EB-7EFD-4781-B307-34B97111BC7F}" presName="CompostProcess" presStyleCnt="0">
        <dgm:presLayoutVars>
          <dgm:dir/>
          <dgm:resizeHandles val="exact"/>
        </dgm:presLayoutVars>
      </dgm:prSet>
      <dgm:spPr/>
    </dgm:pt>
    <dgm:pt modelId="{D95E65D3-8912-4CF7-86E6-F6639FCB77BB}" type="pres">
      <dgm:prSet presAssocID="{349645EB-7EFD-4781-B307-34B97111BC7F}" presName="arrow" presStyleLbl="bgShp" presStyleIdx="0" presStyleCnt="1" custScaleX="117647" custLinFactNeighborX="6109" custLinFactNeighborY="-365"/>
      <dgm:spPr/>
    </dgm:pt>
    <dgm:pt modelId="{466DD901-B55A-4882-BB13-DCAE1D35E1DB}" type="pres">
      <dgm:prSet presAssocID="{349645EB-7EFD-4781-B307-34B97111BC7F}" presName="linearProcess" presStyleCnt="0"/>
      <dgm:spPr/>
    </dgm:pt>
    <dgm:pt modelId="{2825F583-1A53-48C1-A846-485B9F4803EB}" type="pres">
      <dgm:prSet presAssocID="{7144F515-63B8-4805-A94A-D0ADB4344091}" presName="textNode" presStyleLbl="node1" presStyleIdx="0" presStyleCnt="5">
        <dgm:presLayoutVars>
          <dgm:bulletEnabled val="1"/>
        </dgm:presLayoutVars>
      </dgm:prSet>
      <dgm:spPr/>
    </dgm:pt>
    <dgm:pt modelId="{85B9FC94-91E8-48C4-99AA-DB75269E1E06}" type="pres">
      <dgm:prSet presAssocID="{B30E7A47-C034-4753-84A0-441489FE797C}" presName="sibTrans" presStyleCnt="0"/>
      <dgm:spPr/>
    </dgm:pt>
    <dgm:pt modelId="{223CA7A3-2962-4193-8199-736CDA88D29A}" type="pres">
      <dgm:prSet presAssocID="{267D93D6-7A8F-4E21-B258-D65F4086A9E5}" presName="textNode" presStyleLbl="node1" presStyleIdx="1" presStyleCnt="5" custLinFactNeighborX="-61919" custLinFactNeighborY="466">
        <dgm:presLayoutVars>
          <dgm:bulletEnabled val="1"/>
        </dgm:presLayoutVars>
      </dgm:prSet>
      <dgm:spPr/>
    </dgm:pt>
    <dgm:pt modelId="{908ECC49-D98B-4AA2-8947-1F9925F7546C}" type="pres">
      <dgm:prSet presAssocID="{31399B68-E4EA-4EA5-8687-9FD5A232E1C0}" presName="sibTrans" presStyleCnt="0"/>
      <dgm:spPr/>
    </dgm:pt>
    <dgm:pt modelId="{5732F0CD-1F2F-442C-A1EF-8A20C915E144}" type="pres">
      <dgm:prSet presAssocID="{32C6711C-B02A-43D2-B7BC-F30F5E43F91A}" presName="textNode" presStyleLbl="node1" presStyleIdx="2" presStyleCnt="5" custLinFactX="-676" custLinFactNeighborX="-100000" custLinFactNeighborY="931">
        <dgm:presLayoutVars>
          <dgm:bulletEnabled val="1"/>
        </dgm:presLayoutVars>
      </dgm:prSet>
      <dgm:spPr/>
    </dgm:pt>
    <dgm:pt modelId="{9BCE42CD-DA75-4472-A174-08D409735C76}" type="pres">
      <dgm:prSet presAssocID="{DB1FE8CD-BD52-415B-BFF2-F2F865B66C7E}" presName="sibTrans" presStyleCnt="0"/>
      <dgm:spPr/>
    </dgm:pt>
    <dgm:pt modelId="{2140BBD7-7C81-44E0-B67B-F38D857F998E}" type="pres">
      <dgm:prSet presAssocID="{3370A703-15F2-4197-BEBC-A8810E975568}" presName="textNode" presStyleLbl="node1" presStyleIdx="3" presStyleCnt="5" custLinFactX="-3256" custLinFactNeighborX="-100000" custLinFactNeighborY="1862">
        <dgm:presLayoutVars>
          <dgm:bulletEnabled val="1"/>
        </dgm:presLayoutVars>
      </dgm:prSet>
      <dgm:spPr/>
    </dgm:pt>
    <dgm:pt modelId="{5D01F979-F0CB-4595-AC3C-704A9AA0DD0D}" type="pres">
      <dgm:prSet presAssocID="{6A708572-02F5-45DA-9FD4-857C9CE868AA}" presName="sibTrans" presStyleCnt="0"/>
      <dgm:spPr/>
    </dgm:pt>
    <dgm:pt modelId="{565E5C36-0CC9-4262-863E-8204CA7C9B75}" type="pres">
      <dgm:prSet presAssocID="{25CBD153-62AD-42C4-BE05-492E271F87A8}" presName="textNode" presStyleLbl="node1" presStyleIdx="4" presStyleCnt="5" custLinFactX="-6078" custLinFactNeighborX="-100000" custLinFactNeighborY="2328">
        <dgm:presLayoutVars>
          <dgm:bulletEnabled val="1"/>
        </dgm:presLayoutVars>
      </dgm:prSet>
      <dgm:spPr/>
    </dgm:pt>
  </dgm:ptLst>
  <dgm:cxnLst>
    <dgm:cxn modelId="{C9147908-AF6E-4663-A33A-687B9680C2DA}" srcId="{349645EB-7EFD-4781-B307-34B97111BC7F}" destId="{32C6711C-B02A-43D2-B7BC-F30F5E43F91A}" srcOrd="2" destOrd="0" parTransId="{F3474BB6-D5C3-4FE5-BCE8-480F7C1F02D6}" sibTransId="{DB1FE8CD-BD52-415B-BFF2-F2F865B66C7E}"/>
    <dgm:cxn modelId="{E0BDB610-2A4D-4B75-855C-EC058B0DB5EA}" srcId="{349645EB-7EFD-4781-B307-34B97111BC7F}" destId="{267D93D6-7A8F-4E21-B258-D65F4086A9E5}" srcOrd="1" destOrd="0" parTransId="{CCAA39C5-520E-4C48-9636-6CA5F3867D07}" sibTransId="{31399B68-E4EA-4EA5-8687-9FD5A232E1C0}"/>
    <dgm:cxn modelId="{9E7F4E11-0CF7-44C3-9327-498D1363B5F9}" srcId="{349645EB-7EFD-4781-B307-34B97111BC7F}" destId="{3370A703-15F2-4197-BEBC-A8810E975568}" srcOrd="3" destOrd="0" parTransId="{904E1864-F50B-43D5-BF63-A19873895658}" sibTransId="{6A708572-02F5-45DA-9FD4-857C9CE868AA}"/>
    <dgm:cxn modelId="{CE4D4A21-508C-479F-8C73-2F296B681C1C}" type="presOf" srcId="{7144F515-63B8-4805-A94A-D0ADB4344091}" destId="{2825F583-1A53-48C1-A846-485B9F4803EB}" srcOrd="0" destOrd="0" presId="urn:microsoft.com/office/officeart/2005/8/layout/hProcess9"/>
    <dgm:cxn modelId="{52099722-EB1D-424A-A4EB-BE3E2F957F62}" type="presOf" srcId="{349645EB-7EFD-4781-B307-34B97111BC7F}" destId="{6DA0DBD7-95FD-4AAA-AD5F-86DEA1A52772}" srcOrd="0" destOrd="0" presId="urn:microsoft.com/office/officeart/2005/8/layout/hProcess9"/>
    <dgm:cxn modelId="{6E315F34-5D96-464C-A88F-E0B3D7957461}" type="presOf" srcId="{25CBD153-62AD-42C4-BE05-492E271F87A8}" destId="{565E5C36-0CC9-4262-863E-8204CA7C9B75}" srcOrd="0" destOrd="0" presId="urn:microsoft.com/office/officeart/2005/8/layout/hProcess9"/>
    <dgm:cxn modelId="{AF21E35E-258E-468D-A34B-B95220369A56}" type="presOf" srcId="{32C6711C-B02A-43D2-B7BC-F30F5E43F91A}" destId="{5732F0CD-1F2F-442C-A1EF-8A20C915E144}" srcOrd="0" destOrd="0" presId="urn:microsoft.com/office/officeart/2005/8/layout/hProcess9"/>
    <dgm:cxn modelId="{E58A264F-09C2-417E-8AF0-77FB5D442634}" type="presOf" srcId="{267D93D6-7A8F-4E21-B258-D65F4086A9E5}" destId="{223CA7A3-2962-4193-8199-736CDA88D29A}" srcOrd="0" destOrd="0" presId="urn:microsoft.com/office/officeart/2005/8/layout/hProcess9"/>
    <dgm:cxn modelId="{CCF87D79-E489-4D33-BE59-31BB6A119E2B}" srcId="{349645EB-7EFD-4781-B307-34B97111BC7F}" destId="{7144F515-63B8-4805-A94A-D0ADB4344091}" srcOrd="0" destOrd="0" parTransId="{12539352-12B9-47BD-9CE7-F5DE6B56960A}" sibTransId="{B30E7A47-C034-4753-84A0-441489FE797C}"/>
    <dgm:cxn modelId="{FA828BA7-557B-4FEB-9E61-37C2CADD8A5D}" srcId="{349645EB-7EFD-4781-B307-34B97111BC7F}" destId="{25CBD153-62AD-42C4-BE05-492E271F87A8}" srcOrd="4" destOrd="0" parTransId="{2BBA93D9-FD25-4F27-8EBB-F15410FA93BC}" sibTransId="{BF6B23DE-1BA3-4EBF-A43F-92A75AA7774D}"/>
    <dgm:cxn modelId="{A92760F4-B844-4983-80FD-DAFBDD0D4411}" type="presOf" srcId="{3370A703-15F2-4197-BEBC-A8810E975568}" destId="{2140BBD7-7C81-44E0-B67B-F38D857F998E}" srcOrd="0" destOrd="0" presId="urn:microsoft.com/office/officeart/2005/8/layout/hProcess9"/>
    <dgm:cxn modelId="{C8BB91A9-637B-4708-9899-B852747161A9}" type="presParOf" srcId="{6DA0DBD7-95FD-4AAA-AD5F-86DEA1A52772}" destId="{D95E65D3-8912-4CF7-86E6-F6639FCB77BB}" srcOrd="0" destOrd="0" presId="urn:microsoft.com/office/officeart/2005/8/layout/hProcess9"/>
    <dgm:cxn modelId="{52D6C24D-1A06-40C9-B625-44C8382554BE}" type="presParOf" srcId="{6DA0DBD7-95FD-4AAA-AD5F-86DEA1A52772}" destId="{466DD901-B55A-4882-BB13-DCAE1D35E1DB}" srcOrd="1" destOrd="0" presId="urn:microsoft.com/office/officeart/2005/8/layout/hProcess9"/>
    <dgm:cxn modelId="{4ACAD65F-4B64-466C-B1E0-2942EFF0BB9C}" type="presParOf" srcId="{466DD901-B55A-4882-BB13-DCAE1D35E1DB}" destId="{2825F583-1A53-48C1-A846-485B9F4803EB}" srcOrd="0" destOrd="0" presId="urn:microsoft.com/office/officeart/2005/8/layout/hProcess9"/>
    <dgm:cxn modelId="{40695DF4-C7F0-4C99-B9BC-D8B9BB5C137B}" type="presParOf" srcId="{466DD901-B55A-4882-BB13-DCAE1D35E1DB}" destId="{85B9FC94-91E8-48C4-99AA-DB75269E1E06}" srcOrd="1" destOrd="0" presId="urn:microsoft.com/office/officeart/2005/8/layout/hProcess9"/>
    <dgm:cxn modelId="{B13AF5BE-B95A-43AF-ABEC-34704278CEA5}" type="presParOf" srcId="{466DD901-B55A-4882-BB13-DCAE1D35E1DB}" destId="{223CA7A3-2962-4193-8199-736CDA88D29A}" srcOrd="2" destOrd="0" presId="urn:microsoft.com/office/officeart/2005/8/layout/hProcess9"/>
    <dgm:cxn modelId="{140E5056-5D3D-4BEC-B740-139FB18C5306}" type="presParOf" srcId="{466DD901-B55A-4882-BB13-DCAE1D35E1DB}" destId="{908ECC49-D98B-4AA2-8947-1F9925F7546C}" srcOrd="3" destOrd="0" presId="urn:microsoft.com/office/officeart/2005/8/layout/hProcess9"/>
    <dgm:cxn modelId="{3DB043DE-EF54-4650-B69E-F28AE254493C}" type="presParOf" srcId="{466DD901-B55A-4882-BB13-DCAE1D35E1DB}" destId="{5732F0CD-1F2F-442C-A1EF-8A20C915E144}" srcOrd="4" destOrd="0" presId="urn:microsoft.com/office/officeart/2005/8/layout/hProcess9"/>
    <dgm:cxn modelId="{618E3966-AC1E-4E83-A6B4-F8CEB4AED28A}" type="presParOf" srcId="{466DD901-B55A-4882-BB13-DCAE1D35E1DB}" destId="{9BCE42CD-DA75-4472-A174-08D409735C76}" srcOrd="5" destOrd="0" presId="urn:microsoft.com/office/officeart/2005/8/layout/hProcess9"/>
    <dgm:cxn modelId="{9B3EF938-2C86-4326-913A-CA1A223DEF9D}" type="presParOf" srcId="{466DD901-B55A-4882-BB13-DCAE1D35E1DB}" destId="{2140BBD7-7C81-44E0-B67B-F38D857F998E}" srcOrd="6" destOrd="0" presId="urn:microsoft.com/office/officeart/2005/8/layout/hProcess9"/>
    <dgm:cxn modelId="{DD0F898A-98D3-42D2-8FCC-2BCFEA135DFE}" type="presParOf" srcId="{466DD901-B55A-4882-BB13-DCAE1D35E1DB}" destId="{5D01F979-F0CB-4595-AC3C-704A9AA0DD0D}" srcOrd="7" destOrd="0" presId="urn:microsoft.com/office/officeart/2005/8/layout/hProcess9"/>
    <dgm:cxn modelId="{343C09EB-F0AC-4405-84D9-291AB3CB8FCD}" type="presParOf" srcId="{466DD901-B55A-4882-BB13-DCAE1D35E1DB}" destId="{565E5C36-0CC9-4262-863E-8204CA7C9B7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E65D3-8912-4CF7-86E6-F6639FCB77BB}">
      <dsp:nvSpPr>
        <dsp:cNvPr id="0" name=""/>
        <dsp:cNvSpPr/>
      </dsp:nvSpPr>
      <dsp:spPr>
        <a:xfrm>
          <a:off x="3" y="0"/>
          <a:ext cx="7560037" cy="402485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5F583-1A53-48C1-A846-485B9F4803EB}">
      <dsp:nvSpPr>
        <dsp:cNvPr id="0" name=""/>
        <dsp:cNvSpPr/>
      </dsp:nvSpPr>
      <dsp:spPr>
        <a:xfrm>
          <a:off x="3322" y="1207457"/>
          <a:ext cx="1452576" cy="16099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Import Libraries &amp; Dataset</a:t>
          </a:r>
        </a:p>
      </dsp:txBody>
      <dsp:txXfrm>
        <a:off x="74231" y="1278366"/>
        <a:ext cx="1310758" cy="1468125"/>
      </dsp:txXfrm>
    </dsp:sp>
    <dsp:sp modelId="{223CA7A3-2962-4193-8199-736CDA88D29A}">
      <dsp:nvSpPr>
        <dsp:cNvPr id="0" name=""/>
        <dsp:cNvSpPr/>
      </dsp:nvSpPr>
      <dsp:spPr>
        <a:xfrm>
          <a:off x="1483556" y="1214960"/>
          <a:ext cx="1452576" cy="1609943"/>
        </a:xfrm>
        <a:prstGeom prst="roundRect">
          <a:avLst/>
        </a:prstGeom>
        <a:solidFill>
          <a:schemeClr val="accent2">
            <a:hueOff val="3000017"/>
            <a:satOff val="3846"/>
            <a:lumOff val="10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Exploratory Data Analysis (EDA)</a:t>
          </a:r>
        </a:p>
      </dsp:txBody>
      <dsp:txXfrm>
        <a:off x="1554465" y="1285869"/>
        <a:ext cx="1310758" cy="1468125"/>
      </dsp:txXfrm>
    </dsp:sp>
    <dsp:sp modelId="{5732F0CD-1F2F-442C-A1EF-8A20C915E144}">
      <dsp:nvSpPr>
        <dsp:cNvPr id="0" name=""/>
        <dsp:cNvSpPr/>
      </dsp:nvSpPr>
      <dsp:spPr>
        <a:xfrm>
          <a:off x="2971284" y="1222446"/>
          <a:ext cx="1452576" cy="1609943"/>
        </a:xfrm>
        <a:prstGeom prst="roundRect">
          <a:avLst/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Perform Data Preprocessing</a:t>
          </a:r>
          <a:endParaRPr lang="en-US" sz="1300" kern="1200" dirty="0"/>
        </a:p>
      </dsp:txBody>
      <dsp:txXfrm>
        <a:off x="3042193" y="1293355"/>
        <a:ext cx="1310758" cy="1468125"/>
      </dsp:txXfrm>
    </dsp:sp>
    <dsp:sp modelId="{2140BBD7-7C81-44E0-B67B-F38D857F998E}">
      <dsp:nvSpPr>
        <dsp:cNvPr id="0" name=""/>
        <dsp:cNvSpPr/>
      </dsp:nvSpPr>
      <dsp:spPr>
        <a:xfrm>
          <a:off x="4459012" y="1237434"/>
          <a:ext cx="1452576" cy="1609943"/>
        </a:xfrm>
        <a:prstGeom prst="roundRect">
          <a:avLst/>
        </a:prstGeom>
        <a:solidFill>
          <a:schemeClr val="accent2">
            <a:hueOff val="9000052"/>
            <a:satOff val="11539"/>
            <a:lumOff val="30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Use K-Means &amp; Hierarchical techniques to create Clusters</a:t>
          </a:r>
          <a:endParaRPr lang="en-US" sz="1300" kern="1200" dirty="0"/>
        </a:p>
      </dsp:txBody>
      <dsp:txXfrm>
        <a:off x="4529921" y="1308343"/>
        <a:ext cx="1310758" cy="1468125"/>
      </dsp:txXfrm>
    </dsp:sp>
    <dsp:sp modelId="{565E5C36-0CC9-4262-863E-8204CA7C9B75}">
      <dsp:nvSpPr>
        <dsp:cNvPr id="0" name=""/>
        <dsp:cNvSpPr/>
      </dsp:nvSpPr>
      <dsp:spPr>
        <a:xfrm>
          <a:off x="5943226" y="1244937"/>
          <a:ext cx="1452576" cy="1609943"/>
        </a:xfrm>
        <a:prstGeom prst="roundRect">
          <a:avLst/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Feature reduction with PCA</a:t>
          </a:r>
        </a:p>
      </dsp:txBody>
      <dsp:txXfrm>
        <a:off x="6014135" y="1315846"/>
        <a:ext cx="1310758" cy="1468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ec50f26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7ec50f26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POIs are Restaurant &amp; Employment 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8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A16B-58C3-B4C1-C79B-BDFDB6DB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0E69-8386-20E8-539D-663ED0C6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296E-50EA-64D6-6849-A54E5368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5667-12EF-44EA-9530-D84FE9572A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AF41-AFE6-E1B7-4733-924F5298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8084-08FC-F4CB-1235-9FAAB44B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50FC-D26B-4724-A3EB-465F65DC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 idx="4294967295"/>
          </p:nvPr>
        </p:nvSpPr>
        <p:spPr>
          <a:xfrm>
            <a:off x="619700" y="518700"/>
            <a:ext cx="5002500" cy="1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US" dirty="0">
                <a:solidFill>
                  <a:srgbClr val="F8F9FA"/>
                </a:solidFill>
                <a:latin typeface="-apple-system"/>
              </a:rPr>
              <a:t>Uns</a:t>
            </a:r>
            <a:r>
              <a:rPr lang="en-US" b="0" i="0" dirty="0">
                <a:solidFill>
                  <a:srgbClr val="F8F9FA"/>
                </a:solidFill>
                <a:effectLst/>
                <a:latin typeface="-apple-system"/>
              </a:rPr>
              <a:t>upervised Learning Project</a:t>
            </a:r>
            <a:br>
              <a:rPr lang="en-US" b="0" i="0" dirty="0">
                <a:solidFill>
                  <a:srgbClr val="F8F9FA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F8F9FA"/>
                </a:solidFill>
                <a:effectLst/>
                <a:latin typeface="-apple-system"/>
              </a:rPr>
            </a:br>
            <a:br>
              <a:rPr lang="en-US" sz="2800" b="0" i="0" dirty="0">
                <a:solidFill>
                  <a:srgbClr val="F8F9FA"/>
                </a:solidFill>
                <a:effectLst/>
                <a:latin typeface="+mn-lt"/>
              </a:rPr>
            </a:br>
            <a:br>
              <a:rPr lang="en-US" sz="2800" b="0" i="0" dirty="0">
                <a:solidFill>
                  <a:srgbClr val="F8F9FA"/>
                </a:solidFill>
                <a:effectLst/>
                <a:latin typeface="+mn-lt"/>
              </a:rPr>
            </a:br>
            <a: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  <a:t>by</a:t>
            </a:r>
            <a:b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</a:br>
            <a: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  <a:t>Abi Afolabi</a:t>
            </a:r>
            <a:b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</a:br>
            <a:r>
              <a:rPr lang="en-US" sz="1600" dirty="0">
                <a:solidFill>
                  <a:srgbClr val="F8F9FA"/>
                </a:solidFill>
                <a:latin typeface="+mn-lt"/>
              </a:rPr>
              <a:t>28</a:t>
            </a:r>
            <a:r>
              <a:rPr lang="en-US" sz="1600" baseline="30000" dirty="0">
                <a:solidFill>
                  <a:srgbClr val="F8F9FA"/>
                </a:solidFill>
                <a:latin typeface="+mn-lt"/>
              </a:rPr>
              <a:t>th</a:t>
            </a:r>
            <a:r>
              <a:rPr lang="en-US" sz="1600" dirty="0">
                <a:solidFill>
                  <a:srgbClr val="F8F9FA"/>
                </a:solidFill>
                <a:latin typeface="+mn-lt"/>
              </a:rPr>
              <a:t> </a:t>
            </a:r>
            <a: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  <a:t>Aug 2023</a:t>
            </a: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656" y="1741137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8C7-737E-29AF-3BA3-6D58A544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of Clustering – K-Means &amp; Hierarchical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7D60A-3D91-A6D8-82F9-41331E6A2313}"/>
              </a:ext>
            </a:extLst>
          </p:cNvPr>
          <p:cNvSpPr txBox="1"/>
          <p:nvPr/>
        </p:nvSpPr>
        <p:spPr>
          <a:xfrm>
            <a:off x="1909281" y="4698475"/>
            <a:ext cx="1194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C82B7-AD11-C0DB-16C4-01A1FD87A27D}"/>
              </a:ext>
            </a:extLst>
          </p:cNvPr>
          <p:cNvSpPr txBox="1"/>
          <p:nvPr/>
        </p:nvSpPr>
        <p:spPr>
          <a:xfrm>
            <a:off x="6412329" y="4544586"/>
            <a:ext cx="1241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Hierarchical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9CC1F-8DC3-53E2-4DCF-AAB0EE5E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23" y="1485558"/>
            <a:ext cx="3348738" cy="2692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D18A8-E899-7935-7932-DE2D8F7C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06" y="1485558"/>
            <a:ext cx="3525286" cy="2637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7AE87-05F6-5C1B-D5D8-6816962ABC25}"/>
              </a:ext>
            </a:extLst>
          </p:cNvPr>
          <p:cNvSpPr txBox="1"/>
          <p:nvPr/>
        </p:nvSpPr>
        <p:spPr>
          <a:xfrm rot="16200000">
            <a:off x="524386" y="2624142"/>
            <a:ext cx="572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Fresh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88E07-0AC2-CD5E-C958-4AE04C9B95F5}"/>
              </a:ext>
            </a:extLst>
          </p:cNvPr>
          <p:cNvSpPr txBox="1"/>
          <p:nvPr/>
        </p:nvSpPr>
        <p:spPr>
          <a:xfrm>
            <a:off x="2352642" y="4123182"/>
            <a:ext cx="572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Milk</a:t>
            </a:r>
          </a:p>
        </p:txBody>
      </p:sp>
    </p:spTree>
    <p:extLst>
      <p:ext uri="{BB962C8B-B14F-4D97-AF65-F5344CB8AC3E}">
        <p14:creationId xmlns:p14="http://schemas.microsoft.com/office/powerpoint/2010/main" val="230998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5B74-D0CF-0905-7FF3-E8BA70BC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Dimensionality Reduction with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CE3F1-37B9-AB17-12F2-BD55F6B7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92" y="1178657"/>
            <a:ext cx="5801101" cy="37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5DA5-BBA7-4730-48AC-DF5AF1CE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Plot After Reducing Features using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5A1BB-DC14-7AAD-83A7-CB7728E3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46" y="1217873"/>
            <a:ext cx="5349205" cy="39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1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3526-6855-E3A1-775D-96227F05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24B7-01AE-2003-00CB-D00912C87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dataset is asymmetrical and right skewed. Correlations amongst the features varies. There are strong positive as well as negative correlations.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sales are from Region 3. Purchases from channel 1 is ~double of channel 2.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clustering in this dataset is not distinct. There are areas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ovelaps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the inter-cluster distance is low.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All the six numerical features can be reduced to 2 or 3 components that will be representative of the features</a:t>
            </a:r>
          </a:p>
        </p:txBody>
      </p:sp>
    </p:spTree>
    <p:extLst>
      <p:ext uri="{BB962C8B-B14F-4D97-AF65-F5344CB8AC3E}">
        <p14:creationId xmlns:p14="http://schemas.microsoft.com/office/powerpoint/2010/main" val="57391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0A51C7-AF16-6346-3F77-E0FE4903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83" y="848808"/>
            <a:ext cx="2939717" cy="2730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B0998-8860-E328-AF89-AF369C86A434}"/>
              </a:ext>
            </a:extLst>
          </p:cNvPr>
          <p:cNvSpPr txBox="1"/>
          <p:nvPr/>
        </p:nvSpPr>
        <p:spPr>
          <a:xfrm>
            <a:off x="1797804" y="3710189"/>
            <a:ext cx="5196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https://github.com/AbiAfolabi/ml-project-unsupervised-learning</a:t>
            </a:r>
          </a:p>
        </p:txBody>
      </p:sp>
    </p:spTree>
    <p:extLst>
      <p:ext uri="{BB962C8B-B14F-4D97-AF65-F5344CB8AC3E}">
        <p14:creationId xmlns:p14="http://schemas.microsoft.com/office/powerpoint/2010/main" val="320401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F794-98EF-B471-8774-0CD5AA6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 &amp;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14769-E9E2-4342-C364-46BAD02B1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80418" cy="3416400"/>
          </a:xfrm>
        </p:spPr>
        <p:txBody>
          <a:bodyPr>
            <a:normAutofit/>
          </a:bodyPr>
          <a:lstStyle/>
          <a:p>
            <a:r>
              <a:rPr lang="en-US" dirty="0"/>
              <a:t>Reinforce learning with hands-on experience</a:t>
            </a:r>
          </a:p>
          <a:p>
            <a:endParaRPr lang="en-US" dirty="0"/>
          </a:p>
          <a:p>
            <a:pPr lvl="1"/>
            <a:r>
              <a:rPr lang="en-CA" dirty="0">
                <a:solidFill>
                  <a:srgbClr val="212529"/>
                </a:solidFill>
                <a:latin typeface="-apple-system"/>
              </a:rPr>
              <a:t>Apply unsupervised learning techniques to a real-world data set and use data visualization tools to communicate the insights gained from the analysis.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2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FDAA-3C7C-2584-0E18-2B9E854E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015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Execution Steps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832549-58D4-A5BE-4F75-862579EB9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086555"/>
              </p:ext>
            </p:extLst>
          </p:nvPr>
        </p:nvGraphicFramePr>
        <p:xfrm>
          <a:off x="1059303" y="1011836"/>
          <a:ext cx="7560041" cy="402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0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9CB-55BA-59CD-8244-36669F84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789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Dataset in Pandas </a:t>
            </a:r>
            <a:r>
              <a:rPr lang="en-US" dirty="0" err="1"/>
              <a:t>DataFrame</a:t>
            </a:r>
            <a:r>
              <a:rPr lang="en-US" dirty="0"/>
              <a:t> showing table columns and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D3264-9246-BB57-3214-FA27CCC9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6" y="1176435"/>
            <a:ext cx="6406055" cy="37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5AA0-1111-3473-DBE8-5EBA08CD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Discoveries from EDA – Histogram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32659-144B-30EA-80C6-45A5678614BE}"/>
              </a:ext>
            </a:extLst>
          </p:cNvPr>
          <p:cNvSpPr txBox="1"/>
          <p:nvPr/>
        </p:nvSpPr>
        <p:spPr>
          <a:xfrm>
            <a:off x="2309247" y="4187829"/>
            <a:ext cx="479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Dataset is mostly asymmetrical and right skewed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DCF6D-59D6-C580-9D50-78442561B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9"/>
          <a:stretch/>
        </p:blipFill>
        <p:spPr>
          <a:xfrm>
            <a:off x="0" y="1587061"/>
            <a:ext cx="9144000" cy="20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3BE4-6A12-AED7-BAA1-1014E1D9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 Plot After Log Transform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991E6-92E9-B4D0-AADA-103E47B1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1" y="1152475"/>
            <a:ext cx="5414267" cy="37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8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16EA-1734-9E26-C3D3-10BC22B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738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Discoveries from EDA – </a:t>
            </a:r>
            <a:r>
              <a:rPr lang="en-US" sz="2000" dirty="0"/>
              <a:t>Pair plot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FFABD-007A-6949-5F25-38B015B3E95A}"/>
              </a:ext>
            </a:extLst>
          </p:cNvPr>
          <p:cNvSpPr txBox="1"/>
          <p:nvPr/>
        </p:nvSpPr>
        <p:spPr>
          <a:xfrm>
            <a:off x="5961639" y="2016621"/>
            <a:ext cx="3008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Pair plot shows most purchases occurred in region 3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9803E-216F-9006-6D23-28EEF56B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1" y="680085"/>
            <a:ext cx="5328121" cy="44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16EA-1734-9E26-C3D3-10BC22B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738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Discoveries from EDA – </a:t>
            </a:r>
            <a:r>
              <a:rPr lang="en-US" sz="2000" dirty="0"/>
              <a:t>Correlation Matrix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FFABD-007A-6949-5F25-38B015B3E95A}"/>
              </a:ext>
            </a:extLst>
          </p:cNvPr>
          <p:cNvSpPr txBox="1"/>
          <p:nvPr/>
        </p:nvSpPr>
        <p:spPr>
          <a:xfrm>
            <a:off x="5659821" y="2010483"/>
            <a:ext cx="30382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Varying levels of correlation between variables e.g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High positive correlation between Milk &amp; Grocery.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Negative correlation between  Frozen &amp; Grocery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4B37A-882F-EDCB-79E4-D537F9A4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6" y="1068023"/>
            <a:ext cx="557290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200-9E7F-2416-76C9-FE0C3ED7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Discoveries from EDA – </a:t>
            </a:r>
            <a:r>
              <a:rPr lang="en-US" sz="2000" dirty="0"/>
              <a:t>Box plots grouped by Channel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8179A-9FFC-49CA-B8B9-27686CC84890}"/>
              </a:ext>
            </a:extLst>
          </p:cNvPr>
          <p:cNvSpPr txBox="1"/>
          <p:nvPr/>
        </p:nvSpPr>
        <p:spPr>
          <a:xfrm>
            <a:off x="4373983" y="1471850"/>
            <a:ext cx="4105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Presence of outliers in the upper quartile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24C13-9B17-4FA3-7447-A76E3187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973966"/>
            <a:ext cx="4203727" cy="2131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ACA76-3ACD-D6CA-8643-CB0C7A1A6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47" y="2085508"/>
            <a:ext cx="4257640" cy="2229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866295-2CC1-1488-3027-7FDDCC7BCF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" r="8426"/>
          <a:stretch/>
        </p:blipFill>
        <p:spPr>
          <a:xfrm>
            <a:off x="47297" y="2941638"/>
            <a:ext cx="4000629" cy="21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508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283</Words>
  <Application>Microsoft Office PowerPoint</Application>
  <PresentationFormat>On-screen Show (16:9)</PresentationFormat>
  <Paragraphs>37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Helvetica Neue</vt:lpstr>
      <vt:lpstr>Arial</vt:lpstr>
      <vt:lpstr>Simple Light</vt:lpstr>
      <vt:lpstr>Unsupervised Learning Project    by Abi Afolabi 28th Aug 2023</vt:lpstr>
      <vt:lpstr>Project Overview &amp; Goals</vt:lpstr>
      <vt:lpstr>Project Execution Steps</vt:lpstr>
      <vt:lpstr>Dataset in Pandas DataFrame showing table columns and dimensions</vt:lpstr>
      <vt:lpstr>Discoveries from EDA – Histogram</vt:lpstr>
      <vt:lpstr>Histogram Plot After Log Transform</vt:lpstr>
      <vt:lpstr>Discoveries from EDA – Pair plot</vt:lpstr>
      <vt:lpstr>Discoveries from EDA – Correlation Matrix</vt:lpstr>
      <vt:lpstr>Discoveries from EDA – Box plots grouped by Channel</vt:lpstr>
      <vt:lpstr>Result of Clustering – K-Means &amp; Hierarchical</vt:lpstr>
      <vt:lpstr>Dimensionality Reduction with PCA</vt:lpstr>
      <vt:lpstr>Final Plot After Reducing Features using PCA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</dc:title>
  <dc:creator>DEVOTION</dc:creator>
  <cp:lastModifiedBy>Abimbola  Afolabi</cp:lastModifiedBy>
  <cp:revision>73</cp:revision>
  <dcterms:modified xsi:type="dcterms:W3CDTF">2023-08-31T23:21:50Z</dcterms:modified>
</cp:coreProperties>
</file>