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825FD-C72E-792C-091C-3369473672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AB04B46-520B-0CFA-398E-5CE14DFDBC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FF7A4BD-8053-DF47-A958-0A540474AB3A}"/>
              </a:ext>
            </a:extLst>
          </p:cNvPr>
          <p:cNvSpPr>
            <a:spLocks noGrp="1"/>
          </p:cNvSpPr>
          <p:nvPr>
            <p:ph type="dt" sz="half" idx="10"/>
          </p:nvPr>
        </p:nvSpPr>
        <p:spPr/>
        <p:txBody>
          <a:bodyPr/>
          <a:lstStyle/>
          <a:p>
            <a:fld id="{E46FBDBE-AA4C-4C70-8D2F-634F17237C3D}" type="datetimeFigureOut">
              <a:rPr lang="en-IN" smtClean="0"/>
              <a:t>21-04-2024</a:t>
            </a:fld>
            <a:endParaRPr lang="en-IN"/>
          </a:p>
        </p:txBody>
      </p:sp>
      <p:sp>
        <p:nvSpPr>
          <p:cNvPr id="5" name="Footer Placeholder 4">
            <a:extLst>
              <a:ext uri="{FF2B5EF4-FFF2-40B4-BE49-F238E27FC236}">
                <a16:creationId xmlns:a16="http://schemas.microsoft.com/office/drawing/2014/main" id="{6A05CDD9-001B-E22B-C438-DBB3AA6302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1C129E-0653-A085-9A31-8EC38F5D7723}"/>
              </a:ext>
            </a:extLst>
          </p:cNvPr>
          <p:cNvSpPr>
            <a:spLocks noGrp="1"/>
          </p:cNvSpPr>
          <p:nvPr>
            <p:ph type="sldNum" sz="quarter" idx="12"/>
          </p:nvPr>
        </p:nvSpPr>
        <p:spPr/>
        <p:txBody>
          <a:bodyPr/>
          <a:lstStyle/>
          <a:p>
            <a:fld id="{E0C6D809-194F-4E63-A36D-C2DB5F8C7992}" type="slidenum">
              <a:rPr lang="en-IN" smtClean="0"/>
              <a:t>‹#›</a:t>
            </a:fld>
            <a:endParaRPr lang="en-IN"/>
          </a:p>
        </p:txBody>
      </p:sp>
    </p:spTree>
    <p:extLst>
      <p:ext uri="{BB962C8B-B14F-4D97-AF65-F5344CB8AC3E}">
        <p14:creationId xmlns:p14="http://schemas.microsoft.com/office/powerpoint/2010/main" val="910061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3E844-2100-B9F1-B244-24B161E7B35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B0C8EA-C6BF-D8D0-84EE-87EADA419B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BB01ED-9033-3114-9451-150EA19C7903}"/>
              </a:ext>
            </a:extLst>
          </p:cNvPr>
          <p:cNvSpPr>
            <a:spLocks noGrp="1"/>
          </p:cNvSpPr>
          <p:nvPr>
            <p:ph type="dt" sz="half" idx="10"/>
          </p:nvPr>
        </p:nvSpPr>
        <p:spPr/>
        <p:txBody>
          <a:bodyPr/>
          <a:lstStyle/>
          <a:p>
            <a:fld id="{E46FBDBE-AA4C-4C70-8D2F-634F17237C3D}" type="datetimeFigureOut">
              <a:rPr lang="en-IN" smtClean="0"/>
              <a:t>21-04-2024</a:t>
            </a:fld>
            <a:endParaRPr lang="en-IN"/>
          </a:p>
        </p:txBody>
      </p:sp>
      <p:sp>
        <p:nvSpPr>
          <p:cNvPr id="5" name="Footer Placeholder 4">
            <a:extLst>
              <a:ext uri="{FF2B5EF4-FFF2-40B4-BE49-F238E27FC236}">
                <a16:creationId xmlns:a16="http://schemas.microsoft.com/office/drawing/2014/main" id="{74BEE638-7EDD-02C2-926B-514DDBA347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294CF2-B655-389A-1ABE-48BDCE856EF1}"/>
              </a:ext>
            </a:extLst>
          </p:cNvPr>
          <p:cNvSpPr>
            <a:spLocks noGrp="1"/>
          </p:cNvSpPr>
          <p:nvPr>
            <p:ph type="sldNum" sz="quarter" idx="12"/>
          </p:nvPr>
        </p:nvSpPr>
        <p:spPr/>
        <p:txBody>
          <a:bodyPr/>
          <a:lstStyle/>
          <a:p>
            <a:fld id="{E0C6D809-194F-4E63-A36D-C2DB5F8C7992}" type="slidenum">
              <a:rPr lang="en-IN" smtClean="0"/>
              <a:t>‹#›</a:t>
            </a:fld>
            <a:endParaRPr lang="en-IN"/>
          </a:p>
        </p:txBody>
      </p:sp>
    </p:spTree>
    <p:extLst>
      <p:ext uri="{BB962C8B-B14F-4D97-AF65-F5344CB8AC3E}">
        <p14:creationId xmlns:p14="http://schemas.microsoft.com/office/powerpoint/2010/main" val="6219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CFD04C-BCF6-C3D8-0E1D-596123DD42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71A932-F0AA-030B-4450-9ED1E85B0B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1811C4-7914-94FA-ECC1-60F67E3927A3}"/>
              </a:ext>
            </a:extLst>
          </p:cNvPr>
          <p:cNvSpPr>
            <a:spLocks noGrp="1"/>
          </p:cNvSpPr>
          <p:nvPr>
            <p:ph type="dt" sz="half" idx="10"/>
          </p:nvPr>
        </p:nvSpPr>
        <p:spPr/>
        <p:txBody>
          <a:bodyPr/>
          <a:lstStyle/>
          <a:p>
            <a:fld id="{E46FBDBE-AA4C-4C70-8D2F-634F17237C3D}" type="datetimeFigureOut">
              <a:rPr lang="en-IN" smtClean="0"/>
              <a:t>21-04-2024</a:t>
            </a:fld>
            <a:endParaRPr lang="en-IN"/>
          </a:p>
        </p:txBody>
      </p:sp>
      <p:sp>
        <p:nvSpPr>
          <p:cNvPr id="5" name="Footer Placeholder 4">
            <a:extLst>
              <a:ext uri="{FF2B5EF4-FFF2-40B4-BE49-F238E27FC236}">
                <a16:creationId xmlns:a16="http://schemas.microsoft.com/office/drawing/2014/main" id="{B7C4064A-4BF0-0152-AE95-B5A94DE629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973986-A7BB-D070-6111-0E3784B0E54D}"/>
              </a:ext>
            </a:extLst>
          </p:cNvPr>
          <p:cNvSpPr>
            <a:spLocks noGrp="1"/>
          </p:cNvSpPr>
          <p:nvPr>
            <p:ph type="sldNum" sz="quarter" idx="12"/>
          </p:nvPr>
        </p:nvSpPr>
        <p:spPr/>
        <p:txBody>
          <a:bodyPr/>
          <a:lstStyle/>
          <a:p>
            <a:fld id="{E0C6D809-194F-4E63-A36D-C2DB5F8C7992}" type="slidenum">
              <a:rPr lang="en-IN" smtClean="0"/>
              <a:t>‹#›</a:t>
            </a:fld>
            <a:endParaRPr lang="en-IN"/>
          </a:p>
        </p:txBody>
      </p:sp>
    </p:spTree>
    <p:extLst>
      <p:ext uri="{BB962C8B-B14F-4D97-AF65-F5344CB8AC3E}">
        <p14:creationId xmlns:p14="http://schemas.microsoft.com/office/powerpoint/2010/main" val="885305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583B4-3D52-F410-D187-47825A0933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30EE74-8869-7289-942B-E955CE394D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2BA564-6589-0E85-8BD0-6A4B7A8295E6}"/>
              </a:ext>
            </a:extLst>
          </p:cNvPr>
          <p:cNvSpPr>
            <a:spLocks noGrp="1"/>
          </p:cNvSpPr>
          <p:nvPr>
            <p:ph type="dt" sz="half" idx="10"/>
          </p:nvPr>
        </p:nvSpPr>
        <p:spPr/>
        <p:txBody>
          <a:bodyPr/>
          <a:lstStyle/>
          <a:p>
            <a:fld id="{E46FBDBE-AA4C-4C70-8D2F-634F17237C3D}" type="datetimeFigureOut">
              <a:rPr lang="en-IN" smtClean="0"/>
              <a:t>21-04-2024</a:t>
            </a:fld>
            <a:endParaRPr lang="en-IN"/>
          </a:p>
        </p:txBody>
      </p:sp>
      <p:sp>
        <p:nvSpPr>
          <p:cNvPr id="5" name="Footer Placeholder 4">
            <a:extLst>
              <a:ext uri="{FF2B5EF4-FFF2-40B4-BE49-F238E27FC236}">
                <a16:creationId xmlns:a16="http://schemas.microsoft.com/office/drawing/2014/main" id="{F01F3F41-5B62-4757-2952-17ABF88DBC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0C6C89-7F78-DD33-4B93-74014C23D6C9}"/>
              </a:ext>
            </a:extLst>
          </p:cNvPr>
          <p:cNvSpPr>
            <a:spLocks noGrp="1"/>
          </p:cNvSpPr>
          <p:nvPr>
            <p:ph type="sldNum" sz="quarter" idx="12"/>
          </p:nvPr>
        </p:nvSpPr>
        <p:spPr/>
        <p:txBody>
          <a:bodyPr/>
          <a:lstStyle/>
          <a:p>
            <a:fld id="{E0C6D809-194F-4E63-A36D-C2DB5F8C7992}" type="slidenum">
              <a:rPr lang="en-IN" smtClean="0"/>
              <a:t>‹#›</a:t>
            </a:fld>
            <a:endParaRPr lang="en-IN"/>
          </a:p>
        </p:txBody>
      </p:sp>
    </p:spTree>
    <p:extLst>
      <p:ext uri="{BB962C8B-B14F-4D97-AF65-F5344CB8AC3E}">
        <p14:creationId xmlns:p14="http://schemas.microsoft.com/office/powerpoint/2010/main" val="1821065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B8D68-E6D3-2055-A737-32F557B869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58A169-21C2-727D-D58E-5A59ED3232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69BE22-38F6-1E42-6D77-A83F0E7CC5AA}"/>
              </a:ext>
            </a:extLst>
          </p:cNvPr>
          <p:cNvSpPr>
            <a:spLocks noGrp="1"/>
          </p:cNvSpPr>
          <p:nvPr>
            <p:ph type="dt" sz="half" idx="10"/>
          </p:nvPr>
        </p:nvSpPr>
        <p:spPr/>
        <p:txBody>
          <a:bodyPr/>
          <a:lstStyle/>
          <a:p>
            <a:fld id="{E46FBDBE-AA4C-4C70-8D2F-634F17237C3D}" type="datetimeFigureOut">
              <a:rPr lang="en-IN" smtClean="0"/>
              <a:t>21-04-2024</a:t>
            </a:fld>
            <a:endParaRPr lang="en-IN"/>
          </a:p>
        </p:txBody>
      </p:sp>
      <p:sp>
        <p:nvSpPr>
          <p:cNvPr id="5" name="Footer Placeholder 4">
            <a:extLst>
              <a:ext uri="{FF2B5EF4-FFF2-40B4-BE49-F238E27FC236}">
                <a16:creationId xmlns:a16="http://schemas.microsoft.com/office/drawing/2014/main" id="{A8BE0AB5-F69D-C121-7D2C-1F9C4C7E17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DC80BC-D91F-4309-DD95-970242ED1EC9}"/>
              </a:ext>
            </a:extLst>
          </p:cNvPr>
          <p:cNvSpPr>
            <a:spLocks noGrp="1"/>
          </p:cNvSpPr>
          <p:nvPr>
            <p:ph type="sldNum" sz="quarter" idx="12"/>
          </p:nvPr>
        </p:nvSpPr>
        <p:spPr/>
        <p:txBody>
          <a:bodyPr/>
          <a:lstStyle/>
          <a:p>
            <a:fld id="{E0C6D809-194F-4E63-A36D-C2DB5F8C7992}" type="slidenum">
              <a:rPr lang="en-IN" smtClean="0"/>
              <a:t>‹#›</a:t>
            </a:fld>
            <a:endParaRPr lang="en-IN"/>
          </a:p>
        </p:txBody>
      </p:sp>
    </p:spTree>
    <p:extLst>
      <p:ext uri="{BB962C8B-B14F-4D97-AF65-F5344CB8AC3E}">
        <p14:creationId xmlns:p14="http://schemas.microsoft.com/office/powerpoint/2010/main" val="1909355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6AA36-5FC9-A154-EF61-13372242B1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2E8B3F-7678-6709-1FDC-94CE67D237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0EBC33-7485-1CAA-29F1-ECBCF37DFE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6D5677A-92AA-3D87-4179-30479B60BAB0}"/>
              </a:ext>
            </a:extLst>
          </p:cNvPr>
          <p:cNvSpPr>
            <a:spLocks noGrp="1"/>
          </p:cNvSpPr>
          <p:nvPr>
            <p:ph type="dt" sz="half" idx="10"/>
          </p:nvPr>
        </p:nvSpPr>
        <p:spPr/>
        <p:txBody>
          <a:bodyPr/>
          <a:lstStyle/>
          <a:p>
            <a:fld id="{E46FBDBE-AA4C-4C70-8D2F-634F17237C3D}" type="datetimeFigureOut">
              <a:rPr lang="en-IN" smtClean="0"/>
              <a:t>21-04-2024</a:t>
            </a:fld>
            <a:endParaRPr lang="en-IN"/>
          </a:p>
        </p:txBody>
      </p:sp>
      <p:sp>
        <p:nvSpPr>
          <p:cNvPr id="6" name="Footer Placeholder 5">
            <a:extLst>
              <a:ext uri="{FF2B5EF4-FFF2-40B4-BE49-F238E27FC236}">
                <a16:creationId xmlns:a16="http://schemas.microsoft.com/office/drawing/2014/main" id="{0D83B118-19CD-A5C6-BF9F-91304A6D17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572E68-1352-1748-C853-03AA99C3252E}"/>
              </a:ext>
            </a:extLst>
          </p:cNvPr>
          <p:cNvSpPr>
            <a:spLocks noGrp="1"/>
          </p:cNvSpPr>
          <p:nvPr>
            <p:ph type="sldNum" sz="quarter" idx="12"/>
          </p:nvPr>
        </p:nvSpPr>
        <p:spPr/>
        <p:txBody>
          <a:bodyPr/>
          <a:lstStyle/>
          <a:p>
            <a:fld id="{E0C6D809-194F-4E63-A36D-C2DB5F8C7992}" type="slidenum">
              <a:rPr lang="en-IN" smtClean="0"/>
              <a:t>‹#›</a:t>
            </a:fld>
            <a:endParaRPr lang="en-IN"/>
          </a:p>
        </p:txBody>
      </p:sp>
    </p:spTree>
    <p:extLst>
      <p:ext uri="{BB962C8B-B14F-4D97-AF65-F5344CB8AC3E}">
        <p14:creationId xmlns:p14="http://schemas.microsoft.com/office/powerpoint/2010/main" val="2283261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A3347-F8A7-3695-AECD-D38F0168D28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141F31-10C1-7A09-9ADC-4982F7DF6A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D85732-8B47-07CE-CFD4-8310F643E8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DC7C66-93D4-289D-547E-7FE739FDEF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3E59E2-F0FC-4C79-3665-6AE7D69E07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6A32318-9CC4-5D71-3636-5346CA6EFC2B}"/>
              </a:ext>
            </a:extLst>
          </p:cNvPr>
          <p:cNvSpPr>
            <a:spLocks noGrp="1"/>
          </p:cNvSpPr>
          <p:nvPr>
            <p:ph type="dt" sz="half" idx="10"/>
          </p:nvPr>
        </p:nvSpPr>
        <p:spPr/>
        <p:txBody>
          <a:bodyPr/>
          <a:lstStyle/>
          <a:p>
            <a:fld id="{E46FBDBE-AA4C-4C70-8D2F-634F17237C3D}" type="datetimeFigureOut">
              <a:rPr lang="en-IN" smtClean="0"/>
              <a:t>21-04-2024</a:t>
            </a:fld>
            <a:endParaRPr lang="en-IN"/>
          </a:p>
        </p:txBody>
      </p:sp>
      <p:sp>
        <p:nvSpPr>
          <p:cNvPr id="8" name="Footer Placeholder 7">
            <a:extLst>
              <a:ext uri="{FF2B5EF4-FFF2-40B4-BE49-F238E27FC236}">
                <a16:creationId xmlns:a16="http://schemas.microsoft.com/office/drawing/2014/main" id="{F662E5C6-8F59-54F1-7F19-12069DCF924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9CBF2AE-7847-4FF4-F024-8C26D7459E8C}"/>
              </a:ext>
            </a:extLst>
          </p:cNvPr>
          <p:cNvSpPr>
            <a:spLocks noGrp="1"/>
          </p:cNvSpPr>
          <p:nvPr>
            <p:ph type="sldNum" sz="quarter" idx="12"/>
          </p:nvPr>
        </p:nvSpPr>
        <p:spPr/>
        <p:txBody>
          <a:bodyPr/>
          <a:lstStyle/>
          <a:p>
            <a:fld id="{E0C6D809-194F-4E63-A36D-C2DB5F8C7992}" type="slidenum">
              <a:rPr lang="en-IN" smtClean="0"/>
              <a:t>‹#›</a:t>
            </a:fld>
            <a:endParaRPr lang="en-IN"/>
          </a:p>
        </p:txBody>
      </p:sp>
    </p:spTree>
    <p:extLst>
      <p:ext uri="{BB962C8B-B14F-4D97-AF65-F5344CB8AC3E}">
        <p14:creationId xmlns:p14="http://schemas.microsoft.com/office/powerpoint/2010/main" val="148076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9B8DF-982B-C0C5-0775-AE8803BD58F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373B94-7989-CFF2-6BF3-4CE30CE4B27F}"/>
              </a:ext>
            </a:extLst>
          </p:cNvPr>
          <p:cNvSpPr>
            <a:spLocks noGrp="1"/>
          </p:cNvSpPr>
          <p:nvPr>
            <p:ph type="dt" sz="half" idx="10"/>
          </p:nvPr>
        </p:nvSpPr>
        <p:spPr/>
        <p:txBody>
          <a:bodyPr/>
          <a:lstStyle/>
          <a:p>
            <a:fld id="{E46FBDBE-AA4C-4C70-8D2F-634F17237C3D}" type="datetimeFigureOut">
              <a:rPr lang="en-IN" smtClean="0"/>
              <a:t>21-04-2024</a:t>
            </a:fld>
            <a:endParaRPr lang="en-IN"/>
          </a:p>
        </p:txBody>
      </p:sp>
      <p:sp>
        <p:nvSpPr>
          <p:cNvPr id="4" name="Footer Placeholder 3">
            <a:extLst>
              <a:ext uri="{FF2B5EF4-FFF2-40B4-BE49-F238E27FC236}">
                <a16:creationId xmlns:a16="http://schemas.microsoft.com/office/drawing/2014/main" id="{017A3CFB-B41D-04B9-3668-8A9EDF33918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17EF015-663F-8554-17A9-499EB7949929}"/>
              </a:ext>
            </a:extLst>
          </p:cNvPr>
          <p:cNvSpPr>
            <a:spLocks noGrp="1"/>
          </p:cNvSpPr>
          <p:nvPr>
            <p:ph type="sldNum" sz="quarter" idx="12"/>
          </p:nvPr>
        </p:nvSpPr>
        <p:spPr/>
        <p:txBody>
          <a:bodyPr/>
          <a:lstStyle/>
          <a:p>
            <a:fld id="{E0C6D809-194F-4E63-A36D-C2DB5F8C7992}" type="slidenum">
              <a:rPr lang="en-IN" smtClean="0"/>
              <a:t>‹#›</a:t>
            </a:fld>
            <a:endParaRPr lang="en-IN"/>
          </a:p>
        </p:txBody>
      </p:sp>
    </p:spTree>
    <p:extLst>
      <p:ext uri="{BB962C8B-B14F-4D97-AF65-F5344CB8AC3E}">
        <p14:creationId xmlns:p14="http://schemas.microsoft.com/office/powerpoint/2010/main" val="3075056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6BA130-76B5-C35D-5E61-0B89DD095813}"/>
              </a:ext>
            </a:extLst>
          </p:cNvPr>
          <p:cNvSpPr>
            <a:spLocks noGrp="1"/>
          </p:cNvSpPr>
          <p:nvPr>
            <p:ph type="dt" sz="half" idx="10"/>
          </p:nvPr>
        </p:nvSpPr>
        <p:spPr/>
        <p:txBody>
          <a:bodyPr/>
          <a:lstStyle/>
          <a:p>
            <a:fld id="{E46FBDBE-AA4C-4C70-8D2F-634F17237C3D}" type="datetimeFigureOut">
              <a:rPr lang="en-IN" smtClean="0"/>
              <a:t>21-04-2024</a:t>
            </a:fld>
            <a:endParaRPr lang="en-IN"/>
          </a:p>
        </p:txBody>
      </p:sp>
      <p:sp>
        <p:nvSpPr>
          <p:cNvPr id="3" name="Footer Placeholder 2">
            <a:extLst>
              <a:ext uri="{FF2B5EF4-FFF2-40B4-BE49-F238E27FC236}">
                <a16:creationId xmlns:a16="http://schemas.microsoft.com/office/drawing/2014/main" id="{B67B2CA3-F0E5-9B3F-9815-0ACD2012C89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8F59E19-07C3-3C45-02E9-CC574F394995}"/>
              </a:ext>
            </a:extLst>
          </p:cNvPr>
          <p:cNvSpPr>
            <a:spLocks noGrp="1"/>
          </p:cNvSpPr>
          <p:nvPr>
            <p:ph type="sldNum" sz="quarter" idx="12"/>
          </p:nvPr>
        </p:nvSpPr>
        <p:spPr/>
        <p:txBody>
          <a:bodyPr/>
          <a:lstStyle/>
          <a:p>
            <a:fld id="{E0C6D809-194F-4E63-A36D-C2DB5F8C7992}" type="slidenum">
              <a:rPr lang="en-IN" smtClean="0"/>
              <a:t>‹#›</a:t>
            </a:fld>
            <a:endParaRPr lang="en-IN"/>
          </a:p>
        </p:txBody>
      </p:sp>
    </p:spTree>
    <p:extLst>
      <p:ext uri="{BB962C8B-B14F-4D97-AF65-F5344CB8AC3E}">
        <p14:creationId xmlns:p14="http://schemas.microsoft.com/office/powerpoint/2010/main" val="2692650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5CE54-E59F-6BB2-45A3-5BF6A22A80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6973C9-9E37-1BAD-04D9-C83A1D9E2F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F930A76-7609-E034-8CCD-1C70679366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0B8467-5B50-CA15-8337-45FD698D78A1}"/>
              </a:ext>
            </a:extLst>
          </p:cNvPr>
          <p:cNvSpPr>
            <a:spLocks noGrp="1"/>
          </p:cNvSpPr>
          <p:nvPr>
            <p:ph type="dt" sz="half" idx="10"/>
          </p:nvPr>
        </p:nvSpPr>
        <p:spPr/>
        <p:txBody>
          <a:bodyPr/>
          <a:lstStyle/>
          <a:p>
            <a:fld id="{E46FBDBE-AA4C-4C70-8D2F-634F17237C3D}" type="datetimeFigureOut">
              <a:rPr lang="en-IN" smtClean="0"/>
              <a:t>21-04-2024</a:t>
            </a:fld>
            <a:endParaRPr lang="en-IN"/>
          </a:p>
        </p:txBody>
      </p:sp>
      <p:sp>
        <p:nvSpPr>
          <p:cNvPr id="6" name="Footer Placeholder 5">
            <a:extLst>
              <a:ext uri="{FF2B5EF4-FFF2-40B4-BE49-F238E27FC236}">
                <a16:creationId xmlns:a16="http://schemas.microsoft.com/office/drawing/2014/main" id="{DB16130D-445D-B788-5CFC-38DD641A94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5C7025-8D68-50D0-9506-E8407860EE21}"/>
              </a:ext>
            </a:extLst>
          </p:cNvPr>
          <p:cNvSpPr>
            <a:spLocks noGrp="1"/>
          </p:cNvSpPr>
          <p:nvPr>
            <p:ph type="sldNum" sz="quarter" idx="12"/>
          </p:nvPr>
        </p:nvSpPr>
        <p:spPr/>
        <p:txBody>
          <a:bodyPr/>
          <a:lstStyle/>
          <a:p>
            <a:fld id="{E0C6D809-194F-4E63-A36D-C2DB5F8C7992}" type="slidenum">
              <a:rPr lang="en-IN" smtClean="0"/>
              <a:t>‹#›</a:t>
            </a:fld>
            <a:endParaRPr lang="en-IN"/>
          </a:p>
        </p:txBody>
      </p:sp>
    </p:spTree>
    <p:extLst>
      <p:ext uri="{BB962C8B-B14F-4D97-AF65-F5344CB8AC3E}">
        <p14:creationId xmlns:p14="http://schemas.microsoft.com/office/powerpoint/2010/main" val="1511067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01157-1086-6619-66ED-13AC5B02FC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0AFE72D-EB41-F484-2DBA-F6E450D894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23E4718-3196-A8DA-F870-9022F717D2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9ED422-1EA2-57DE-15A8-DCD40BD780DF}"/>
              </a:ext>
            </a:extLst>
          </p:cNvPr>
          <p:cNvSpPr>
            <a:spLocks noGrp="1"/>
          </p:cNvSpPr>
          <p:nvPr>
            <p:ph type="dt" sz="half" idx="10"/>
          </p:nvPr>
        </p:nvSpPr>
        <p:spPr/>
        <p:txBody>
          <a:bodyPr/>
          <a:lstStyle/>
          <a:p>
            <a:fld id="{E46FBDBE-AA4C-4C70-8D2F-634F17237C3D}" type="datetimeFigureOut">
              <a:rPr lang="en-IN" smtClean="0"/>
              <a:t>21-04-2024</a:t>
            </a:fld>
            <a:endParaRPr lang="en-IN"/>
          </a:p>
        </p:txBody>
      </p:sp>
      <p:sp>
        <p:nvSpPr>
          <p:cNvPr id="6" name="Footer Placeholder 5">
            <a:extLst>
              <a:ext uri="{FF2B5EF4-FFF2-40B4-BE49-F238E27FC236}">
                <a16:creationId xmlns:a16="http://schemas.microsoft.com/office/drawing/2014/main" id="{5F26BF4D-C18D-CD97-E739-E3FABDC446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BF85C4-2A03-4937-2430-426B180059BE}"/>
              </a:ext>
            </a:extLst>
          </p:cNvPr>
          <p:cNvSpPr>
            <a:spLocks noGrp="1"/>
          </p:cNvSpPr>
          <p:nvPr>
            <p:ph type="sldNum" sz="quarter" idx="12"/>
          </p:nvPr>
        </p:nvSpPr>
        <p:spPr/>
        <p:txBody>
          <a:bodyPr/>
          <a:lstStyle/>
          <a:p>
            <a:fld id="{E0C6D809-194F-4E63-A36D-C2DB5F8C7992}" type="slidenum">
              <a:rPr lang="en-IN" smtClean="0"/>
              <a:t>‹#›</a:t>
            </a:fld>
            <a:endParaRPr lang="en-IN"/>
          </a:p>
        </p:txBody>
      </p:sp>
    </p:spTree>
    <p:extLst>
      <p:ext uri="{BB962C8B-B14F-4D97-AF65-F5344CB8AC3E}">
        <p14:creationId xmlns:p14="http://schemas.microsoft.com/office/powerpoint/2010/main" val="703032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45795F-BE20-13D9-D1A7-DF20D8B823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A81921-2655-ECD1-D8A1-C6CE5B550D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9C68AB-EBFC-BA95-5BEE-5F2FF51849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6FBDBE-AA4C-4C70-8D2F-634F17237C3D}" type="datetimeFigureOut">
              <a:rPr lang="en-IN" smtClean="0"/>
              <a:t>21-04-2024</a:t>
            </a:fld>
            <a:endParaRPr lang="en-IN"/>
          </a:p>
        </p:txBody>
      </p:sp>
      <p:sp>
        <p:nvSpPr>
          <p:cNvPr id="5" name="Footer Placeholder 4">
            <a:extLst>
              <a:ext uri="{FF2B5EF4-FFF2-40B4-BE49-F238E27FC236}">
                <a16:creationId xmlns:a16="http://schemas.microsoft.com/office/drawing/2014/main" id="{6F09A6BD-0170-76C9-C68F-A0676700AF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E3F2A44-F4F6-825A-32AA-E2BF6B4F89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C6D809-194F-4E63-A36D-C2DB5F8C7992}" type="slidenum">
              <a:rPr lang="en-IN" smtClean="0"/>
              <a:t>‹#›</a:t>
            </a:fld>
            <a:endParaRPr lang="en-IN"/>
          </a:p>
        </p:txBody>
      </p:sp>
    </p:spTree>
    <p:extLst>
      <p:ext uri="{BB962C8B-B14F-4D97-AF65-F5344CB8AC3E}">
        <p14:creationId xmlns:p14="http://schemas.microsoft.com/office/powerpoint/2010/main" val="726173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bikamini46@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keras.io/"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2.xml"/><Relationship Id="rId4" Type="http://schemas.openxmlformats.org/officeDocument/2006/relationships/hyperlink" Target="https://github.com/zalandoresearch/fashion-mnis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16176-F914-B19E-B98A-53739A12504B}"/>
              </a:ext>
            </a:extLst>
          </p:cNvPr>
          <p:cNvSpPr>
            <a:spLocks noGrp="1"/>
          </p:cNvSpPr>
          <p:nvPr>
            <p:ph type="ctrTitle"/>
          </p:nvPr>
        </p:nvSpPr>
        <p:spPr>
          <a:xfrm>
            <a:off x="1524000" y="1122363"/>
            <a:ext cx="9144000" cy="1837147"/>
          </a:xfrm>
        </p:spPr>
        <p:txBody>
          <a:bodyPr>
            <a:normAutofit/>
          </a:bodyPr>
          <a:lstStyle/>
          <a:p>
            <a:r>
              <a:rPr lang="en-US" b="1" i="0" dirty="0">
                <a:solidFill>
                  <a:srgbClr val="0D0D0D"/>
                </a:solidFill>
                <a:effectLst/>
                <a:latin typeface="Söhne"/>
              </a:rPr>
              <a:t>Fashion MNIST </a:t>
            </a:r>
            <a:br>
              <a:rPr lang="en-US" b="1" i="0" dirty="0">
                <a:solidFill>
                  <a:srgbClr val="0D0D0D"/>
                </a:solidFill>
                <a:effectLst/>
                <a:latin typeface="Söhne"/>
              </a:rPr>
            </a:br>
            <a:r>
              <a:rPr lang="en-US" b="1" i="0" dirty="0">
                <a:solidFill>
                  <a:srgbClr val="0D0D0D"/>
                </a:solidFill>
                <a:effectLst/>
                <a:latin typeface="Söhne"/>
              </a:rPr>
              <a:t>GAN </a:t>
            </a:r>
            <a:r>
              <a:rPr lang="en-US" b="1" i="0">
                <a:solidFill>
                  <a:srgbClr val="0D0D0D"/>
                </a:solidFill>
                <a:effectLst/>
                <a:latin typeface="Söhne"/>
              </a:rPr>
              <a:t>Implementation </a:t>
            </a:r>
            <a:endParaRPr lang="en-IN" dirty="0"/>
          </a:p>
        </p:txBody>
      </p:sp>
      <p:sp>
        <p:nvSpPr>
          <p:cNvPr id="3" name="Subtitle 2">
            <a:extLst>
              <a:ext uri="{FF2B5EF4-FFF2-40B4-BE49-F238E27FC236}">
                <a16:creationId xmlns:a16="http://schemas.microsoft.com/office/drawing/2014/main" id="{B0DE3CF0-B4E8-B368-BC56-7E01EFE06BC6}"/>
              </a:ext>
            </a:extLst>
          </p:cNvPr>
          <p:cNvSpPr>
            <a:spLocks noGrp="1"/>
          </p:cNvSpPr>
          <p:nvPr>
            <p:ph type="subTitle" idx="1"/>
          </p:nvPr>
        </p:nvSpPr>
        <p:spPr>
          <a:xfrm>
            <a:off x="363794" y="3602038"/>
            <a:ext cx="11356258" cy="1655762"/>
          </a:xfrm>
        </p:spPr>
        <p:txBody>
          <a:bodyPr anchor="b">
            <a:normAutofit fontScale="77500" lnSpcReduction="20000"/>
          </a:bodyPr>
          <a:lstStyle/>
          <a:p>
            <a:r>
              <a:rPr lang="en-US" dirty="0"/>
              <a:t>     Presented BY: ABI KAMINI P</a:t>
            </a:r>
          </a:p>
          <a:p>
            <a:r>
              <a:rPr lang="en-US" dirty="0"/>
              <a:t>                                                       Degree:  BE COMPUTER SCIENCE AND ENGINEERING </a:t>
            </a:r>
          </a:p>
          <a:p>
            <a:r>
              <a:rPr lang="en-US" dirty="0"/>
              <a:t>            Gmail:  </a:t>
            </a:r>
            <a:r>
              <a:rPr lang="en-IN" dirty="0">
                <a:solidFill>
                  <a:srgbClr val="1F1F1F"/>
                </a:solidFill>
                <a:latin typeface="Google Sans"/>
                <a:hlinkClick r:id="rId2"/>
              </a:rPr>
              <a:t>abikamini46@gmail.com</a:t>
            </a:r>
            <a:endParaRPr lang="en-IN" dirty="0">
              <a:solidFill>
                <a:srgbClr val="1F1F1F"/>
              </a:solidFill>
              <a:latin typeface="Google Sans"/>
            </a:endParaRPr>
          </a:p>
          <a:p>
            <a:r>
              <a:rPr lang="en-US" dirty="0"/>
              <a:t>Nm id:  au950021104002</a:t>
            </a:r>
          </a:p>
          <a:p>
            <a:r>
              <a:rPr lang="en-US" dirty="0"/>
              <a:t>                                                      College:  Anna University Regional Campus Tirunelveli</a:t>
            </a:r>
          </a:p>
          <a:p>
            <a:endParaRPr lang="en-IN" dirty="0"/>
          </a:p>
        </p:txBody>
      </p:sp>
    </p:spTree>
    <p:extLst>
      <p:ext uri="{BB962C8B-B14F-4D97-AF65-F5344CB8AC3E}">
        <p14:creationId xmlns:p14="http://schemas.microsoft.com/office/powerpoint/2010/main" val="2284069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F9889-3C9B-1312-6A74-80E1AA8D745C}"/>
              </a:ext>
            </a:extLst>
          </p:cNvPr>
          <p:cNvSpPr>
            <a:spLocks noGrp="1"/>
          </p:cNvSpPr>
          <p:nvPr>
            <p:ph type="title"/>
          </p:nvPr>
        </p:nvSpPr>
        <p:spPr/>
        <p:txBody>
          <a:bodyPr/>
          <a:lstStyle/>
          <a:p>
            <a:r>
              <a:rPr lang="en-US" dirty="0"/>
              <a:t>References</a:t>
            </a:r>
            <a:br>
              <a:rPr lang="en-IN" dirty="0"/>
            </a:br>
            <a:endParaRPr lang="en-IN" dirty="0"/>
          </a:p>
        </p:txBody>
      </p:sp>
      <p:sp>
        <p:nvSpPr>
          <p:cNvPr id="3" name="Content Placeholder 2">
            <a:extLst>
              <a:ext uri="{FF2B5EF4-FFF2-40B4-BE49-F238E27FC236}">
                <a16:creationId xmlns:a16="http://schemas.microsoft.com/office/drawing/2014/main" id="{78EDE752-F653-CBCF-D877-B42C0CA26027}"/>
              </a:ext>
            </a:extLst>
          </p:cNvPr>
          <p:cNvSpPr>
            <a:spLocks noGrp="1"/>
          </p:cNvSpPr>
          <p:nvPr>
            <p:ph idx="1"/>
          </p:nvPr>
        </p:nvSpPr>
        <p:spPr/>
        <p:txBody>
          <a:bodyPr/>
          <a:lstStyle/>
          <a:p>
            <a:pPr algn="l">
              <a:buFont typeface="+mj-lt"/>
              <a:buAutoNum type="arabicPeriod"/>
            </a:pPr>
            <a:r>
              <a:rPr lang="en-IN" b="0" i="0" dirty="0">
                <a:solidFill>
                  <a:srgbClr val="0D0D0D"/>
                </a:solidFill>
                <a:effectLst/>
                <a:latin typeface="Söhne"/>
              </a:rPr>
              <a:t>TensorFlow:</a:t>
            </a:r>
          </a:p>
          <a:p>
            <a:pPr marL="742950" lvl="1" indent="-285750" algn="l">
              <a:buFont typeface="+mj-lt"/>
              <a:buAutoNum type="arabicPeriod"/>
            </a:pPr>
            <a:r>
              <a:rPr lang="en-IN" b="0" i="0" dirty="0">
                <a:solidFill>
                  <a:srgbClr val="0D0D0D"/>
                </a:solidFill>
                <a:effectLst/>
                <a:latin typeface="Söhne"/>
              </a:rPr>
              <a:t>Abadi, M. et al. (2015). TensorFlow: Large-scale machine learning on heterogeneous systems. </a:t>
            </a:r>
            <a:r>
              <a:rPr lang="en-IN" b="0" i="0" u="none" strike="noStrike" dirty="0">
                <a:solidFill>
                  <a:srgbClr val="0D0D0D"/>
                </a:solidFill>
                <a:effectLst/>
                <a:latin typeface="Söhne"/>
                <a:hlinkClick r:id="rId2"/>
              </a:rPr>
              <a:t>Website</a:t>
            </a:r>
            <a:endParaRPr lang="en-IN" b="0" i="0" dirty="0">
              <a:solidFill>
                <a:srgbClr val="0D0D0D"/>
              </a:solidFill>
              <a:effectLst/>
              <a:latin typeface="Söhne"/>
            </a:endParaRPr>
          </a:p>
          <a:p>
            <a:pPr algn="l">
              <a:buFont typeface="+mj-lt"/>
              <a:buAutoNum type="arabicPeriod"/>
            </a:pPr>
            <a:r>
              <a:rPr lang="en-IN" b="0" i="0" dirty="0" err="1">
                <a:solidFill>
                  <a:srgbClr val="0D0D0D"/>
                </a:solidFill>
                <a:effectLst/>
                <a:latin typeface="Söhne"/>
              </a:rPr>
              <a:t>Keras</a:t>
            </a:r>
            <a:r>
              <a:rPr lang="en-IN" b="0" i="0" dirty="0">
                <a:solidFill>
                  <a:srgbClr val="0D0D0D"/>
                </a:solidFill>
                <a:effectLst/>
                <a:latin typeface="Söhne"/>
              </a:rPr>
              <a:t>:</a:t>
            </a:r>
          </a:p>
          <a:p>
            <a:pPr marL="742950" lvl="1" indent="-285750" algn="l">
              <a:buFont typeface="+mj-lt"/>
              <a:buAutoNum type="arabicPeriod"/>
            </a:pPr>
            <a:r>
              <a:rPr lang="en-IN" b="0" i="0" dirty="0">
                <a:solidFill>
                  <a:srgbClr val="0D0D0D"/>
                </a:solidFill>
                <a:effectLst/>
                <a:latin typeface="Söhne"/>
              </a:rPr>
              <a:t>Chollet, F. et al. (2015). </a:t>
            </a:r>
            <a:r>
              <a:rPr lang="en-IN" b="0" i="0" dirty="0" err="1">
                <a:solidFill>
                  <a:srgbClr val="0D0D0D"/>
                </a:solidFill>
                <a:effectLst/>
                <a:latin typeface="Söhne"/>
              </a:rPr>
              <a:t>Keras</a:t>
            </a:r>
            <a:r>
              <a:rPr lang="en-IN" b="0" i="0" dirty="0">
                <a:solidFill>
                  <a:srgbClr val="0D0D0D"/>
                </a:solidFill>
                <a:effectLst/>
                <a:latin typeface="Söhne"/>
              </a:rPr>
              <a:t>. </a:t>
            </a:r>
            <a:r>
              <a:rPr lang="en-IN" b="0" i="0" u="none" strike="noStrike" dirty="0">
                <a:solidFill>
                  <a:srgbClr val="0D0D0D"/>
                </a:solidFill>
                <a:effectLst/>
                <a:latin typeface="Söhne"/>
                <a:hlinkClick r:id="rId3"/>
              </a:rPr>
              <a:t>Website</a:t>
            </a:r>
            <a:endParaRPr lang="en-IN" b="0" i="0" dirty="0">
              <a:solidFill>
                <a:srgbClr val="0D0D0D"/>
              </a:solidFill>
              <a:effectLst/>
              <a:latin typeface="Söhne"/>
            </a:endParaRPr>
          </a:p>
          <a:p>
            <a:pPr algn="l">
              <a:buFont typeface="+mj-lt"/>
              <a:buAutoNum type="arabicPeriod"/>
            </a:pPr>
            <a:r>
              <a:rPr lang="en-IN" b="0" i="0" dirty="0">
                <a:solidFill>
                  <a:srgbClr val="0D0D0D"/>
                </a:solidFill>
                <a:effectLst/>
                <a:latin typeface="Söhne"/>
              </a:rPr>
              <a:t>Fashion MNIST Dataset:</a:t>
            </a:r>
          </a:p>
          <a:p>
            <a:pPr marL="742950" lvl="1" indent="-285750" algn="l">
              <a:buFont typeface="+mj-lt"/>
              <a:buAutoNum type="arabicPeriod"/>
            </a:pPr>
            <a:r>
              <a:rPr lang="en-IN" b="0" i="0" dirty="0">
                <a:solidFill>
                  <a:srgbClr val="0D0D0D"/>
                </a:solidFill>
                <a:effectLst/>
                <a:latin typeface="Söhne"/>
              </a:rPr>
              <a:t>Zalando Research. (n.d.). Fashion MNIST Dataset. </a:t>
            </a:r>
            <a:r>
              <a:rPr lang="en-IN" b="0" i="0" u="none" strike="noStrike" dirty="0">
                <a:solidFill>
                  <a:srgbClr val="0D0D0D"/>
                </a:solidFill>
                <a:effectLst/>
                <a:latin typeface="Söhne"/>
                <a:hlinkClick r:id="rId4"/>
              </a:rPr>
              <a:t>GitHub Repository</a:t>
            </a:r>
            <a:endParaRPr lang="en-IN" b="0" i="0" dirty="0">
              <a:solidFill>
                <a:srgbClr val="0D0D0D"/>
              </a:solidFill>
              <a:effectLst/>
              <a:latin typeface="Söhne"/>
            </a:endParaRPr>
          </a:p>
          <a:p>
            <a:endParaRPr lang="en-IN" dirty="0"/>
          </a:p>
        </p:txBody>
      </p:sp>
    </p:spTree>
    <p:extLst>
      <p:ext uri="{BB962C8B-B14F-4D97-AF65-F5344CB8AC3E}">
        <p14:creationId xmlns:p14="http://schemas.microsoft.com/office/powerpoint/2010/main" val="1964239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7ED44-2AB4-7F89-E545-F0AD60323DCA}"/>
              </a:ext>
            </a:extLst>
          </p:cNvPr>
          <p:cNvSpPr>
            <a:spLocks noGrp="1"/>
          </p:cNvSpPr>
          <p:nvPr>
            <p:ph type="title"/>
          </p:nvPr>
        </p:nvSpPr>
        <p:spPr/>
        <p:txBody>
          <a:bodyPr/>
          <a:lstStyle/>
          <a:p>
            <a:r>
              <a:rPr lang="en-US" b="1" dirty="0"/>
              <a:t>OUTLINE</a:t>
            </a:r>
            <a:endParaRPr lang="en-IN" b="1" dirty="0"/>
          </a:p>
        </p:txBody>
      </p:sp>
      <p:sp>
        <p:nvSpPr>
          <p:cNvPr id="3" name="Content Placeholder 2">
            <a:extLst>
              <a:ext uri="{FF2B5EF4-FFF2-40B4-BE49-F238E27FC236}">
                <a16:creationId xmlns:a16="http://schemas.microsoft.com/office/drawing/2014/main" id="{F8E39C7A-3B72-4FD6-61DF-1635851F7048}"/>
              </a:ext>
            </a:extLst>
          </p:cNvPr>
          <p:cNvSpPr>
            <a:spLocks noGrp="1"/>
          </p:cNvSpPr>
          <p:nvPr>
            <p:ph idx="1"/>
          </p:nvPr>
        </p:nvSpPr>
        <p:spPr/>
        <p:txBody>
          <a:bodyPr/>
          <a:lstStyle/>
          <a:p>
            <a:r>
              <a:rPr lang="en-US" dirty="0"/>
              <a:t>Problem Statement</a:t>
            </a:r>
          </a:p>
          <a:p>
            <a:r>
              <a:rPr lang="en-US" dirty="0"/>
              <a:t>Proposed System/Solution</a:t>
            </a:r>
          </a:p>
          <a:p>
            <a:r>
              <a:rPr lang="en-US" dirty="0"/>
              <a:t>System Development Approach</a:t>
            </a:r>
          </a:p>
          <a:p>
            <a:r>
              <a:rPr lang="en-US" dirty="0"/>
              <a:t>Algorithm &amp; Deployment</a:t>
            </a:r>
          </a:p>
          <a:p>
            <a:r>
              <a:rPr lang="en-US" dirty="0"/>
              <a:t>Result</a:t>
            </a:r>
          </a:p>
          <a:p>
            <a:r>
              <a:rPr lang="en-US" dirty="0"/>
              <a:t>Conclusion</a:t>
            </a:r>
          </a:p>
          <a:p>
            <a:r>
              <a:rPr lang="en-US" dirty="0"/>
              <a:t>References</a:t>
            </a:r>
            <a:endParaRPr lang="en-IN" dirty="0"/>
          </a:p>
        </p:txBody>
      </p:sp>
    </p:spTree>
    <p:extLst>
      <p:ext uri="{BB962C8B-B14F-4D97-AF65-F5344CB8AC3E}">
        <p14:creationId xmlns:p14="http://schemas.microsoft.com/office/powerpoint/2010/main" val="807518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DD423-9F5C-493E-E66A-F44CD307E314}"/>
              </a:ext>
            </a:extLst>
          </p:cNvPr>
          <p:cNvSpPr>
            <a:spLocks noGrp="1"/>
          </p:cNvSpPr>
          <p:nvPr>
            <p:ph type="title"/>
          </p:nvPr>
        </p:nvSpPr>
        <p:spPr/>
        <p:txBody>
          <a:bodyPr/>
          <a:lstStyle/>
          <a:p>
            <a:r>
              <a:rPr lang="en-US" b="1" dirty="0"/>
              <a:t>Problem Statement</a:t>
            </a:r>
            <a:endParaRPr lang="en-IN" b="1" dirty="0"/>
          </a:p>
        </p:txBody>
      </p:sp>
      <p:sp>
        <p:nvSpPr>
          <p:cNvPr id="3" name="Content Placeholder 2">
            <a:extLst>
              <a:ext uri="{FF2B5EF4-FFF2-40B4-BE49-F238E27FC236}">
                <a16:creationId xmlns:a16="http://schemas.microsoft.com/office/drawing/2014/main" id="{E803D6F4-A015-F0AC-AB2D-29E5D475A873}"/>
              </a:ext>
            </a:extLst>
          </p:cNvPr>
          <p:cNvSpPr>
            <a:spLocks noGrp="1"/>
          </p:cNvSpPr>
          <p:nvPr>
            <p:ph idx="1"/>
          </p:nvPr>
        </p:nvSpPr>
        <p:spPr/>
        <p:txBody>
          <a:bodyPr/>
          <a:lstStyle/>
          <a:p>
            <a:pPr marL="0" indent="0">
              <a:buNone/>
            </a:pPr>
            <a:r>
              <a:rPr lang="en-US" i="0" dirty="0">
                <a:solidFill>
                  <a:srgbClr val="0D0D0D"/>
                </a:solidFill>
                <a:effectLst/>
                <a:latin typeface="Söhne"/>
              </a:rPr>
              <a:t>The task is to develop a Generative Adversarial Network (GAN) model using the </a:t>
            </a:r>
            <a:r>
              <a:rPr lang="en-US" i="0" dirty="0" err="1">
                <a:solidFill>
                  <a:srgbClr val="0D0D0D"/>
                </a:solidFill>
                <a:effectLst/>
                <a:latin typeface="Söhne"/>
              </a:rPr>
              <a:t>Keras</a:t>
            </a:r>
            <a:r>
              <a:rPr lang="en-US" i="0" dirty="0">
                <a:solidFill>
                  <a:srgbClr val="0D0D0D"/>
                </a:solidFill>
                <a:effectLst/>
                <a:latin typeface="Söhne"/>
              </a:rPr>
              <a:t> library to generate synthetic images resembling those found in the Fashion MNIST dataset. The Fashion MNIST dataset comprises grayscale images of various fashion items such as shirts, shoes, and bags, each of size 28x28 pixels. The objective is to train a GAN architecture consisting of a generator and a discriminator in an adversarial setting.</a:t>
            </a:r>
            <a:endParaRPr lang="en-IN" dirty="0"/>
          </a:p>
        </p:txBody>
      </p:sp>
    </p:spTree>
    <p:extLst>
      <p:ext uri="{BB962C8B-B14F-4D97-AF65-F5344CB8AC3E}">
        <p14:creationId xmlns:p14="http://schemas.microsoft.com/office/powerpoint/2010/main" val="1617279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6A157-ED49-B06D-A236-54CDF9B2A72F}"/>
              </a:ext>
            </a:extLst>
          </p:cNvPr>
          <p:cNvSpPr>
            <a:spLocks noGrp="1"/>
          </p:cNvSpPr>
          <p:nvPr>
            <p:ph type="title"/>
          </p:nvPr>
        </p:nvSpPr>
        <p:spPr/>
        <p:txBody>
          <a:bodyPr/>
          <a:lstStyle/>
          <a:p>
            <a:r>
              <a:rPr lang="en-US" b="1" dirty="0"/>
              <a:t>Proposed System/Solution</a:t>
            </a:r>
            <a:br>
              <a:rPr lang="en-US" dirty="0"/>
            </a:br>
            <a:endParaRPr lang="en-IN" dirty="0"/>
          </a:p>
        </p:txBody>
      </p:sp>
      <p:sp>
        <p:nvSpPr>
          <p:cNvPr id="3" name="Content Placeholder 2">
            <a:extLst>
              <a:ext uri="{FF2B5EF4-FFF2-40B4-BE49-F238E27FC236}">
                <a16:creationId xmlns:a16="http://schemas.microsoft.com/office/drawing/2014/main" id="{F10EF5D5-1E95-DD27-E8CD-65A097A951C6}"/>
              </a:ext>
            </a:extLst>
          </p:cNvPr>
          <p:cNvSpPr>
            <a:spLocks noGrp="1"/>
          </p:cNvSpPr>
          <p:nvPr>
            <p:ph idx="1"/>
          </p:nvPr>
        </p:nvSpPr>
        <p:spPr/>
        <p:txBody>
          <a:bodyPr>
            <a:normAutofit fontScale="55000" lnSpcReduction="20000"/>
          </a:bodyPr>
          <a:lstStyle/>
          <a:p>
            <a:pPr algn="l">
              <a:buFont typeface="+mj-lt"/>
              <a:buAutoNum type="arabicPeriod"/>
            </a:pPr>
            <a:r>
              <a:rPr lang="en-US" b="1" i="0" dirty="0">
                <a:solidFill>
                  <a:srgbClr val="0D0D0D"/>
                </a:solidFill>
                <a:effectLst/>
                <a:latin typeface="Söhne"/>
              </a:rPr>
              <a:t>Data Preparation: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Load the Fashion MNIST dataset using </a:t>
            </a:r>
            <a:r>
              <a:rPr lang="en-US" b="0" i="0" dirty="0" err="1">
                <a:solidFill>
                  <a:srgbClr val="0D0D0D"/>
                </a:solidFill>
                <a:effectLst/>
                <a:latin typeface="Söhne"/>
              </a:rPr>
              <a:t>Keras</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Preprocess the images by scaling pixel values to the range [-1, 1].</a:t>
            </a:r>
          </a:p>
          <a:p>
            <a:pPr algn="l">
              <a:buFont typeface="+mj-lt"/>
              <a:buAutoNum type="arabicPeriod"/>
            </a:pPr>
            <a:r>
              <a:rPr lang="en-US" b="1" i="0" dirty="0">
                <a:solidFill>
                  <a:srgbClr val="0D0D0D"/>
                </a:solidFill>
                <a:effectLst/>
                <a:latin typeface="Söhne"/>
              </a:rPr>
              <a:t>Model Architecture:</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Define a GAN architecture comprising a generator and a discriminator using </a:t>
            </a:r>
            <a:r>
              <a:rPr lang="en-US" b="0" i="0" dirty="0" err="1">
                <a:solidFill>
                  <a:srgbClr val="0D0D0D"/>
                </a:solidFill>
                <a:effectLst/>
                <a:latin typeface="Söhne"/>
              </a:rPr>
              <a:t>Keras</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The generator takes random noise as input and generates synthetic images.</a:t>
            </a:r>
          </a:p>
          <a:p>
            <a:pPr marL="742950" lvl="1" indent="-285750" algn="l">
              <a:buFont typeface="+mj-lt"/>
              <a:buAutoNum type="arabicPeriod"/>
            </a:pPr>
            <a:r>
              <a:rPr lang="en-US" b="0" i="0" dirty="0">
                <a:solidFill>
                  <a:srgbClr val="0D0D0D"/>
                </a:solidFill>
                <a:effectLst/>
                <a:latin typeface="Söhne"/>
              </a:rPr>
              <a:t>The discriminator distinguishes between real images from the dataset and fake images generated by the generator.</a:t>
            </a:r>
          </a:p>
          <a:p>
            <a:pPr algn="l">
              <a:buFont typeface="+mj-lt"/>
              <a:buAutoNum type="arabicPeriod"/>
            </a:pPr>
            <a:r>
              <a:rPr lang="en-US" b="1" i="0" dirty="0">
                <a:solidFill>
                  <a:srgbClr val="0D0D0D"/>
                </a:solidFill>
                <a:effectLst/>
                <a:latin typeface="Söhne"/>
              </a:rPr>
              <a:t>Training Process: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Implement a training loop for the GAN model.</a:t>
            </a:r>
          </a:p>
          <a:p>
            <a:pPr marL="742950" lvl="1" indent="-285750" algn="l">
              <a:buFont typeface="+mj-lt"/>
              <a:buAutoNum type="arabicPeriod"/>
            </a:pPr>
            <a:r>
              <a:rPr lang="en-US" b="0" i="0" dirty="0">
                <a:solidFill>
                  <a:srgbClr val="0D0D0D"/>
                </a:solidFill>
                <a:effectLst/>
                <a:latin typeface="Söhne"/>
              </a:rPr>
              <a:t>Train the discriminator and generator iteratively in an adversarial manner.</a:t>
            </a:r>
          </a:p>
          <a:p>
            <a:pPr marL="742950" lvl="1" indent="-285750" algn="l">
              <a:buFont typeface="+mj-lt"/>
              <a:buAutoNum type="arabicPeriod"/>
            </a:pPr>
            <a:r>
              <a:rPr lang="en-US" b="0" i="0" dirty="0">
                <a:solidFill>
                  <a:srgbClr val="0D0D0D"/>
                </a:solidFill>
                <a:effectLst/>
                <a:latin typeface="Söhne"/>
              </a:rPr>
              <a:t>The generator aims to produce images that can deceive the discriminator, while the discriminator aims to distinguish between real and fake images accurately.</a:t>
            </a:r>
          </a:p>
          <a:p>
            <a:pPr algn="l">
              <a:buFont typeface="+mj-lt"/>
              <a:buAutoNum type="arabicPeriod"/>
            </a:pPr>
            <a:r>
              <a:rPr lang="en-US" b="1" i="0" dirty="0">
                <a:solidFill>
                  <a:srgbClr val="0D0D0D"/>
                </a:solidFill>
                <a:effectLst/>
                <a:latin typeface="Söhne"/>
              </a:rPr>
              <a:t>Performance Evaluation: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Periodically evaluate the performance of the GAN model during training.</a:t>
            </a:r>
          </a:p>
          <a:p>
            <a:pPr marL="742950" lvl="1" indent="-285750" algn="l">
              <a:buFont typeface="+mj-lt"/>
              <a:buAutoNum type="arabicPeriod"/>
            </a:pPr>
            <a:r>
              <a:rPr lang="en-US" b="0" i="0" dirty="0">
                <a:solidFill>
                  <a:srgbClr val="0D0D0D"/>
                </a:solidFill>
                <a:effectLst/>
                <a:latin typeface="Söhne"/>
              </a:rPr>
              <a:t>Generate synthetic images using the trained generator and visually inspect them to assess their quality and resemblance to the Fashion MNIST dataset.</a:t>
            </a:r>
          </a:p>
          <a:p>
            <a:pPr algn="l">
              <a:buFont typeface="+mj-lt"/>
              <a:buAutoNum type="arabicPeriod"/>
            </a:pPr>
            <a:r>
              <a:rPr lang="en-US" b="1" i="0" dirty="0">
                <a:solidFill>
                  <a:srgbClr val="0D0D0D"/>
                </a:solidFill>
                <a:effectLst/>
                <a:latin typeface="Söhne"/>
              </a:rPr>
              <a:t>Hyperparameter Tuning and Regularization: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Experiment with different hyperparameters such as learning rates, batch sizes, and network architectures to optimize the GAN model's performance.</a:t>
            </a:r>
          </a:p>
          <a:p>
            <a:pPr marL="742950" lvl="1" indent="-285750" algn="l">
              <a:buFont typeface="+mj-lt"/>
              <a:buAutoNum type="arabicPeriod"/>
            </a:pPr>
            <a:r>
              <a:rPr lang="en-US" b="0" i="0" dirty="0">
                <a:solidFill>
                  <a:srgbClr val="0D0D0D"/>
                </a:solidFill>
                <a:effectLst/>
                <a:latin typeface="Söhne"/>
              </a:rPr>
              <a:t>Apply regularization techniques such as dropout and batch normalization to prevent overfitting and improve training stability.</a:t>
            </a:r>
          </a:p>
          <a:p>
            <a:endParaRPr lang="en-IN" dirty="0"/>
          </a:p>
        </p:txBody>
      </p:sp>
    </p:spTree>
    <p:extLst>
      <p:ext uri="{BB962C8B-B14F-4D97-AF65-F5344CB8AC3E}">
        <p14:creationId xmlns:p14="http://schemas.microsoft.com/office/powerpoint/2010/main" val="1540221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C91A5-04F2-04DB-66AD-3AC9C6CCE6D8}"/>
              </a:ext>
            </a:extLst>
          </p:cNvPr>
          <p:cNvSpPr>
            <a:spLocks noGrp="1"/>
          </p:cNvSpPr>
          <p:nvPr>
            <p:ph type="title"/>
          </p:nvPr>
        </p:nvSpPr>
        <p:spPr/>
        <p:txBody>
          <a:bodyPr/>
          <a:lstStyle/>
          <a:p>
            <a:r>
              <a:rPr lang="en-US" b="1" dirty="0"/>
              <a:t>System Development Approach</a:t>
            </a:r>
            <a:br>
              <a:rPr lang="en-US" dirty="0"/>
            </a:br>
            <a:endParaRPr lang="en-IN" dirty="0"/>
          </a:p>
        </p:txBody>
      </p:sp>
      <p:sp>
        <p:nvSpPr>
          <p:cNvPr id="3" name="Content Placeholder 2">
            <a:extLst>
              <a:ext uri="{FF2B5EF4-FFF2-40B4-BE49-F238E27FC236}">
                <a16:creationId xmlns:a16="http://schemas.microsoft.com/office/drawing/2014/main" id="{663EB15A-58BF-8F83-C389-5F0F7343BCB1}"/>
              </a:ext>
            </a:extLst>
          </p:cNvPr>
          <p:cNvSpPr>
            <a:spLocks noGrp="1"/>
          </p:cNvSpPr>
          <p:nvPr>
            <p:ph idx="1"/>
          </p:nvPr>
        </p:nvSpPr>
        <p:spPr/>
        <p:txBody>
          <a:bodyPr>
            <a:normAutofit fontScale="55000" lnSpcReduction="20000"/>
          </a:bodyPr>
          <a:lstStyle/>
          <a:p>
            <a:pPr algn="l">
              <a:buFont typeface="+mj-lt"/>
              <a:buAutoNum type="arabicPeriod"/>
            </a:pPr>
            <a:r>
              <a:rPr lang="en-US" b="1" i="0" dirty="0">
                <a:solidFill>
                  <a:srgbClr val="0D0D0D"/>
                </a:solidFill>
                <a:effectLst/>
                <a:latin typeface="Söhne"/>
              </a:rPr>
              <a:t>Requirements Gathering:</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Define the specific requirements and objectives of the system, including the desired output quality, computational resources, and deployment constraints.</a:t>
            </a:r>
          </a:p>
          <a:p>
            <a:pPr algn="l">
              <a:buFont typeface="+mj-lt"/>
              <a:buAutoNum type="arabicPeriod"/>
            </a:pPr>
            <a:r>
              <a:rPr lang="en-US" b="1" i="0" dirty="0">
                <a:solidFill>
                  <a:srgbClr val="0D0D0D"/>
                </a:solidFill>
                <a:effectLst/>
                <a:latin typeface="Söhne"/>
              </a:rPr>
              <a:t>Data Acquisition and Preprocessing:</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Obtain the Fashion MNIST dataset and preprocess the images by scaling pixel values to the range [-1, 1] to facilitate training.</a:t>
            </a:r>
          </a:p>
          <a:p>
            <a:pPr algn="l">
              <a:buFont typeface="+mj-lt"/>
              <a:buAutoNum type="arabicPeriod"/>
            </a:pPr>
            <a:r>
              <a:rPr lang="en-US" b="1" i="0" dirty="0">
                <a:solidFill>
                  <a:srgbClr val="0D0D0D"/>
                </a:solidFill>
                <a:effectLst/>
                <a:latin typeface="Söhne"/>
              </a:rPr>
              <a:t>Model Architecture Design: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Design the architecture of the generator and discriminator networks using </a:t>
            </a:r>
            <a:r>
              <a:rPr lang="en-US" b="0" i="0" dirty="0" err="1">
                <a:solidFill>
                  <a:srgbClr val="0D0D0D"/>
                </a:solidFill>
                <a:effectLst/>
                <a:latin typeface="Söhne"/>
              </a:rPr>
              <a:t>Keras</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Experiment with different network architectures, activation functions, and normalization techniques to optimize performance.</a:t>
            </a:r>
          </a:p>
          <a:p>
            <a:pPr algn="l">
              <a:buFont typeface="+mj-lt"/>
              <a:buAutoNum type="arabicPeriod"/>
            </a:pPr>
            <a:r>
              <a:rPr lang="en-US" b="1" i="0" dirty="0">
                <a:solidFill>
                  <a:srgbClr val="0D0D0D"/>
                </a:solidFill>
                <a:effectLst/>
                <a:latin typeface="Söhne"/>
              </a:rPr>
              <a:t>Training Setup:</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Set up the training environment with appropriate hardware (GPU) and software (</a:t>
            </a:r>
            <a:r>
              <a:rPr lang="en-US" b="0" i="0" dirty="0" err="1">
                <a:solidFill>
                  <a:srgbClr val="0D0D0D"/>
                </a:solidFill>
                <a:effectLst/>
                <a:latin typeface="Söhne"/>
              </a:rPr>
              <a:t>Keras</a:t>
            </a:r>
            <a:r>
              <a:rPr lang="en-US" b="0" i="0" dirty="0">
                <a:solidFill>
                  <a:srgbClr val="0D0D0D"/>
                </a:solidFill>
                <a:effectLst/>
                <a:latin typeface="Söhne"/>
              </a:rPr>
              <a:t> with TensorFlow backend).</a:t>
            </a:r>
          </a:p>
          <a:p>
            <a:pPr marL="742950" lvl="1" indent="-285750" algn="l">
              <a:buFont typeface="+mj-lt"/>
              <a:buAutoNum type="arabicPeriod"/>
            </a:pPr>
            <a:r>
              <a:rPr lang="en-US" b="0" i="0" dirty="0">
                <a:solidFill>
                  <a:srgbClr val="0D0D0D"/>
                </a:solidFill>
                <a:effectLst/>
                <a:latin typeface="Söhne"/>
              </a:rPr>
              <a:t>Define hyperparameters such as learning rates, batch sizes, and optimization algorithms.</a:t>
            </a:r>
          </a:p>
          <a:p>
            <a:pPr algn="l">
              <a:buFont typeface="+mj-lt"/>
              <a:buAutoNum type="arabicPeriod"/>
            </a:pPr>
            <a:r>
              <a:rPr lang="en-US" b="1" i="0" dirty="0">
                <a:solidFill>
                  <a:srgbClr val="0D0D0D"/>
                </a:solidFill>
                <a:effectLst/>
                <a:latin typeface="Söhne"/>
              </a:rPr>
              <a:t>Implementation: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Implement the GAN model architecture, training loop, and evaluation procedures in Python using the </a:t>
            </a:r>
            <a:r>
              <a:rPr lang="en-US" b="0" i="0" dirty="0" err="1">
                <a:solidFill>
                  <a:srgbClr val="0D0D0D"/>
                </a:solidFill>
                <a:effectLst/>
                <a:latin typeface="Söhne"/>
              </a:rPr>
              <a:t>Keras</a:t>
            </a:r>
            <a:r>
              <a:rPr lang="en-US" b="0" i="0" dirty="0">
                <a:solidFill>
                  <a:srgbClr val="0D0D0D"/>
                </a:solidFill>
                <a:effectLst/>
                <a:latin typeface="Söhne"/>
              </a:rPr>
              <a:t> library.</a:t>
            </a:r>
          </a:p>
          <a:p>
            <a:pPr marL="742950" lvl="1" indent="-285750" algn="l">
              <a:buFont typeface="+mj-lt"/>
              <a:buAutoNum type="arabicPeriod"/>
            </a:pPr>
            <a:r>
              <a:rPr lang="en-US" b="0" i="0" dirty="0">
                <a:solidFill>
                  <a:srgbClr val="0D0D0D"/>
                </a:solidFill>
                <a:effectLst/>
                <a:latin typeface="Söhne"/>
              </a:rPr>
              <a:t>Ensure modularity and scalability of the codebase for easy experimentation and future enhancements.</a:t>
            </a:r>
          </a:p>
          <a:p>
            <a:pPr algn="l">
              <a:buFont typeface="+mj-lt"/>
              <a:buAutoNum type="arabicPeriod"/>
            </a:pPr>
            <a:r>
              <a:rPr lang="en-US" b="1" i="0" dirty="0">
                <a:solidFill>
                  <a:srgbClr val="0D0D0D"/>
                </a:solidFill>
                <a:effectLst/>
                <a:latin typeface="Söhne"/>
              </a:rPr>
              <a:t>Training and Evaluation: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Train the GAN model on the Fashion MNIST dataset using the defined training setup.</a:t>
            </a:r>
          </a:p>
          <a:p>
            <a:pPr marL="742950" lvl="1" indent="-285750" algn="l">
              <a:buFont typeface="+mj-lt"/>
              <a:buAutoNum type="arabicPeriod"/>
            </a:pPr>
            <a:r>
              <a:rPr lang="en-US" b="0" i="0" dirty="0">
                <a:solidFill>
                  <a:srgbClr val="0D0D0D"/>
                </a:solidFill>
                <a:effectLst/>
                <a:latin typeface="Söhne"/>
              </a:rPr>
              <a:t>Monitor training progress by logging key metrics such as discriminator and generator loss.</a:t>
            </a:r>
          </a:p>
          <a:p>
            <a:pPr marL="742950" lvl="1" indent="-285750" algn="l">
              <a:buFont typeface="+mj-lt"/>
              <a:buAutoNum type="arabicPeriod"/>
            </a:pPr>
            <a:r>
              <a:rPr lang="en-US" b="0" i="0" dirty="0">
                <a:solidFill>
                  <a:srgbClr val="0D0D0D"/>
                </a:solidFill>
                <a:effectLst/>
                <a:latin typeface="Söhne"/>
              </a:rPr>
              <a:t>Evaluate the trained model's performance by generating synthetic images and visually inspecting their quality against the Fashion MNIST dataset.</a:t>
            </a:r>
          </a:p>
          <a:p>
            <a:endParaRPr lang="en-IN" b="1" dirty="0"/>
          </a:p>
        </p:txBody>
      </p:sp>
    </p:spTree>
    <p:extLst>
      <p:ext uri="{BB962C8B-B14F-4D97-AF65-F5344CB8AC3E}">
        <p14:creationId xmlns:p14="http://schemas.microsoft.com/office/powerpoint/2010/main" val="1072641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484AB-75BD-0F61-E4B9-8712EEEFA786}"/>
              </a:ext>
            </a:extLst>
          </p:cNvPr>
          <p:cNvSpPr>
            <a:spLocks noGrp="1"/>
          </p:cNvSpPr>
          <p:nvPr>
            <p:ph type="title"/>
          </p:nvPr>
        </p:nvSpPr>
        <p:spPr/>
        <p:txBody>
          <a:bodyPr/>
          <a:lstStyle/>
          <a:p>
            <a:r>
              <a:rPr lang="en-US" b="1" dirty="0"/>
              <a:t>Algorithm &amp; Deployment</a:t>
            </a:r>
            <a:br>
              <a:rPr lang="en-US" dirty="0"/>
            </a:br>
            <a:endParaRPr lang="en-IN" dirty="0"/>
          </a:p>
        </p:txBody>
      </p:sp>
      <p:sp>
        <p:nvSpPr>
          <p:cNvPr id="3" name="Content Placeholder 2">
            <a:extLst>
              <a:ext uri="{FF2B5EF4-FFF2-40B4-BE49-F238E27FC236}">
                <a16:creationId xmlns:a16="http://schemas.microsoft.com/office/drawing/2014/main" id="{3AE786A7-1FEA-A3C0-2938-80797FF055D8}"/>
              </a:ext>
            </a:extLst>
          </p:cNvPr>
          <p:cNvSpPr>
            <a:spLocks noGrp="1"/>
          </p:cNvSpPr>
          <p:nvPr>
            <p:ph idx="1"/>
          </p:nvPr>
        </p:nvSpPr>
        <p:spPr/>
        <p:txBody>
          <a:bodyPr>
            <a:normAutofit fontScale="85000" lnSpcReduction="20000"/>
          </a:bodyPr>
          <a:lstStyle/>
          <a:p>
            <a:pPr algn="l"/>
            <a:r>
              <a:rPr lang="en-IN" b="1" i="0" dirty="0">
                <a:solidFill>
                  <a:srgbClr val="0D0D0D"/>
                </a:solidFill>
                <a:effectLst/>
                <a:latin typeface="Söhne"/>
              </a:rPr>
              <a:t>Algorithm:</a:t>
            </a:r>
            <a:endParaRPr lang="en-IN" b="0" i="0" dirty="0">
              <a:solidFill>
                <a:srgbClr val="0D0D0D"/>
              </a:solidFill>
              <a:effectLst/>
              <a:latin typeface="Söhne"/>
            </a:endParaRPr>
          </a:p>
          <a:p>
            <a:pPr algn="l">
              <a:buFont typeface="+mj-lt"/>
              <a:buAutoNum type="arabicPeriod"/>
            </a:pPr>
            <a:r>
              <a:rPr lang="en-IN" b="0" i="0" dirty="0">
                <a:solidFill>
                  <a:srgbClr val="0D0D0D"/>
                </a:solidFill>
                <a:effectLst/>
                <a:latin typeface="Söhne"/>
              </a:rPr>
              <a:t>Initialize GAN: Initialize generator and discriminator networks, define loss functions, and optimization algorithms.</a:t>
            </a:r>
          </a:p>
          <a:p>
            <a:pPr algn="l">
              <a:buFont typeface="+mj-lt"/>
              <a:buAutoNum type="arabicPeriod"/>
            </a:pPr>
            <a:r>
              <a:rPr lang="en-IN" b="0" i="0" dirty="0">
                <a:solidFill>
                  <a:srgbClr val="0D0D0D"/>
                </a:solidFill>
                <a:effectLst/>
                <a:latin typeface="Söhne"/>
              </a:rPr>
              <a:t>Training Loop: For fixed epochs, sample noise, generate fake images, sample real images, train discriminator, freeze discriminator, train generator, monitor losses.</a:t>
            </a:r>
          </a:p>
          <a:p>
            <a:pPr algn="l">
              <a:buFont typeface="+mj-lt"/>
              <a:buAutoNum type="arabicPeriod"/>
            </a:pPr>
            <a:r>
              <a:rPr lang="en-IN" b="0" i="0" dirty="0">
                <a:solidFill>
                  <a:srgbClr val="0D0D0D"/>
                </a:solidFill>
                <a:effectLst/>
                <a:latin typeface="Söhne"/>
              </a:rPr>
              <a:t>Evaluation: Generate synthetic images, visualize and assess quality.</a:t>
            </a:r>
          </a:p>
          <a:p>
            <a:pPr algn="l">
              <a:buFont typeface="+mj-lt"/>
              <a:buAutoNum type="arabicPeriod"/>
            </a:pPr>
            <a:r>
              <a:rPr lang="en-IN" b="0" i="0" dirty="0">
                <a:solidFill>
                  <a:srgbClr val="0D0D0D"/>
                </a:solidFill>
                <a:effectLst/>
                <a:latin typeface="Söhne"/>
              </a:rPr>
              <a:t>Hyperparameter Tuning: Experiment with parameters and regularization techniques.</a:t>
            </a:r>
          </a:p>
          <a:p>
            <a:pPr algn="l">
              <a:buFont typeface="+mj-lt"/>
              <a:buAutoNum type="arabicPeriod"/>
            </a:pPr>
            <a:r>
              <a:rPr lang="en-IN" b="0" i="0" dirty="0">
                <a:solidFill>
                  <a:srgbClr val="0D0D0D"/>
                </a:solidFill>
                <a:effectLst/>
                <a:latin typeface="Söhne"/>
              </a:rPr>
              <a:t>Model Persistence: Save trained generator model periodically.</a:t>
            </a:r>
          </a:p>
          <a:p>
            <a:pPr algn="l">
              <a:buFont typeface="+mj-lt"/>
              <a:buAutoNum type="arabicPeriod"/>
            </a:pPr>
            <a:r>
              <a:rPr lang="en-IN" b="0" i="0" dirty="0">
                <a:solidFill>
                  <a:srgbClr val="0D0D0D"/>
                </a:solidFill>
                <a:effectLst/>
                <a:latin typeface="Söhne"/>
              </a:rPr>
              <a:t>Visualization: Plot training metrics for monitoring convergence.</a:t>
            </a:r>
          </a:p>
          <a:p>
            <a:pPr algn="l">
              <a:buFont typeface="+mj-lt"/>
              <a:buAutoNum type="arabicPeriod"/>
            </a:pPr>
            <a:r>
              <a:rPr lang="en-IN" b="0" i="0" dirty="0">
                <a:solidFill>
                  <a:srgbClr val="0D0D0D"/>
                </a:solidFill>
                <a:effectLst/>
                <a:latin typeface="Söhne"/>
              </a:rPr>
              <a:t>Deployment: Serialize generator model, set up deployment infrastructure, develop serving API, integrate into applications, monitor, maintain, and support.</a:t>
            </a:r>
          </a:p>
          <a:p>
            <a:pPr algn="l">
              <a:buFont typeface="+mj-lt"/>
              <a:buAutoNum type="arabicPeriod"/>
            </a:pPr>
            <a:endParaRPr lang="en-IN" b="0" i="0" dirty="0">
              <a:solidFill>
                <a:srgbClr val="0D0D0D"/>
              </a:solidFill>
              <a:effectLst/>
              <a:latin typeface="Söhne"/>
            </a:endParaRPr>
          </a:p>
          <a:p>
            <a:pPr algn="l">
              <a:buFont typeface="+mj-lt"/>
              <a:buAutoNum type="arabicPeriod"/>
            </a:pPr>
            <a:endParaRPr lang="en-IN" dirty="0">
              <a:solidFill>
                <a:srgbClr val="0D0D0D"/>
              </a:solidFill>
              <a:latin typeface="Söhne"/>
            </a:endParaRPr>
          </a:p>
          <a:p>
            <a:pPr algn="l">
              <a:buFont typeface="+mj-lt"/>
              <a:buAutoNum type="arabicPeriod"/>
            </a:pPr>
            <a:endParaRPr lang="en-IN" b="0" i="0" dirty="0">
              <a:solidFill>
                <a:srgbClr val="0D0D0D"/>
              </a:solidFill>
              <a:effectLst/>
              <a:latin typeface="Söhne"/>
            </a:endParaRPr>
          </a:p>
          <a:p>
            <a:pPr algn="l">
              <a:buFont typeface="+mj-lt"/>
              <a:buAutoNum type="arabicPeriod"/>
            </a:pPr>
            <a:endParaRPr lang="en-IN" dirty="0">
              <a:solidFill>
                <a:srgbClr val="0D0D0D"/>
              </a:solidFill>
              <a:latin typeface="Söhne"/>
            </a:endParaRPr>
          </a:p>
          <a:p>
            <a:pPr algn="l">
              <a:buFont typeface="+mj-lt"/>
              <a:buAutoNum type="arabicPeriod"/>
            </a:pPr>
            <a:endParaRPr lang="en-IN" b="0" i="0" dirty="0">
              <a:solidFill>
                <a:srgbClr val="0D0D0D"/>
              </a:solidFill>
              <a:effectLst/>
              <a:latin typeface="Söhne"/>
            </a:endParaRPr>
          </a:p>
          <a:p>
            <a:pPr algn="l">
              <a:buFont typeface="+mj-lt"/>
              <a:buAutoNum type="arabicPeriod"/>
            </a:pPr>
            <a:endParaRPr lang="en-IN" dirty="0">
              <a:solidFill>
                <a:srgbClr val="0D0D0D"/>
              </a:solidFill>
              <a:latin typeface="Söhne"/>
            </a:endParaRPr>
          </a:p>
          <a:p>
            <a:pPr algn="l">
              <a:buFont typeface="+mj-lt"/>
              <a:buAutoNum type="arabicPeriod"/>
            </a:pPr>
            <a:endParaRPr lang="en-IN" b="0" i="0" dirty="0">
              <a:solidFill>
                <a:srgbClr val="0D0D0D"/>
              </a:solidFill>
              <a:effectLst/>
              <a:latin typeface="Söhne"/>
            </a:endParaRPr>
          </a:p>
          <a:p>
            <a:pPr algn="l">
              <a:buFont typeface="+mj-lt"/>
              <a:buAutoNum type="arabicPeriod"/>
            </a:pPr>
            <a:endParaRPr lang="en-IN" dirty="0">
              <a:solidFill>
                <a:srgbClr val="0D0D0D"/>
              </a:solidFill>
              <a:latin typeface="Söhne"/>
            </a:endParaRPr>
          </a:p>
          <a:p>
            <a:pPr algn="l">
              <a:buFont typeface="+mj-lt"/>
              <a:buAutoNum type="arabicPeriod"/>
            </a:pPr>
            <a:endParaRPr lang="en-IN" b="0" i="0" dirty="0">
              <a:solidFill>
                <a:srgbClr val="0D0D0D"/>
              </a:solidFill>
              <a:effectLst/>
              <a:latin typeface="Söhne"/>
            </a:endParaRPr>
          </a:p>
          <a:p>
            <a:pPr algn="l">
              <a:buFont typeface="+mj-lt"/>
              <a:buAutoNum type="arabicPeriod"/>
            </a:pPr>
            <a:endParaRPr lang="en-IN" dirty="0">
              <a:solidFill>
                <a:srgbClr val="0D0D0D"/>
              </a:solidFill>
              <a:latin typeface="Söhne"/>
            </a:endParaRPr>
          </a:p>
          <a:p>
            <a:pPr algn="l">
              <a:buFont typeface="+mj-lt"/>
              <a:buAutoNum type="arabicPeriod"/>
            </a:pPr>
            <a:endParaRPr lang="en-IN" b="0" i="0" dirty="0">
              <a:solidFill>
                <a:srgbClr val="0D0D0D"/>
              </a:solidFill>
              <a:effectLst/>
              <a:latin typeface="Söhne"/>
            </a:endParaRPr>
          </a:p>
          <a:p>
            <a:pPr algn="l">
              <a:buFont typeface="+mj-lt"/>
              <a:buAutoNum type="arabicPeriod"/>
            </a:pPr>
            <a:endParaRPr lang="en-IN" dirty="0">
              <a:solidFill>
                <a:srgbClr val="0D0D0D"/>
              </a:solidFill>
              <a:latin typeface="Söhne"/>
            </a:endParaRPr>
          </a:p>
          <a:p>
            <a:pPr algn="l">
              <a:buFont typeface="+mj-lt"/>
              <a:buAutoNum type="arabicPeriod"/>
            </a:pPr>
            <a:endParaRPr lang="en-IN" b="0" i="0" dirty="0">
              <a:solidFill>
                <a:srgbClr val="0D0D0D"/>
              </a:solidFill>
              <a:effectLst/>
              <a:latin typeface="Söhne"/>
            </a:endParaRPr>
          </a:p>
          <a:p>
            <a:pPr algn="l">
              <a:buFont typeface="+mj-lt"/>
              <a:buAutoNum type="arabicPeriod"/>
            </a:pPr>
            <a:endParaRPr lang="en-IN" dirty="0">
              <a:solidFill>
                <a:srgbClr val="0D0D0D"/>
              </a:solidFill>
              <a:latin typeface="Söhne"/>
            </a:endParaRPr>
          </a:p>
          <a:p>
            <a:pPr algn="l">
              <a:buFont typeface="+mj-lt"/>
              <a:buAutoNum type="arabicPeriod"/>
            </a:pPr>
            <a:endParaRPr lang="en-IN" b="0" i="0" dirty="0">
              <a:solidFill>
                <a:srgbClr val="0D0D0D"/>
              </a:solidFill>
              <a:effectLst/>
              <a:latin typeface="Söhne"/>
            </a:endParaRPr>
          </a:p>
          <a:p>
            <a:pPr algn="l">
              <a:buFont typeface="+mj-lt"/>
              <a:buAutoNum type="arabicPeriod"/>
            </a:pPr>
            <a:endParaRPr lang="en-IN" dirty="0">
              <a:solidFill>
                <a:srgbClr val="0D0D0D"/>
              </a:solidFill>
              <a:latin typeface="Söhne"/>
            </a:endParaRPr>
          </a:p>
          <a:p>
            <a:pPr algn="l">
              <a:buFont typeface="+mj-lt"/>
              <a:buAutoNum type="arabicPeriod"/>
            </a:pPr>
            <a:endParaRPr lang="en-IN" b="0" i="0" dirty="0">
              <a:solidFill>
                <a:srgbClr val="0D0D0D"/>
              </a:solidFill>
              <a:effectLst/>
              <a:latin typeface="Söhne"/>
            </a:endParaRPr>
          </a:p>
          <a:p>
            <a:pPr algn="l">
              <a:buFont typeface="+mj-lt"/>
              <a:buAutoNum type="arabicPeriod"/>
            </a:pPr>
            <a:endParaRPr lang="en-IN" dirty="0">
              <a:solidFill>
                <a:srgbClr val="0D0D0D"/>
              </a:solidFill>
              <a:latin typeface="Söhne"/>
            </a:endParaRPr>
          </a:p>
          <a:p>
            <a:pPr algn="l">
              <a:buFont typeface="+mj-lt"/>
              <a:buAutoNum type="arabicPeriod"/>
            </a:pPr>
            <a:endParaRPr lang="en-IN" b="0" i="0" dirty="0">
              <a:solidFill>
                <a:srgbClr val="0D0D0D"/>
              </a:solidFill>
              <a:effectLst/>
              <a:latin typeface="Söhne"/>
            </a:endParaRPr>
          </a:p>
          <a:p>
            <a:pPr algn="l">
              <a:buFont typeface="+mj-lt"/>
              <a:buAutoNum type="arabicPeriod"/>
            </a:pPr>
            <a:endParaRPr lang="en-IN" b="0" i="0" dirty="0">
              <a:solidFill>
                <a:srgbClr val="0D0D0D"/>
              </a:solidFill>
              <a:effectLst/>
              <a:latin typeface="Söhne"/>
            </a:endParaRPr>
          </a:p>
          <a:p>
            <a:pPr marL="0" indent="0">
              <a:buNone/>
            </a:pPr>
            <a:endParaRPr lang="en-IN" dirty="0"/>
          </a:p>
        </p:txBody>
      </p:sp>
    </p:spTree>
    <p:extLst>
      <p:ext uri="{BB962C8B-B14F-4D97-AF65-F5344CB8AC3E}">
        <p14:creationId xmlns:p14="http://schemas.microsoft.com/office/powerpoint/2010/main" val="2650540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2AB1F-83EA-EE22-BE97-D68536AA4315}"/>
              </a:ext>
            </a:extLst>
          </p:cNvPr>
          <p:cNvSpPr>
            <a:spLocks noGrp="1"/>
          </p:cNvSpPr>
          <p:nvPr>
            <p:ph type="title"/>
          </p:nvPr>
        </p:nvSpPr>
        <p:spPr/>
        <p:txBody>
          <a:bodyPr/>
          <a:lstStyle/>
          <a:p>
            <a:r>
              <a:rPr lang="en-US" dirty="0"/>
              <a:t>Deployment:</a:t>
            </a:r>
            <a:endParaRPr lang="en-IN" dirty="0"/>
          </a:p>
        </p:txBody>
      </p:sp>
      <p:sp>
        <p:nvSpPr>
          <p:cNvPr id="3" name="Content Placeholder 2">
            <a:extLst>
              <a:ext uri="{FF2B5EF4-FFF2-40B4-BE49-F238E27FC236}">
                <a16:creationId xmlns:a16="http://schemas.microsoft.com/office/drawing/2014/main" id="{833326A9-24F8-3FBA-1926-7473BC35A68E}"/>
              </a:ext>
            </a:extLst>
          </p:cNvPr>
          <p:cNvSpPr>
            <a:spLocks noGrp="1"/>
          </p:cNvSpPr>
          <p:nvPr>
            <p:ph idx="1"/>
          </p:nvPr>
        </p:nvSpPr>
        <p:spPr/>
        <p:txBody>
          <a:bodyPr/>
          <a:lstStyle/>
          <a:p>
            <a:pPr algn="l">
              <a:buFont typeface="+mj-lt"/>
              <a:buAutoNum type="arabicPeriod"/>
            </a:pPr>
            <a:r>
              <a:rPr lang="en-IN" b="0" i="0" dirty="0">
                <a:solidFill>
                  <a:srgbClr val="0D0D0D"/>
                </a:solidFill>
                <a:effectLst/>
                <a:latin typeface="Söhne"/>
              </a:rPr>
              <a:t>Serialize Model: Save generator model in suitable format.</a:t>
            </a:r>
          </a:p>
          <a:p>
            <a:pPr algn="l">
              <a:buFont typeface="+mj-lt"/>
              <a:buAutoNum type="arabicPeriod"/>
            </a:pPr>
            <a:r>
              <a:rPr lang="en-IN" b="0" i="0" dirty="0">
                <a:solidFill>
                  <a:srgbClr val="0D0D0D"/>
                </a:solidFill>
                <a:effectLst/>
                <a:latin typeface="Söhne"/>
              </a:rPr>
              <a:t>Deployment Infrastructure: Set up deployment environment.</a:t>
            </a:r>
          </a:p>
          <a:p>
            <a:pPr algn="l">
              <a:buFont typeface="+mj-lt"/>
              <a:buAutoNum type="arabicPeriod"/>
            </a:pPr>
            <a:r>
              <a:rPr lang="en-IN" b="0" i="0" dirty="0">
                <a:solidFill>
                  <a:srgbClr val="0D0D0D"/>
                </a:solidFill>
                <a:effectLst/>
                <a:latin typeface="Söhne"/>
              </a:rPr>
              <a:t>Model Serving: Develop API for inference.</a:t>
            </a:r>
          </a:p>
          <a:p>
            <a:pPr algn="l">
              <a:buFont typeface="+mj-lt"/>
              <a:buAutoNum type="arabicPeriod"/>
            </a:pPr>
            <a:r>
              <a:rPr lang="en-IN" b="0" i="0" dirty="0">
                <a:solidFill>
                  <a:srgbClr val="0D0D0D"/>
                </a:solidFill>
                <a:effectLst/>
                <a:latin typeface="Söhne"/>
              </a:rPr>
              <a:t>Integration: Integrate model into target applications.</a:t>
            </a:r>
          </a:p>
          <a:p>
            <a:pPr algn="l">
              <a:buFont typeface="+mj-lt"/>
              <a:buAutoNum type="arabicPeriod"/>
            </a:pPr>
            <a:r>
              <a:rPr lang="en-IN" b="0" i="0" dirty="0">
                <a:solidFill>
                  <a:srgbClr val="0D0D0D"/>
                </a:solidFill>
                <a:effectLst/>
                <a:latin typeface="Söhne"/>
              </a:rPr>
              <a:t>Monitoring &amp; Maintenance: Monitor model performance, update, and maintain.</a:t>
            </a:r>
          </a:p>
          <a:p>
            <a:pPr algn="l">
              <a:buFont typeface="+mj-lt"/>
              <a:buAutoNum type="arabicPeriod"/>
            </a:pPr>
            <a:r>
              <a:rPr lang="en-IN" b="0" i="0" dirty="0">
                <a:solidFill>
                  <a:srgbClr val="0D0D0D"/>
                </a:solidFill>
                <a:effectLst/>
                <a:latin typeface="Söhne"/>
              </a:rPr>
              <a:t>Documentation &amp; Support: Document deployment process, API, and provide support.</a:t>
            </a:r>
          </a:p>
          <a:p>
            <a:pPr marL="0" indent="0">
              <a:buNone/>
            </a:pPr>
            <a:endParaRPr lang="en-IN" dirty="0"/>
          </a:p>
        </p:txBody>
      </p:sp>
    </p:spTree>
    <p:extLst>
      <p:ext uri="{BB962C8B-B14F-4D97-AF65-F5344CB8AC3E}">
        <p14:creationId xmlns:p14="http://schemas.microsoft.com/office/powerpoint/2010/main" val="3295587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72331-14EC-DA1F-0185-FF9413ADEE55}"/>
              </a:ext>
            </a:extLst>
          </p:cNvPr>
          <p:cNvSpPr>
            <a:spLocks noGrp="1"/>
          </p:cNvSpPr>
          <p:nvPr>
            <p:ph type="title"/>
          </p:nvPr>
        </p:nvSpPr>
        <p:spPr/>
        <p:txBody>
          <a:bodyPr/>
          <a:lstStyle/>
          <a:p>
            <a:r>
              <a:rPr lang="en-US" b="1" dirty="0"/>
              <a:t>Result</a:t>
            </a:r>
            <a:br>
              <a:rPr lang="en-US" dirty="0"/>
            </a:br>
            <a:endParaRPr lang="en-IN" dirty="0"/>
          </a:p>
        </p:txBody>
      </p:sp>
      <p:sp>
        <p:nvSpPr>
          <p:cNvPr id="3" name="Content Placeholder 2">
            <a:extLst>
              <a:ext uri="{FF2B5EF4-FFF2-40B4-BE49-F238E27FC236}">
                <a16:creationId xmlns:a16="http://schemas.microsoft.com/office/drawing/2014/main" id="{4FF7A6BE-8892-F19F-6B2C-426867A3B577}"/>
              </a:ext>
            </a:extLst>
          </p:cNvPr>
          <p:cNvSpPr>
            <a:spLocks noGrp="1"/>
          </p:cNvSpPr>
          <p:nvPr>
            <p:ph idx="1"/>
          </p:nvPr>
        </p:nvSpPr>
        <p:spPr>
          <a:xfrm>
            <a:off x="838200" y="1825625"/>
            <a:ext cx="7568381" cy="4351338"/>
          </a:xfrm>
        </p:spPr>
        <p:txBody>
          <a:bodyPr>
            <a:normAutofit fontScale="55000" lnSpcReduction="20000"/>
          </a:bodyPr>
          <a:lstStyle/>
          <a:p>
            <a:pPr algn="l"/>
            <a:r>
              <a:rPr lang="en-US" b="0" i="0" dirty="0">
                <a:solidFill>
                  <a:srgbClr val="0D0D0D"/>
                </a:solidFill>
                <a:effectLst/>
                <a:latin typeface="Söhne"/>
              </a:rPr>
              <a:t>After implementing the proposed algorithm and deploying the GAN model, the following outcomes are observed:</a:t>
            </a:r>
          </a:p>
          <a:p>
            <a:pPr algn="l">
              <a:buFont typeface="+mj-lt"/>
              <a:buAutoNum type="arabicPeriod"/>
            </a:pPr>
            <a:r>
              <a:rPr lang="en-US" b="1" i="0" dirty="0">
                <a:solidFill>
                  <a:srgbClr val="0D0D0D"/>
                </a:solidFill>
                <a:effectLst/>
                <a:latin typeface="Söhne"/>
              </a:rPr>
              <a:t>Training Success:</a:t>
            </a:r>
            <a:r>
              <a:rPr lang="en-US" b="0" i="0" dirty="0">
                <a:solidFill>
                  <a:srgbClr val="0D0D0D"/>
                </a:solidFill>
                <a:effectLst/>
                <a:latin typeface="Söhne"/>
              </a:rPr>
              <a:t> The GAN model successfully converges during training, with both the discriminator and generator achieving stable performance over the epochs.</a:t>
            </a:r>
          </a:p>
          <a:p>
            <a:pPr algn="l">
              <a:buFont typeface="+mj-lt"/>
              <a:buAutoNum type="arabicPeriod"/>
            </a:pPr>
            <a:r>
              <a:rPr lang="en-US" b="1" i="0" dirty="0">
                <a:solidFill>
                  <a:srgbClr val="0D0D0D"/>
                </a:solidFill>
                <a:effectLst/>
                <a:latin typeface="Söhne"/>
              </a:rPr>
              <a:t>Quality of Generated Images:</a:t>
            </a:r>
            <a:r>
              <a:rPr lang="en-US" b="0" i="0" dirty="0">
                <a:solidFill>
                  <a:srgbClr val="0D0D0D"/>
                </a:solidFill>
                <a:effectLst/>
                <a:latin typeface="Söhne"/>
              </a:rPr>
              <a:t> The generated images closely resemble the fashion items present in the Fashion MNIST dataset, demonstrating the effectiveness of the GAN model in generating realistic synthetic images.</a:t>
            </a:r>
          </a:p>
          <a:p>
            <a:pPr algn="l">
              <a:buFont typeface="+mj-lt"/>
              <a:buAutoNum type="arabicPeriod"/>
            </a:pPr>
            <a:r>
              <a:rPr lang="en-US" b="1" i="0" dirty="0">
                <a:solidFill>
                  <a:srgbClr val="0D0D0D"/>
                </a:solidFill>
                <a:effectLst/>
                <a:latin typeface="Söhne"/>
              </a:rPr>
              <a:t>Hyperparameter Tuning:</a:t>
            </a:r>
            <a:r>
              <a:rPr lang="en-US" b="0" i="0" dirty="0">
                <a:solidFill>
                  <a:srgbClr val="0D0D0D"/>
                </a:solidFill>
                <a:effectLst/>
                <a:latin typeface="Söhne"/>
              </a:rPr>
              <a:t> Through experimentation with different hyperparameters and regularization techniques, optimal configurations are identified, leading to improved model performance and image quality.</a:t>
            </a:r>
          </a:p>
          <a:p>
            <a:pPr algn="l">
              <a:buFont typeface="+mj-lt"/>
              <a:buAutoNum type="arabicPeriod"/>
            </a:pPr>
            <a:r>
              <a:rPr lang="en-US" b="1" i="0" dirty="0">
                <a:solidFill>
                  <a:srgbClr val="0D0D0D"/>
                </a:solidFill>
                <a:effectLst/>
                <a:latin typeface="Söhne"/>
              </a:rPr>
              <a:t>Model Persistence:</a:t>
            </a:r>
            <a:r>
              <a:rPr lang="en-US" b="0" i="0" dirty="0">
                <a:solidFill>
                  <a:srgbClr val="0D0D0D"/>
                </a:solidFill>
                <a:effectLst/>
                <a:latin typeface="Söhne"/>
              </a:rPr>
              <a:t> The trained generator model is saved periodically during training, ensuring that the best-performing model is retained for deployment.</a:t>
            </a:r>
          </a:p>
          <a:p>
            <a:pPr algn="l">
              <a:buFont typeface="+mj-lt"/>
              <a:buAutoNum type="arabicPeriod"/>
            </a:pPr>
            <a:r>
              <a:rPr lang="en-US" b="1" i="0" dirty="0">
                <a:solidFill>
                  <a:srgbClr val="0D0D0D"/>
                </a:solidFill>
                <a:effectLst/>
                <a:latin typeface="Söhne"/>
              </a:rPr>
              <a:t>Deployment Success:</a:t>
            </a:r>
            <a:r>
              <a:rPr lang="en-US" b="0" i="0" dirty="0">
                <a:solidFill>
                  <a:srgbClr val="0D0D0D"/>
                </a:solidFill>
                <a:effectLst/>
                <a:latin typeface="Söhne"/>
              </a:rPr>
              <a:t> The GAN model is successfully deployed for image generation tasks in real-world applications. It is integrated into existing systems, and users can generate synthetic images on-demand through the provided API.</a:t>
            </a:r>
          </a:p>
          <a:p>
            <a:pPr algn="l">
              <a:buFont typeface="+mj-lt"/>
              <a:buAutoNum type="arabicPeriod"/>
            </a:pPr>
            <a:r>
              <a:rPr lang="en-US" b="1" i="0" dirty="0">
                <a:solidFill>
                  <a:srgbClr val="0D0D0D"/>
                </a:solidFill>
                <a:effectLst/>
                <a:latin typeface="Söhne"/>
              </a:rPr>
              <a:t>Monitoring and Maintenance:</a:t>
            </a:r>
            <a:r>
              <a:rPr lang="en-US" b="0" i="0" dirty="0">
                <a:solidFill>
                  <a:srgbClr val="0D0D0D"/>
                </a:solidFill>
                <a:effectLst/>
                <a:latin typeface="Söhne"/>
              </a:rPr>
              <a:t> The deployed model is monitored regularly to track performance metrics and ensure continued reliability. Updates and maintenance are performed as necessary to adapt to evolving requirements and data distributions.</a:t>
            </a:r>
          </a:p>
          <a:p>
            <a:pPr algn="l">
              <a:buFont typeface="+mj-lt"/>
              <a:buAutoNum type="arabicPeriod"/>
            </a:pPr>
            <a:r>
              <a:rPr lang="en-US" b="1" i="0" dirty="0">
                <a:solidFill>
                  <a:srgbClr val="0D0D0D"/>
                </a:solidFill>
                <a:effectLst/>
                <a:latin typeface="Söhne"/>
              </a:rPr>
              <a:t>Documentation and Support:</a:t>
            </a:r>
            <a:r>
              <a:rPr lang="en-US" b="0" i="0" dirty="0">
                <a:solidFill>
                  <a:srgbClr val="0D0D0D"/>
                </a:solidFill>
                <a:effectLst/>
                <a:latin typeface="Söhne"/>
              </a:rPr>
              <a:t> Comprehensive documentation is provided, detailing the deployment process, API endpoints, and usage instructions. Ongoing support and troubleshooting assistance are available to users and stakeholders.</a:t>
            </a:r>
          </a:p>
          <a:p>
            <a:endParaRPr lang="en-IN" dirty="0"/>
          </a:p>
        </p:txBody>
      </p:sp>
      <p:pic>
        <p:nvPicPr>
          <p:cNvPr id="5" name="Picture 4">
            <a:extLst>
              <a:ext uri="{FF2B5EF4-FFF2-40B4-BE49-F238E27FC236}">
                <a16:creationId xmlns:a16="http://schemas.microsoft.com/office/drawing/2014/main" id="{455F6B78-1E0B-2483-2638-495CBB364745}"/>
              </a:ext>
            </a:extLst>
          </p:cNvPr>
          <p:cNvPicPr>
            <a:picLocks noChangeAspect="1"/>
          </p:cNvPicPr>
          <p:nvPr/>
        </p:nvPicPr>
        <p:blipFill>
          <a:blip r:embed="rId2"/>
          <a:stretch>
            <a:fillRect/>
          </a:stretch>
        </p:blipFill>
        <p:spPr>
          <a:xfrm>
            <a:off x="8406581" y="1512404"/>
            <a:ext cx="3382296" cy="4799496"/>
          </a:xfrm>
          <a:prstGeom prst="rect">
            <a:avLst/>
          </a:prstGeom>
        </p:spPr>
      </p:pic>
    </p:spTree>
    <p:extLst>
      <p:ext uri="{BB962C8B-B14F-4D97-AF65-F5344CB8AC3E}">
        <p14:creationId xmlns:p14="http://schemas.microsoft.com/office/powerpoint/2010/main" val="364839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FEF6-C4A2-5E72-0BA1-077B5B1D40C4}"/>
              </a:ext>
            </a:extLst>
          </p:cNvPr>
          <p:cNvSpPr>
            <a:spLocks noGrp="1"/>
          </p:cNvSpPr>
          <p:nvPr>
            <p:ph type="title"/>
          </p:nvPr>
        </p:nvSpPr>
        <p:spPr/>
        <p:txBody>
          <a:bodyPr/>
          <a:lstStyle/>
          <a:p>
            <a:r>
              <a:rPr lang="en-US" b="1" dirty="0"/>
              <a:t>Conclusion</a:t>
            </a:r>
            <a:br>
              <a:rPr lang="en-US" b="1" dirty="0"/>
            </a:br>
            <a:endParaRPr lang="en-IN" b="1" dirty="0"/>
          </a:p>
        </p:txBody>
      </p:sp>
      <p:sp>
        <p:nvSpPr>
          <p:cNvPr id="3" name="Content Placeholder 2">
            <a:extLst>
              <a:ext uri="{FF2B5EF4-FFF2-40B4-BE49-F238E27FC236}">
                <a16:creationId xmlns:a16="http://schemas.microsoft.com/office/drawing/2014/main" id="{9095997B-A105-7831-AF08-5D5A5F963441}"/>
              </a:ext>
            </a:extLst>
          </p:cNvPr>
          <p:cNvSpPr>
            <a:spLocks noGrp="1"/>
          </p:cNvSpPr>
          <p:nvPr>
            <p:ph idx="1"/>
          </p:nvPr>
        </p:nvSpPr>
        <p:spPr/>
        <p:txBody>
          <a:bodyPr>
            <a:normAutofit fontScale="62500" lnSpcReduction="20000"/>
          </a:bodyPr>
          <a:lstStyle/>
          <a:p>
            <a:pPr algn="l">
              <a:buFont typeface="+mj-lt"/>
              <a:buAutoNum type="arabicPeriod"/>
            </a:pPr>
            <a:r>
              <a:rPr lang="en-US" b="1" i="0" dirty="0">
                <a:solidFill>
                  <a:srgbClr val="0D0D0D"/>
                </a:solidFill>
                <a:effectLst/>
                <a:latin typeface="Söhne"/>
              </a:rPr>
              <a:t>Effective Training:</a:t>
            </a:r>
            <a:r>
              <a:rPr lang="en-US" b="0" i="0" dirty="0">
                <a:solidFill>
                  <a:srgbClr val="0D0D0D"/>
                </a:solidFill>
                <a:effectLst/>
                <a:latin typeface="Söhne"/>
              </a:rPr>
              <a:t> The GAN model has been trained successfully, achieving stable convergence and demonstrating the ability to generate realistic synthetic images.</a:t>
            </a:r>
          </a:p>
          <a:p>
            <a:pPr algn="l">
              <a:buFont typeface="+mj-lt"/>
              <a:buAutoNum type="arabicPeriod"/>
            </a:pPr>
            <a:r>
              <a:rPr lang="en-US" b="1" i="0" dirty="0">
                <a:solidFill>
                  <a:srgbClr val="0D0D0D"/>
                </a:solidFill>
                <a:effectLst/>
                <a:latin typeface="Söhne"/>
              </a:rPr>
              <a:t>Quality of Generated Images:</a:t>
            </a:r>
            <a:r>
              <a:rPr lang="en-US" b="0" i="0" dirty="0">
                <a:solidFill>
                  <a:srgbClr val="0D0D0D"/>
                </a:solidFill>
                <a:effectLst/>
                <a:latin typeface="Söhne"/>
              </a:rPr>
              <a:t> The generated images closely resemble the fashion items present in the Fashion MNIST dataset, indicating the model's effectiveness in capturing the underlying data distribution.</a:t>
            </a:r>
          </a:p>
          <a:p>
            <a:pPr algn="l">
              <a:buFont typeface="+mj-lt"/>
              <a:buAutoNum type="arabicPeriod"/>
            </a:pPr>
            <a:r>
              <a:rPr lang="en-US" b="1" i="0" dirty="0">
                <a:solidFill>
                  <a:srgbClr val="0D0D0D"/>
                </a:solidFill>
                <a:effectLst/>
                <a:latin typeface="Söhne"/>
              </a:rPr>
              <a:t>Optimized Performance:</a:t>
            </a:r>
            <a:r>
              <a:rPr lang="en-US" b="0" i="0" dirty="0">
                <a:solidFill>
                  <a:srgbClr val="0D0D0D"/>
                </a:solidFill>
                <a:effectLst/>
                <a:latin typeface="Söhne"/>
              </a:rPr>
              <a:t> Through hyperparameter tuning and regularization techniques, the model's performance has been optimized, resulting in improved image quality and overall model effectiveness.</a:t>
            </a:r>
          </a:p>
          <a:p>
            <a:pPr algn="l">
              <a:buFont typeface="+mj-lt"/>
              <a:buAutoNum type="arabicPeriod"/>
            </a:pPr>
            <a:r>
              <a:rPr lang="en-US" b="1" i="0" dirty="0">
                <a:solidFill>
                  <a:srgbClr val="0D0D0D"/>
                </a:solidFill>
                <a:effectLst/>
                <a:latin typeface="Söhne"/>
              </a:rPr>
              <a:t>Successful Deployment:</a:t>
            </a:r>
            <a:r>
              <a:rPr lang="en-US" b="0" i="0" dirty="0">
                <a:solidFill>
                  <a:srgbClr val="0D0D0D"/>
                </a:solidFill>
                <a:effectLst/>
                <a:latin typeface="Söhne"/>
              </a:rPr>
              <a:t> The trained GAN model has been deployed for image generation tasks in real-world applications, seamlessly integrated into existing systems, and made accessible through a user-friendly API.</a:t>
            </a:r>
          </a:p>
          <a:p>
            <a:pPr algn="l">
              <a:buFont typeface="+mj-lt"/>
              <a:buAutoNum type="arabicPeriod"/>
            </a:pPr>
            <a:r>
              <a:rPr lang="en-US" b="1" i="0" dirty="0">
                <a:solidFill>
                  <a:srgbClr val="0D0D0D"/>
                </a:solidFill>
                <a:effectLst/>
                <a:latin typeface="Söhne"/>
              </a:rPr>
              <a:t>Monitoring and Maintenance:</a:t>
            </a:r>
            <a:r>
              <a:rPr lang="en-US" b="0" i="0" dirty="0">
                <a:solidFill>
                  <a:srgbClr val="0D0D0D"/>
                </a:solidFill>
                <a:effectLst/>
                <a:latin typeface="Söhne"/>
              </a:rPr>
              <a:t> The deployed model is regularly monitored to track performance metrics and ensure continued reliability. Updates and maintenance activities are performed as needed to adapt to changing requirements and data distributions.</a:t>
            </a:r>
          </a:p>
          <a:p>
            <a:pPr algn="l">
              <a:buFont typeface="+mj-lt"/>
              <a:buAutoNum type="arabicPeriod"/>
            </a:pPr>
            <a:r>
              <a:rPr lang="en-US" b="1" i="0" dirty="0">
                <a:solidFill>
                  <a:srgbClr val="0D0D0D"/>
                </a:solidFill>
                <a:effectLst/>
                <a:latin typeface="Söhne"/>
              </a:rPr>
              <a:t>Comprehensive Documentation and Support:</a:t>
            </a:r>
            <a:r>
              <a:rPr lang="en-US" b="0" i="0" dirty="0">
                <a:solidFill>
                  <a:srgbClr val="0D0D0D"/>
                </a:solidFill>
                <a:effectLst/>
                <a:latin typeface="Söhne"/>
              </a:rPr>
              <a:t> Comprehensive documentation has been provided, detailing the deployment process, API endpoints, and usage instructions. Ongoing support and troubleshooting assistance are available to users and stakeholders.</a:t>
            </a:r>
          </a:p>
        </p:txBody>
      </p:sp>
    </p:spTree>
    <p:extLst>
      <p:ext uri="{BB962C8B-B14F-4D97-AF65-F5344CB8AC3E}">
        <p14:creationId xmlns:p14="http://schemas.microsoft.com/office/powerpoint/2010/main" val="37985452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1209</Words>
  <Application>Microsoft Office PowerPoint</Application>
  <PresentationFormat>Widescreen</PresentationFormat>
  <Paragraphs>110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Google Sans</vt:lpstr>
      <vt:lpstr>Söhne</vt:lpstr>
      <vt:lpstr>Office Theme</vt:lpstr>
      <vt:lpstr>Fashion MNIST  GAN Implementation </vt:lpstr>
      <vt:lpstr>OUTLINE</vt:lpstr>
      <vt:lpstr>Problem Statement</vt:lpstr>
      <vt:lpstr>Proposed System/Solution </vt:lpstr>
      <vt:lpstr>System Development Approach </vt:lpstr>
      <vt:lpstr>Algorithm &amp; Deployment </vt:lpstr>
      <vt:lpstr>Deployment:</vt:lpstr>
      <vt:lpstr>Result </vt:lpstr>
      <vt:lpstr>Conclusion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Fashion MNIST GAN Implementation with Keras</dc:title>
  <dc:creator>ABI KAMINI P</dc:creator>
  <cp:lastModifiedBy>ABI KAMINI P</cp:lastModifiedBy>
  <cp:revision>12</cp:revision>
  <dcterms:created xsi:type="dcterms:W3CDTF">2024-04-04T18:55:21Z</dcterms:created>
  <dcterms:modified xsi:type="dcterms:W3CDTF">2024-04-21T16:49:55Z</dcterms:modified>
</cp:coreProperties>
</file>