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1" roundtripDataSignature="AMtx7mitzePFbH5c3R9jDtfVomPFFMB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88AF3-C6CF-17D7-65FF-BB017E6CD0E3}" v="491" dt="2023-06-14T23:52:11.836"/>
    <p1510:client id="{899A6BA4-F933-BFD4-A462-D79341AC2441}" v="87" dt="2023-06-14T22:49:13.400"/>
    <p1510:client id="{A1FF3332-1EAC-2A6D-5B17-DD008F819E81}" v="201" dt="2023-06-13T00:22:52.679"/>
    <p1510:client id="{C0DF3BB6-55A8-29E1-619A-698978B50A60}" v="80" dt="2023-06-13T00:26:05.106"/>
    <p1510:client id="{E0362E5D-BB65-577A-BE6C-68DBAD80D7C2}" v="724" dt="2023-06-15T00:29:40.395"/>
    <p1510:client id="{E05A93E7-0495-B820-B1DF-A5FBECBA9A08}" v="17" dt="2023-06-13T00:12:52.661"/>
  </p1510:revLst>
</p1510:revInfo>
</file>

<file path=ppt/tableStyles.xml><?xml version="1.0" encoding="utf-8"?>
<a:tblStyleLst xmlns:a="http://schemas.openxmlformats.org/drawingml/2006/main" def="{4162114D-AF41-461F-BE74-AA5059958944}">
  <a:tblStyle styleId="{4162114D-AF41-461F-BE74-AA50599589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%20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%20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Training Data</a:t>
            </a:r>
          </a:p>
        </c:rich>
      </c:tx>
      <c:layout>
        <c:manualLayout>
          <c:xMode val="edge"/>
          <c:yMode val="edge"/>
          <c:x val="0.40949300087489071"/>
          <c:y val="2.08333333333333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 6.xlsx]Sheet2'!$A$4:$A$10</c:f>
              <c:strCache>
                <c:ptCount val="7"/>
                <c:pt idx="0">
                  <c:v>Ford</c:v>
                </c:pt>
                <c:pt idx="1">
                  <c:v>GM</c:v>
                </c:pt>
                <c:pt idx="2">
                  <c:v>Honda</c:v>
                </c:pt>
                <c:pt idx="3">
                  <c:v>Navistar</c:v>
                </c:pt>
                <c:pt idx="4">
                  <c:v>Paccar</c:v>
                </c:pt>
                <c:pt idx="5">
                  <c:v>Toyota</c:v>
                </c:pt>
                <c:pt idx="6">
                  <c:v>Tesla</c:v>
                </c:pt>
              </c:strCache>
            </c:strRef>
          </c:cat>
          <c:val>
            <c:numRef>
              <c:f>'[Book 6.xlsx]Sheet2'!$C$4:$C$10</c:f>
              <c:numCache>
                <c:formatCode>General</c:formatCode>
                <c:ptCount val="7"/>
                <c:pt idx="0">
                  <c:v>8244</c:v>
                </c:pt>
                <c:pt idx="1">
                  <c:v>1407</c:v>
                </c:pt>
                <c:pt idx="2">
                  <c:v>2560</c:v>
                </c:pt>
                <c:pt idx="3">
                  <c:v>9660</c:v>
                </c:pt>
                <c:pt idx="4">
                  <c:v>6320</c:v>
                </c:pt>
                <c:pt idx="5">
                  <c:v>2560</c:v>
                </c:pt>
                <c:pt idx="6">
                  <c:v>1486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A8-41A4-A182-4738BE6B5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9130728"/>
        <c:axId val="1237732375"/>
      </c:barChart>
      <c:catAx>
        <c:axId val="529130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732375"/>
        <c:crosses val="autoZero"/>
        <c:auto val="1"/>
        <c:lblAlgn val="ctr"/>
        <c:lblOffset val="100"/>
        <c:noMultiLvlLbl val="0"/>
      </c:catAx>
      <c:valAx>
        <c:axId val="12377323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130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 Data</a:t>
            </a:r>
          </a:p>
        </c:rich>
      </c:tx>
      <c:layout>
        <c:manualLayout>
          <c:xMode val="edge"/>
          <c:yMode val="edge"/>
          <c:x val="0.40949300087489071"/>
          <c:y val="2.43055555555555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 6.xlsx]Sheet2'!$A$4:$A$10</c:f>
              <c:strCache>
                <c:ptCount val="7"/>
                <c:pt idx="0">
                  <c:v>Ford</c:v>
                </c:pt>
                <c:pt idx="1">
                  <c:v>GM</c:v>
                </c:pt>
                <c:pt idx="2">
                  <c:v>Honda</c:v>
                </c:pt>
                <c:pt idx="3">
                  <c:v>Navistar</c:v>
                </c:pt>
                <c:pt idx="4">
                  <c:v>Paccar</c:v>
                </c:pt>
                <c:pt idx="5">
                  <c:v>Toyota</c:v>
                </c:pt>
                <c:pt idx="6">
                  <c:v>Tesla</c:v>
                </c:pt>
              </c:strCache>
            </c:strRef>
          </c:cat>
          <c:val>
            <c:numRef>
              <c:f>'[Book 6.xlsx]Sheet2'!$D$4:$D$10</c:f>
              <c:numCache>
                <c:formatCode>General</c:formatCode>
                <c:ptCount val="7"/>
                <c:pt idx="0">
                  <c:v>2061</c:v>
                </c:pt>
                <c:pt idx="1">
                  <c:v>322</c:v>
                </c:pt>
                <c:pt idx="2">
                  <c:v>641</c:v>
                </c:pt>
                <c:pt idx="3">
                  <c:v>2415</c:v>
                </c:pt>
                <c:pt idx="4">
                  <c:v>1581</c:v>
                </c:pt>
                <c:pt idx="5">
                  <c:v>641</c:v>
                </c:pt>
                <c:pt idx="6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8-423B-BA91-9CA349E70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33626392"/>
        <c:axId val="335536984"/>
      </c:barChart>
      <c:catAx>
        <c:axId val="1533626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536984"/>
        <c:crosses val="autoZero"/>
        <c:auto val="1"/>
        <c:lblAlgn val="ctr"/>
        <c:lblOffset val="100"/>
        <c:noMultiLvlLbl val="0"/>
      </c:catAx>
      <c:valAx>
        <c:axId val="335536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626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995f66b5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0995f66b5d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0995f66b5d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995f66b5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995f66b5d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0995f66b5d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995f66b5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995f66b5d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0995f66b5d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995f66b5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0995f66b5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0995f66b5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10980234" y="6325460"/>
            <a:ext cx="7545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457200" y="2362200"/>
            <a:ext cx="5060092" cy="24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9"/>
          <p:cNvSpPr>
            <a:spLocks noGrp="1"/>
          </p:cNvSpPr>
          <p:nvPr>
            <p:ph type="pic" idx="2"/>
          </p:nvPr>
        </p:nvSpPr>
        <p:spPr>
          <a:xfrm>
            <a:off x="6091706" y="0"/>
            <a:ext cx="6100293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9"/>
          <p:cNvSpPr txBox="1">
            <a:spLocks noGrp="1"/>
          </p:cNvSpPr>
          <p:nvPr>
            <p:ph type="body" idx="1"/>
          </p:nvPr>
        </p:nvSpPr>
        <p:spPr>
          <a:xfrm>
            <a:off x="457200" y="5181601"/>
            <a:ext cx="5060092" cy="36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3"/>
          </p:nvPr>
        </p:nvSpPr>
        <p:spPr>
          <a:xfrm>
            <a:off x="457200" y="5567346"/>
            <a:ext cx="5060092" cy="65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Google Shape;20;p9" descr="Official Syracuse University identity wordmark" title="Syracuse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617" y="561560"/>
            <a:ext cx="2550368" cy="38430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9"/>
          <p:cNvSpPr txBox="1">
            <a:spLocks noGrp="1"/>
          </p:cNvSpPr>
          <p:nvPr>
            <p:ph type="body" idx="4"/>
          </p:nvPr>
        </p:nvSpPr>
        <p:spPr>
          <a:xfrm>
            <a:off x="457200" y="914400"/>
            <a:ext cx="5060092" cy="61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5"/>
          </p:nvPr>
        </p:nvSpPr>
        <p:spPr>
          <a:xfrm>
            <a:off x="457200" y="6369449"/>
            <a:ext cx="5060092" cy="25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3" name="Google Shape;23;p9"/>
          <p:cNvCxnSpPr/>
          <p:nvPr/>
        </p:nvCxnSpPr>
        <p:spPr>
          <a:xfrm>
            <a:off x="562234" y="6196912"/>
            <a:ext cx="490563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-Only">
  <p:cSld name="Heading-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10896018" y="6334354"/>
            <a:ext cx="838782" cy="3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457200" y="1093152"/>
            <a:ext cx="10438818" cy="46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E3D3C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3E3D3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2"/>
          </p:nvPr>
        </p:nvSpPr>
        <p:spPr>
          <a:xfrm>
            <a:off x="457200" y="1876680"/>
            <a:ext cx="10438818" cy="378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E3D3C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E3D3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0" name="Google Shape;30;p10" descr="Official Syracuse University identity word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8800" y="6417231"/>
            <a:ext cx="1363304" cy="17397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0"/>
          <p:cNvSpPr txBox="1">
            <a:spLocks noGrp="1"/>
          </p:cNvSpPr>
          <p:nvPr>
            <p:ph type="body" idx="3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777D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F77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/ Photo">
  <p:cSld name="Section Title w/ Photo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1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10896018" y="6325460"/>
            <a:ext cx="83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457200" y="2362200"/>
            <a:ext cx="5060092" cy="24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6096000" y="1"/>
            <a:ext cx="6096000" cy="6196913"/>
          </a:xfrm>
          <a:prstGeom prst="rect">
            <a:avLst/>
          </a:prstGeom>
          <a:noFill/>
          <a:ln>
            <a:noFill/>
          </a:ln>
        </p:spPr>
      </p:sp>
      <p:pic>
        <p:nvPicPr>
          <p:cNvPr id="38" name="Google Shape;38;p11" descr="Official Syracuse University identity word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8800" y="6417231"/>
            <a:ext cx="1363304" cy="17397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777D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F77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(no photo)">
  <p:cSld name="Section Title (no photo)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0" y="0"/>
            <a:ext cx="12192000" cy="6196914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2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10896018" y="6325460"/>
            <a:ext cx="8387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57200" y="2362200"/>
            <a:ext cx="10438818" cy="24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5" name="Google Shape;45;p12" descr="Official Syracuse University identity word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8800" y="6417231"/>
            <a:ext cx="1363304" cy="17397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777D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F77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w/ Bullets + Photo">
  <p:cSld name="Heading w/ Bullets +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10896018" y="6334354"/>
            <a:ext cx="838782" cy="3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57200" y="1093152"/>
            <a:ext cx="5401434" cy="46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E3D3C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3E3D3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457200" y="1844691"/>
            <a:ext cx="5401434" cy="351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E3D3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E3D3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E3D3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E3D3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3D3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E3D3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3D3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E3D3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3D3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E3D3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pic" idx="3"/>
          </p:nvPr>
        </p:nvSpPr>
        <p:spPr>
          <a:xfrm>
            <a:off x="6096000" y="914401"/>
            <a:ext cx="6096000" cy="5282514"/>
          </a:xfrm>
          <a:prstGeom prst="rect">
            <a:avLst/>
          </a:prstGeom>
          <a:noFill/>
          <a:ln>
            <a:noFill/>
          </a:ln>
        </p:spPr>
      </p:sp>
      <p:pic>
        <p:nvPicPr>
          <p:cNvPr id="54" name="Google Shape;54;p13" descr="Official Syracuse University identity word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8800" y="6417231"/>
            <a:ext cx="1363304" cy="17397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777D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F77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w/ Bullets (no photo)">
  <p:cSld name="Heading w/ Bullets (no photo)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10896018" y="6325460"/>
            <a:ext cx="8387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57200" y="1093152"/>
            <a:ext cx="5401434" cy="46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E3D3C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3E3D3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68931" y="1816100"/>
            <a:ext cx="11265868" cy="351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14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E3D3C"/>
              </a:buClr>
              <a:buSzPts val="2880"/>
              <a:buFont typeface="Arial"/>
              <a:buChar char="•"/>
              <a:defRPr sz="3600" b="0" i="0" u="none" strike="noStrike" cap="none">
                <a:solidFill>
                  <a:srgbClr val="3E3D3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911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E3D3C"/>
              </a:buClr>
              <a:buSzPts val="2560"/>
              <a:buFont typeface="Arial"/>
              <a:buChar char="•"/>
              <a:defRPr sz="3200" b="0" i="0" u="none" strike="noStrike" cap="none">
                <a:solidFill>
                  <a:srgbClr val="3E3D3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3D3C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rgbClr val="3E3D3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3D3C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3E3D3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3D3C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3E3D3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2" name="Google Shape;62;p14" descr="Official Syracuse University identity word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8800" y="6417231"/>
            <a:ext cx="1363304" cy="17397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body" idx="3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777D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F77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rge Photo w/ Sidebar">
  <p:cSld name="Large Photo w/ Sidebar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8645302" y="0"/>
            <a:ext cx="3546699" cy="6196914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0896018" y="6325460"/>
            <a:ext cx="8387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8839201" y="914399"/>
            <a:ext cx="2895598" cy="112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8839200" y="2362200"/>
            <a:ext cx="28956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2"/>
          </p:nvPr>
        </p:nvSpPr>
        <p:spPr>
          <a:xfrm>
            <a:off x="1" y="0"/>
            <a:ext cx="8645302" cy="6196914"/>
          </a:xfrm>
          <a:prstGeom prst="rect">
            <a:avLst/>
          </a:prstGeom>
          <a:noFill/>
          <a:ln>
            <a:noFill/>
          </a:ln>
        </p:spPr>
      </p:sp>
      <p:pic>
        <p:nvPicPr>
          <p:cNvPr id="71" name="Google Shape;71;p15" descr="Official Syracuse University identity word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8800" y="6417231"/>
            <a:ext cx="1363304" cy="17397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777D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F77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10896018" y="6325460"/>
            <a:ext cx="83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6"/>
          <p:cNvSpPr>
            <a:spLocks noGrp="1"/>
          </p:cNvSpPr>
          <p:nvPr>
            <p:ph type="tbl" idx="2"/>
          </p:nvPr>
        </p:nvSpPr>
        <p:spPr>
          <a:xfrm>
            <a:off x="457201" y="1806575"/>
            <a:ext cx="11277600" cy="385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8800" y="6417231"/>
            <a:ext cx="1363304" cy="17397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777D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F77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991600" y="63254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8EA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88">
          <p15:clr>
            <a:srgbClr val="F26B43"/>
          </p15:clr>
        </p15:guide>
        <p15:guide id="3" pos="7392">
          <p15:clr>
            <a:srgbClr val="F26B43"/>
          </p15:clr>
        </p15:guide>
        <p15:guide id="4" orient="horz" pos="2376">
          <p15:clr>
            <a:srgbClr val="F26B43"/>
          </p15:clr>
        </p15:guide>
        <p15:guide id="5" orient="horz" pos="3264">
          <p15:clr>
            <a:srgbClr val="F26B43"/>
          </p15:clr>
        </p15:guide>
        <p15:guide id="6" orient="horz" pos="1488">
          <p15:clr>
            <a:srgbClr val="F26B43"/>
          </p15:clr>
        </p15:guide>
        <p15:guide id="7" orient="horz" pos="4128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pos="55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title"/>
          </p:nvPr>
        </p:nvSpPr>
        <p:spPr>
          <a:xfrm>
            <a:off x="457200" y="2362200"/>
            <a:ext cx="5060092" cy="24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3600">
                <a:latin typeface="Times New Roman"/>
                <a:ea typeface="Roboto"/>
                <a:cs typeface="Times New Roman"/>
                <a:sym typeface="Roboto"/>
              </a:rPr>
              <a:t>Comparison of Differing Machine Learning Algorithms dealing with Stock Market Prediction </a:t>
            </a:r>
            <a:endParaRPr lang="en-US" sz="3600">
              <a:latin typeface="Roboto"/>
              <a:ea typeface="Roboto"/>
              <a:cs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endParaRPr lang="en-US" sz="3600"/>
          </a:p>
        </p:txBody>
      </p:sp>
      <p:pic>
        <p:nvPicPr>
          <p:cNvPr id="86" name="Google Shape;86;p1" descr="Aerial photo of the Quad during summer at Syracuse University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" r="10"/>
          <a:stretch/>
        </p:blipFill>
        <p:spPr>
          <a:xfrm>
            <a:off x="6218706" y="-88900"/>
            <a:ext cx="610029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457200" y="5181601"/>
            <a:ext cx="5060092" cy="36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Abi Parekh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Stephen O’Connor</a:t>
            </a:r>
            <a:endParaRPr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4"/>
          </p:nvPr>
        </p:nvSpPr>
        <p:spPr>
          <a:xfrm>
            <a:off x="457200" y="914400"/>
            <a:ext cx="5060092" cy="61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Department of Electrical Engineering and Computer Science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5"/>
          </p:nvPr>
        </p:nvSpPr>
        <p:spPr>
          <a:xfrm>
            <a:off x="457200" y="6369449"/>
            <a:ext cx="5060092" cy="25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Presentation Date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995f66b5d_0_28"/>
          <p:cNvSpPr txBox="1">
            <a:spLocks noGrp="1"/>
          </p:cNvSpPr>
          <p:nvPr>
            <p:ph type="sldNum" idx="12"/>
          </p:nvPr>
        </p:nvSpPr>
        <p:spPr>
          <a:xfrm>
            <a:off x="10896018" y="6334354"/>
            <a:ext cx="8388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6" name="Google Shape;186;g20995f66b5d_0_28"/>
          <p:cNvSpPr txBox="1">
            <a:spLocks noGrp="1"/>
          </p:cNvSpPr>
          <p:nvPr>
            <p:ph type="title"/>
          </p:nvPr>
        </p:nvSpPr>
        <p:spPr>
          <a:xfrm>
            <a:off x="457200" y="253938"/>
            <a:ext cx="11277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Performance of Long Short-Term Memory Model</a:t>
            </a:r>
          </a:p>
        </p:txBody>
      </p:sp>
      <p:sp>
        <p:nvSpPr>
          <p:cNvPr id="188" name="Google Shape;188;g20995f66b5d_0_28"/>
          <p:cNvSpPr txBox="1">
            <a:spLocks noGrp="1"/>
          </p:cNvSpPr>
          <p:nvPr>
            <p:ph type="body" idx="3"/>
          </p:nvPr>
        </p:nvSpPr>
        <p:spPr>
          <a:xfrm>
            <a:off x="1988966" y="6334354"/>
            <a:ext cx="89070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000"/>
              <a:buNone/>
            </a:pPr>
            <a:r>
              <a:rPr lang="en-US"/>
              <a:t>Department of Electrical Engineering and Computer Science</a:t>
            </a:r>
            <a:endParaRPr/>
          </a:p>
        </p:txBody>
      </p:sp>
      <p:sp>
        <p:nvSpPr>
          <p:cNvPr id="190" name="Google Shape;190;g20995f66b5d_0_28"/>
          <p:cNvSpPr txBox="1"/>
          <p:nvPr/>
        </p:nvSpPr>
        <p:spPr>
          <a:xfrm>
            <a:off x="546125" y="5846300"/>
            <a:ext cx="51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B7820-B480-2E90-9B52-BC07D8742A7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EA9DC03-EF92-1AE8-812C-E7BE611B3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" y="979545"/>
            <a:ext cx="2743200" cy="2205814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96A8E16-AA06-E845-7053-BD77FA042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181" y="983991"/>
            <a:ext cx="2743200" cy="2196923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DBE8AE-94C6-DC6A-55F2-146945CCE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030" y="979546"/>
            <a:ext cx="2743200" cy="2205814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3F74737-3572-5B44-48AA-03F25D669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879" y="972961"/>
            <a:ext cx="2743200" cy="2198105"/>
          </a:xfrm>
          <a:prstGeom prst="rect">
            <a:avLst/>
          </a:prstGeom>
        </p:spPr>
      </p:pic>
      <p:pic>
        <p:nvPicPr>
          <p:cNvPr id="8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87FB8C8F-E4AC-8653-B41C-4C77C2742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1" y="3138287"/>
            <a:ext cx="2743200" cy="2188933"/>
          </a:xfrm>
          <a:prstGeom prst="rect">
            <a:avLst/>
          </a:prstGeo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36FC769C-2606-75C0-CD42-61CAB66D7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4181" y="3148134"/>
            <a:ext cx="2743200" cy="2169238"/>
          </a:xfrm>
          <a:prstGeom prst="rect">
            <a:avLst/>
          </a:prstGeom>
        </p:spPr>
      </p:pic>
      <p:pic>
        <p:nvPicPr>
          <p:cNvPr id="10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BE6851A6-A81B-33CB-E7B4-A6AF8CBEAC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9031" y="3185668"/>
            <a:ext cx="2743200" cy="217767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DB28C43-3BCA-FC6A-410C-61EFEB5AFD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6510" y="3185440"/>
            <a:ext cx="3296432" cy="21363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>
            <a:spLocks noGrp="1"/>
          </p:cNvSpPr>
          <p:nvPr>
            <p:ph type="sldNum" idx="12"/>
          </p:nvPr>
        </p:nvSpPr>
        <p:spPr>
          <a:xfrm>
            <a:off x="10896018" y="6334354"/>
            <a:ext cx="838782" cy="3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Conclusion/Future Works</a:t>
            </a:r>
            <a:endParaRPr dirty="0"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2"/>
          </p:nvPr>
        </p:nvSpPr>
        <p:spPr>
          <a:xfrm>
            <a:off x="260025" y="980475"/>
            <a:ext cx="4003200" cy="3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Conclusion:</a:t>
            </a:r>
            <a:endParaRPr sz="2200" b="1" dirty="0"/>
          </a:p>
          <a:p>
            <a:pPr indent="-368300">
              <a:spcBef>
                <a:spcPts val="0"/>
              </a:spcBef>
              <a:buSzPts val="2200"/>
              <a:buChar char="●"/>
            </a:pPr>
            <a:r>
              <a:rPr lang="en-US" sz="2200" dirty="0"/>
              <a:t>LSTM performs the best for predicting stock prices </a:t>
            </a:r>
            <a:endParaRPr sz="2200" dirty="0"/>
          </a:p>
          <a:p>
            <a:pPr indent="-368300">
              <a:spcBef>
                <a:spcPts val="0"/>
              </a:spcBef>
              <a:buSzPts val="2200"/>
              <a:buChar char="●"/>
            </a:pPr>
            <a:r>
              <a:rPr lang="en-US" sz="2200" dirty="0"/>
              <a:t>LSTM holds previous values for prediction</a:t>
            </a:r>
          </a:p>
          <a:p>
            <a:pPr indent="-368300">
              <a:spcBef>
                <a:spcPts val="0"/>
              </a:spcBef>
              <a:buSzPts val="2200"/>
              <a:buChar char="●"/>
            </a:pPr>
            <a:r>
              <a:rPr lang="en-US" sz="2200" dirty="0"/>
              <a:t>Less data points means a higher MSE</a:t>
            </a:r>
          </a:p>
          <a:p>
            <a:pPr indent="-368300">
              <a:spcBef>
                <a:spcPts val="0"/>
              </a:spcBef>
              <a:buSzPts val="2200"/>
              <a:buChar char="●"/>
            </a:pPr>
            <a:r>
              <a:rPr lang="en-US" sz="2200" dirty="0"/>
              <a:t>CNN finds it difficult handling noise in the data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Future Works: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Test with additional data sets</a:t>
            </a:r>
            <a:endParaRPr sz="2200" dirty="0"/>
          </a:p>
          <a:p>
            <a:pPr indent="-368300">
              <a:spcBef>
                <a:spcPts val="0"/>
              </a:spcBef>
              <a:buSzPts val="2200"/>
              <a:buChar char="●"/>
            </a:pPr>
            <a:r>
              <a:rPr lang="en-US" sz="2200" dirty="0"/>
              <a:t>Tweak CNN and LSTM Models for better performance</a:t>
            </a:r>
            <a:endParaRPr sz="2200" dirty="0"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3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000"/>
              <a:buNone/>
            </a:pPr>
            <a:r>
              <a:rPr lang="en-US"/>
              <a:t>Department of Electrical Engineering and Computer Science</a:t>
            </a:r>
            <a:endParaRPr/>
          </a:p>
        </p:txBody>
      </p:sp>
      <p:graphicFrame>
        <p:nvGraphicFramePr>
          <p:cNvPr id="202" name="Google Shape;202;p7"/>
          <p:cNvGraphicFramePr/>
          <p:nvPr>
            <p:extLst>
              <p:ext uri="{D42A27DB-BD31-4B8C-83A1-F6EECF244321}">
                <p14:modId xmlns:p14="http://schemas.microsoft.com/office/powerpoint/2010/main" val="3393033683"/>
              </p:ext>
            </p:extLst>
          </p:nvPr>
        </p:nvGraphicFramePr>
        <p:xfrm>
          <a:off x="5146109" y="1356986"/>
          <a:ext cx="6343126" cy="3247270"/>
        </p:xfrm>
        <a:graphic>
          <a:graphicData uri="http://schemas.openxmlformats.org/drawingml/2006/table">
            <a:tbl>
              <a:tblPr>
                <a:noFill/>
                <a:tableStyleId>{4162114D-AF41-461F-BE74-AA5059958944}</a:tableStyleId>
              </a:tblPr>
              <a:tblGrid>
                <a:gridCol w="1547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6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</a:rPr>
                        <a:t>Metric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</a:rPr>
                        <a:t>CNN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</a:rPr>
                        <a:t>LSTM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6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Max Difference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73.765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37.227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MSE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227.568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114.010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RMSE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15.085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10.677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4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Model Training Time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1-3 Seconds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 minutes 14 seconds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6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Execution Time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 Second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8 Seconds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FE594AF-7403-C483-9AD1-9832771B0062}"/>
              </a:ext>
            </a:extLst>
          </p:cNvPr>
          <p:cNvSpPr txBox="1"/>
          <p:nvPr/>
        </p:nvSpPr>
        <p:spPr>
          <a:xfrm>
            <a:off x="5579301" y="4853834"/>
            <a:ext cx="49451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Metrics values are for Tesla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0896018" y="6334354"/>
            <a:ext cx="838782" cy="3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2"/>
          </p:nvPr>
        </p:nvSpPr>
        <p:spPr>
          <a:xfrm>
            <a:off x="457200" y="1115367"/>
            <a:ext cx="10438818" cy="454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84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E3D3C"/>
              </a:buClr>
              <a:buSzPts val="3530"/>
              <a:buFont typeface="Arial"/>
              <a:buChar char="•"/>
            </a:pPr>
            <a:r>
              <a:rPr lang="en-US" sz="3500" dirty="0"/>
              <a:t>Objective</a:t>
            </a:r>
          </a:p>
          <a:p>
            <a:pPr marL="1028700" lvl="1" indent="-584200">
              <a:lnSpc>
                <a:spcPct val="70000"/>
              </a:lnSpc>
              <a:buSzPts val="2420"/>
              <a:buFont typeface="Arial"/>
              <a:buChar char="•"/>
            </a:pPr>
            <a:r>
              <a:rPr lang="en-US" dirty="0"/>
              <a:t>Collect a historical Dataset for training and testing</a:t>
            </a:r>
            <a:endParaRPr dirty="0"/>
          </a:p>
          <a:p>
            <a:pPr marL="1028700" lvl="1" indent="-584200">
              <a:lnSpc>
                <a:spcPct val="70000"/>
              </a:lnSpc>
              <a:buSzPts val="2420"/>
              <a:buFont typeface="Arial"/>
              <a:buChar char="•"/>
            </a:pPr>
            <a:r>
              <a:rPr lang="en-US" dirty="0"/>
              <a:t>Train a Convolutional Neural Network (CNN) and a Long Short-Term Memory (LSTM) model for comparison in performance</a:t>
            </a:r>
            <a:endParaRPr dirty="0"/>
          </a:p>
          <a:p>
            <a:pPr marL="1028700" lvl="1" indent="-584200">
              <a:lnSpc>
                <a:spcPct val="70000"/>
              </a:lnSpc>
              <a:buSzPts val="2420"/>
              <a:buFont typeface="Arial"/>
              <a:buChar char="•"/>
            </a:pPr>
            <a:r>
              <a:rPr lang="en-US" dirty="0"/>
              <a:t>Obtain the metric reports for the evaluated models</a:t>
            </a:r>
            <a:endParaRPr dirty="0"/>
          </a:p>
          <a:p>
            <a:pPr marL="571500" lvl="0" indent="-584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E3D3C"/>
              </a:buClr>
              <a:buSzPts val="3530"/>
              <a:buFont typeface="Arial"/>
              <a:buChar char="•"/>
            </a:pPr>
            <a:r>
              <a:rPr lang="en-US" sz="3500" dirty="0"/>
              <a:t>What did you accomplish?</a:t>
            </a:r>
          </a:p>
          <a:p>
            <a:pPr marL="457200" lvl="1" indent="-153670">
              <a:lnSpc>
                <a:spcPct val="70000"/>
              </a:lnSpc>
              <a:spcBef>
                <a:spcPts val="1000"/>
              </a:spcBef>
              <a:buSzPts val="2420"/>
              <a:buChar char="•"/>
            </a:pPr>
            <a:r>
              <a:rPr lang="en-US" dirty="0"/>
              <a:t>  LSTM model outperforms CNN</a:t>
            </a:r>
          </a:p>
          <a:p>
            <a:pPr marL="457200" lvl="1" indent="-153670">
              <a:lnSpc>
                <a:spcPct val="70000"/>
              </a:lnSpc>
              <a:spcBef>
                <a:spcPts val="1000"/>
              </a:spcBef>
              <a:buSzPts val="2420"/>
              <a:buChar char="•"/>
            </a:pPr>
            <a:r>
              <a:rPr lang="en-US" dirty="0"/>
              <a:t>  LSTM: Max difference = 37.227, MSE = 114.01 (Tesla)</a:t>
            </a:r>
          </a:p>
          <a:p>
            <a:pPr marL="457200" lvl="1" indent="-153670">
              <a:lnSpc>
                <a:spcPct val="70000"/>
              </a:lnSpc>
              <a:spcBef>
                <a:spcPts val="1000"/>
              </a:spcBef>
              <a:buSzPts val="2420"/>
              <a:buChar char="•"/>
            </a:pPr>
            <a:r>
              <a:rPr lang="en-US" dirty="0">
                <a:solidFill>
                  <a:srgbClr val="000000"/>
                </a:solidFill>
              </a:rPr>
              <a:t>  CNN: Max difference = 73.765, MSE = 227.568 (Tesla)</a:t>
            </a:r>
          </a:p>
          <a:p>
            <a:pPr marL="571500" lvl="0" indent="-584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30"/>
              <a:buChar char="•"/>
            </a:pPr>
            <a:r>
              <a:rPr lang="en-US" sz="3500" dirty="0"/>
              <a:t>What actions do you need to complete?</a:t>
            </a:r>
          </a:p>
          <a:p>
            <a:pPr marL="457200" lvl="1" indent="-153670">
              <a:lnSpc>
                <a:spcPct val="70000"/>
              </a:lnSpc>
              <a:spcBef>
                <a:spcPts val="1000"/>
              </a:spcBef>
              <a:buSzPts val="2420"/>
              <a:buChar char="•"/>
            </a:pPr>
            <a:r>
              <a:rPr lang="en-US" dirty="0"/>
              <a:t> 	Enhance the model for better performance in terms of stock prediction</a:t>
            </a:r>
            <a:endParaRPr sz="2420" dirty="0"/>
          </a:p>
          <a:p>
            <a:pPr marL="457200" lvl="1" indent="-153670">
              <a:lnSpc>
                <a:spcPct val="70000"/>
              </a:lnSpc>
              <a:spcBef>
                <a:spcPts val="1000"/>
              </a:spcBef>
              <a:buSzPts val="2420"/>
              <a:buChar char="•"/>
            </a:pPr>
            <a:r>
              <a:rPr lang="en-US" dirty="0"/>
              <a:t>  Train Model using larger stock data set</a:t>
            </a:r>
          </a:p>
          <a:p>
            <a:pPr marL="457200" lvl="1" indent="-153670">
              <a:lnSpc>
                <a:spcPct val="70000"/>
              </a:lnSpc>
              <a:spcBef>
                <a:spcPts val="1000"/>
              </a:spcBef>
              <a:buSzPts val="2420"/>
              <a:buChar char="•"/>
            </a:pPr>
            <a:r>
              <a:rPr lang="en-US" dirty="0"/>
              <a:t>  Increase input parameters and features into CNN</a:t>
            </a: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3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000"/>
              <a:buNone/>
            </a:pPr>
            <a:r>
              <a:rPr lang="en-US"/>
              <a:t>Department of Electrical Engineering and Computer Science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sldNum" idx="12"/>
          </p:nvPr>
        </p:nvSpPr>
        <p:spPr>
          <a:xfrm>
            <a:off x="10896018" y="6334354"/>
            <a:ext cx="838782" cy="3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lang="en-US"/>
              <a:t>Background/Previous Works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3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000"/>
              <a:buNone/>
            </a:pPr>
            <a:r>
              <a:rPr lang="en-US"/>
              <a:t>Department of Electrical Engineering and Computer Science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2"/>
          </p:nvPr>
        </p:nvSpPr>
        <p:spPr>
          <a:xfrm>
            <a:off x="457200" y="1115367"/>
            <a:ext cx="10438800" cy="45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70000"/>
              </a:lnSpc>
              <a:buClr>
                <a:srgbClr val="000000"/>
              </a:buClr>
              <a:buSzPts val="852"/>
            </a:pPr>
            <a:endParaRPr lang="en-US" sz="3600">
              <a:solidFill>
                <a:srgbClr val="000000"/>
              </a:solidFill>
              <a:latin typeface="Trebuchet MS"/>
            </a:endParaRPr>
          </a:p>
          <a:p>
            <a:pPr marL="0" indent="0">
              <a:lnSpc>
                <a:spcPct val="70000"/>
              </a:lnSpc>
              <a:buSzPts val="852"/>
            </a:pPr>
            <a:r>
              <a:rPr lang="en-US" sz="3500" dirty="0"/>
              <a:t>NYSE Stock Market Prediction Using Deep-Learning Models </a:t>
            </a:r>
            <a:endParaRPr lang="en-US" sz="3545" dirty="0">
              <a:solidFill>
                <a:srgbClr val="FF0000"/>
              </a:solidFill>
            </a:endParaRPr>
          </a:p>
          <a:p>
            <a:pPr marL="457200" lvl="1" indent="-165735">
              <a:lnSpc>
                <a:spcPct val="70000"/>
              </a:lnSpc>
              <a:buSzPts val="2615"/>
              <a:buChar char="•"/>
            </a:pPr>
            <a:r>
              <a:rPr lang="en-US" sz="2600" dirty="0"/>
              <a:t>  4 different models </a:t>
            </a:r>
          </a:p>
          <a:p>
            <a:pPr marL="914400" lvl="2">
              <a:lnSpc>
                <a:spcPct val="70000"/>
              </a:lnSpc>
              <a:buSzPts val="2615"/>
              <a:buChar char="•"/>
            </a:pPr>
            <a:r>
              <a:rPr lang="en-US" sz="2600" dirty="0"/>
              <a:t>MLP, CNN, RNN, &amp; LSTM </a:t>
            </a:r>
          </a:p>
          <a:p>
            <a:pPr marL="457200" lvl="1" indent="-165735">
              <a:lnSpc>
                <a:spcPct val="70000"/>
              </a:lnSpc>
              <a:buSzPts val="2615"/>
              <a:buChar char="•"/>
            </a:pPr>
            <a:r>
              <a:rPr lang="en-US" sz="2600" dirty="0"/>
              <a:t>  Paper states that CNN model outperformed</a:t>
            </a:r>
          </a:p>
          <a:p>
            <a:pPr marL="457200" lvl="1" indent="-165735">
              <a:lnSpc>
                <a:spcPct val="70000"/>
              </a:lnSpc>
              <a:buSzPts val="2615"/>
              <a:buChar char="•"/>
            </a:pPr>
            <a:r>
              <a:rPr lang="en-US" sz="2600" dirty="0"/>
              <a:t>  Tested on 5 stocks from the NYSE</a:t>
            </a:r>
            <a:endParaRPr lang="en-US" sz="2615" dirty="0"/>
          </a:p>
          <a:p>
            <a:pPr marL="457200" lvl="1" indent="-165735">
              <a:lnSpc>
                <a:spcPct val="70000"/>
              </a:lnSpc>
              <a:buSzPts val="2615"/>
              <a:buChar char="•"/>
            </a:pPr>
            <a:endParaRPr lang="en-US" sz="26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endParaRPr sz="3545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endParaRPr sz="3545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3545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995f66b5d_0_2"/>
          <p:cNvSpPr txBox="1">
            <a:spLocks noGrp="1"/>
          </p:cNvSpPr>
          <p:nvPr>
            <p:ph type="sldNum" idx="12"/>
          </p:nvPr>
        </p:nvSpPr>
        <p:spPr>
          <a:xfrm>
            <a:off x="10896018" y="6325460"/>
            <a:ext cx="838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3" name="Google Shape;113;g20995f66b5d_0_2"/>
          <p:cNvSpPr txBox="1">
            <a:spLocks noGrp="1"/>
          </p:cNvSpPr>
          <p:nvPr>
            <p:ph type="title"/>
          </p:nvPr>
        </p:nvSpPr>
        <p:spPr>
          <a:xfrm>
            <a:off x="457200" y="2362200"/>
            <a:ext cx="10438800" cy="244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Design</a:t>
            </a:r>
            <a:endParaRPr/>
          </a:p>
        </p:txBody>
      </p:sp>
      <p:sp>
        <p:nvSpPr>
          <p:cNvPr id="114" name="Google Shape;114;g20995f66b5d_0_2"/>
          <p:cNvSpPr txBox="1">
            <a:spLocks noGrp="1"/>
          </p:cNvSpPr>
          <p:nvPr>
            <p:ph type="body" idx="1"/>
          </p:nvPr>
        </p:nvSpPr>
        <p:spPr>
          <a:xfrm>
            <a:off x="1988966" y="6328635"/>
            <a:ext cx="8907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sldNum" idx="12"/>
          </p:nvPr>
        </p:nvSpPr>
        <p:spPr>
          <a:xfrm>
            <a:off x="10896018" y="6334354"/>
            <a:ext cx="838782" cy="3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Overview of experiment design 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207375" y="1011813"/>
            <a:ext cx="6794100" cy="4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524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tx1"/>
                </a:solidFill>
              </a:rPr>
              <a:t>Design Experiment</a:t>
            </a:r>
          </a:p>
          <a:p>
            <a:pPr marL="457200" lvl="1" indent="-107950">
              <a:buSzPts val="1700"/>
              <a:buChar char="○"/>
            </a:pPr>
            <a:r>
              <a:rPr lang="en-US" sz="1700"/>
              <a:t> Using the same Data Set for training and validation are better results obtained from a CNN Model or an LSTM Model. </a:t>
            </a:r>
            <a:endParaRPr sz="1700"/>
          </a:p>
          <a:p>
            <a:pPr marL="457200" lvl="1" indent="-107950">
              <a:buSzPts val="1700"/>
              <a:buChar char="○"/>
            </a:pPr>
            <a:r>
              <a:rPr lang="en-US" sz="1700"/>
              <a:t>Predicting value of stock based on historical performance of the stock </a:t>
            </a:r>
            <a:endParaRPr sz="1700">
              <a:latin typeface="Calibri"/>
              <a:ea typeface="Calibri"/>
              <a:cs typeface="Calibri"/>
            </a:endParaRPr>
          </a:p>
          <a:p>
            <a:pPr marL="0" indent="-152400">
              <a:lnSpc>
                <a:spcPct val="114999"/>
              </a:lnSpc>
              <a:buSzPts val="2400"/>
              <a:buChar char="●"/>
            </a:pPr>
            <a:r>
              <a:rPr lang="en-US" sz="2400">
                <a:solidFill>
                  <a:schemeClr val="tx1"/>
                </a:solidFill>
              </a:rPr>
              <a:t>Data Set </a:t>
            </a:r>
          </a:p>
          <a:p>
            <a:pPr marL="457200" lvl="1" indent="-127000">
              <a:buSzPts val="2000"/>
              <a:buChar char="○"/>
            </a:pPr>
            <a:r>
              <a:rPr lang="en-US" sz="2000">
                <a:solidFill>
                  <a:schemeClr val="tx1"/>
                </a:solidFill>
              </a:rPr>
              <a:t> Huge Stock Market Data Set provided by the Kaggle Website. </a:t>
            </a:r>
          </a:p>
          <a:p>
            <a:pPr marL="914400" lvl="2" indent="-107950">
              <a:buSzPts val="1700"/>
              <a:buChar char="■"/>
            </a:pPr>
            <a:r>
              <a:rPr lang="en-US" sz="1700"/>
              <a:t> Data Set provide the full historical daily price and volume data for all US-based stocks and ETFs trading on the NYSE, NASDAQ, and NYSE MKT.</a:t>
            </a:r>
          </a:p>
          <a:p>
            <a:pPr marL="914400" lvl="2" indent="-107950">
              <a:buSzPts val="1700"/>
              <a:buChar char="■"/>
            </a:pPr>
            <a:r>
              <a:rPr lang="en-US" sz="1700">
                <a:solidFill>
                  <a:schemeClr val="tx1"/>
                </a:solidFill>
              </a:rPr>
              <a:t> Used Subset of Stocks related Automotive Manufacturing: </a:t>
            </a:r>
          </a:p>
          <a:p>
            <a:pPr marL="1371600" lvl="3">
              <a:buSzPts val="1700"/>
              <a:buChar char="■"/>
            </a:pPr>
            <a:r>
              <a:rPr lang="en-US" sz="1700">
                <a:solidFill>
                  <a:schemeClr val="tx1"/>
                </a:solidFill>
              </a:rPr>
              <a:t>Ford, General Motors, Honda Motor Company, Toyota Motor Company, Navistar, Paccar, and Tesla</a:t>
            </a:r>
            <a:endParaRPr lang="en-US">
              <a:solidFill>
                <a:schemeClr val="tx1"/>
              </a:solidFill>
            </a:endParaRPr>
          </a:p>
          <a:p>
            <a:pPr marL="914400" lvl="2" indent="-107950">
              <a:buSzPts val="1700"/>
              <a:buChar char="■"/>
            </a:pPr>
            <a:r>
              <a:rPr lang="en-US" sz="1700">
                <a:solidFill>
                  <a:schemeClr val="tx1"/>
                </a:solidFill>
              </a:rPr>
              <a:t> Chosen Stocks have unevenly distributed data points</a:t>
            </a:r>
          </a:p>
          <a:p>
            <a:pPr marL="457200" lvl="1" indent="-120650">
              <a:buSzPts val="1900"/>
              <a:buChar char="○"/>
            </a:pPr>
            <a:r>
              <a:rPr lang="en-US" sz="1900">
                <a:solidFill>
                  <a:schemeClr val="tx1"/>
                </a:solidFill>
              </a:rPr>
              <a:t> Note: Data Set does ends in 2017 prior to the start of COVID-19 Pandemic </a:t>
            </a: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000"/>
              <a:buNone/>
            </a:pPr>
            <a:r>
              <a:rPr lang="en-US"/>
              <a:t>Department of Electrical Engineering and Computer Science</a:t>
            </a:r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55C1467-070E-8A6D-6BE0-0117842C1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898398"/>
              </p:ext>
            </p:extLst>
          </p:nvPr>
        </p:nvGraphicFramePr>
        <p:xfrm>
          <a:off x="7734300" y="1009650"/>
          <a:ext cx="4057650" cy="254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5F6356E-D5F2-3BFA-35A3-DC9DC46F7D7C}"/>
              </a:ext>
              <a:ext uri="{147F2762-F138-4A5C-976F-8EAC2B608ADB}">
                <a16:predDERef xmlns:a16="http://schemas.microsoft.com/office/drawing/2014/main" pred="{F55C1467-070E-8A6D-6BE0-0117842C1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307526"/>
              </p:ext>
            </p:extLst>
          </p:nvPr>
        </p:nvGraphicFramePr>
        <p:xfrm>
          <a:off x="7743825" y="3724275"/>
          <a:ext cx="3990975" cy="2419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>
            <a:spLocks noGrp="1"/>
          </p:cNvSpPr>
          <p:nvPr>
            <p:ph type="sldNum" idx="12"/>
          </p:nvPr>
        </p:nvSpPr>
        <p:spPr>
          <a:xfrm>
            <a:off x="10896018" y="6334354"/>
            <a:ext cx="838782" cy="3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Convolutional Neural Network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200025" y="1195230"/>
            <a:ext cx="7600350" cy="4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-127000">
              <a:lnSpc>
                <a:spcPct val="114999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/>
              <a:t> The CNN Machine Learning Model is implemented as a Sequential Model using TensorFlow</a:t>
            </a:r>
          </a:p>
          <a:p>
            <a:pPr marL="0" indent="-127000">
              <a:lnSpc>
                <a:spcPct val="114999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/>
              <a:t> Groups of Layers </a:t>
            </a:r>
          </a:p>
          <a:p>
            <a:pPr marL="457200" lvl="1" indent="-1270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b="1">
                <a:solidFill>
                  <a:srgbClr val="000000"/>
                </a:solidFill>
              </a:rPr>
              <a:t> Conv2D Layers:</a:t>
            </a:r>
            <a:r>
              <a:rPr lang="en-US">
                <a:solidFill>
                  <a:srgbClr val="000000"/>
                </a:solidFill>
              </a:rPr>
              <a:t> Applies a sliding convolutional filter to 1D input attempting to extract features</a:t>
            </a:r>
          </a:p>
          <a:p>
            <a:pPr marL="457200" lvl="1" indent="-127000">
              <a:lnSpc>
                <a:spcPct val="114999"/>
              </a:lnSpc>
              <a:spcBef>
                <a:spcPts val="0"/>
              </a:spcBef>
              <a:buSzPts val="3600"/>
              <a:buFont typeface="Arial,Sans-Serif"/>
              <a:buChar char="•"/>
            </a:pPr>
            <a:r>
              <a:rPr lang="en-US" b="1"/>
              <a:t> Flatting/Dense Layers:</a:t>
            </a:r>
            <a:r>
              <a:rPr lang="en-US"/>
              <a:t> known as the fully connected layers, assist in mapping the representation between the inputs and the outputs. </a:t>
            </a:r>
          </a:p>
          <a:p>
            <a:pPr marL="457200" lvl="1" indent="-127000">
              <a:lnSpc>
                <a:spcPct val="114999"/>
              </a:lnSpc>
              <a:spcBef>
                <a:spcPts val="0"/>
              </a:spcBef>
              <a:buSzPts val="3600"/>
              <a:buFont typeface="Arial,Sans-Serif"/>
              <a:buChar char="•"/>
            </a:pPr>
            <a:r>
              <a:rPr lang="en-US" b="1"/>
              <a:t> Drop out: </a:t>
            </a:r>
            <a:r>
              <a:rPr lang="en-US"/>
              <a:t>protects the model from overfitting to the training data</a:t>
            </a:r>
            <a:endParaRPr sz="2800"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3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000"/>
              <a:buNone/>
            </a:pPr>
            <a:r>
              <a:rPr lang="en-US"/>
              <a:t>Department of Electrical Engineering and Computer Science</a:t>
            </a:r>
            <a:endParaRPr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A274EF1-77A8-B493-6593-A61D2BE7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013" y="1309688"/>
            <a:ext cx="2533650" cy="4362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10896018" y="6334354"/>
            <a:ext cx="838782" cy="3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Long Short-Term Memory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2"/>
          </p:nvPr>
        </p:nvSpPr>
        <p:spPr>
          <a:xfrm>
            <a:off x="239850" y="1113500"/>
            <a:ext cx="6059700" cy="4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-127000">
              <a:lnSpc>
                <a:spcPct val="115000"/>
              </a:lnSpc>
              <a:spcBef>
                <a:spcPts val="0"/>
              </a:spcBef>
              <a:buSzPts val="2000"/>
              <a:buChar char="•"/>
            </a:pPr>
            <a:r>
              <a:rPr lang="en-US" sz="2400" dirty="0"/>
              <a:t> The LSTM Model is implemented as a Sequential Model using TensorFlow</a:t>
            </a:r>
          </a:p>
          <a:p>
            <a:pPr marL="0" indent="-127000">
              <a:lnSpc>
                <a:spcPct val="115000"/>
              </a:lnSpc>
              <a:spcBef>
                <a:spcPts val="0"/>
              </a:spcBef>
              <a:buSzPts val="2000"/>
              <a:buChar char="•"/>
            </a:pPr>
            <a:r>
              <a:rPr lang="en-US" sz="2400" dirty="0"/>
              <a:t> Groups of Layers </a:t>
            </a:r>
            <a:endParaRPr sz="2400"/>
          </a:p>
          <a:p>
            <a:pPr marL="457200" lvl="1" indent="-127000">
              <a:lnSpc>
                <a:spcPct val="115000"/>
              </a:lnSpc>
              <a:spcBef>
                <a:spcPts val="0"/>
              </a:spcBef>
              <a:buSzPts val="2000"/>
              <a:buChar char="•"/>
            </a:pPr>
            <a:r>
              <a:rPr lang="en-US" b="1" dirty="0"/>
              <a:t> LSTM layer:</a:t>
            </a:r>
            <a:r>
              <a:rPr lang="en-US" dirty="0"/>
              <a:t> It consists of 64 memory units. Processes the input, notes down temporal dependencies, and holds past values.</a:t>
            </a:r>
          </a:p>
          <a:p>
            <a:pPr marL="330200" lvl="1" indent="0">
              <a:lnSpc>
                <a:spcPct val="114999"/>
              </a:lnSpc>
              <a:spcBef>
                <a:spcPts val="0"/>
              </a:spcBef>
              <a:buSzPts val="2000"/>
            </a:pPr>
            <a:endParaRPr lang="en-US" dirty="0"/>
          </a:p>
          <a:p>
            <a:pPr marL="457200" lvl="1" indent="-127000">
              <a:lnSpc>
                <a:spcPct val="115000"/>
              </a:lnSpc>
              <a:spcBef>
                <a:spcPts val="0"/>
              </a:spcBef>
              <a:buSzPts val="2000"/>
              <a:buChar char="•"/>
            </a:pPr>
            <a:r>
              <a:rPr lang="en-US" b="1" dirty="0"/>
              <a:t> Dense Layer:</a:t>
            </a:r>
            <a:r>
              <a:rPr lang="en-US" dirty="0"/>
              <a:t> Consists of 1 unit, processes the output. Produces the predicted stock price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3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000"/>
              <a:buNone/>
            </a:pPr>
            <a:r>
              <a:rPr lang="en-US"/>
              <a:t>Department of Electrical Engineering and Computer Science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0FEFCFD-A928-671A-5357-65D1B3B1A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851" y="2055434"/>
            <a:ext cx="4862187" cy="27471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995f66b5d_0_11"/>
          <p:cNvSpPr txBox="1">
            <a:spLocks noGrp="1"/>
          </p:cNvSpPr>
          <p:nvPr>
            <p:ph type="sldNum" idx="12"/>
          </p:nvPr>
        </p:nvSpPr>
        <p:spPr>
          <a:xfrm>
            <a:off x="10896018" y="6325460"/>
            <a:ext cx="838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2" name="Google Shape;152;g20995f66b5d_0_11"/>
          <p:cNvSpPr txBox="1">
            <a:spLocks noGrp="1"/>
          </p:cNvSpPr>
          <p:nvPr>
            <p:ph type="title"/>
          </p:nvPr>
        </p:nvSpPr>
        <p:spPr>
          <a:xfrm>
            <a:off x="457200" y="2362200"/>
            <a:ext cx="10438800" cy="244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&amp; Conclusion</a:t>
            </a:r>
            <a:endParaRPr/>
          </a:p>
        </p:txBody>
      </p:sp>
      <p:sp>
        <p:nvSpPr>
          <p:cNvPr id="153" name="Google Shape;153;g20995f66b5d_0_11"/>
          <p:cNvSpPr txBox="1">
            <a:spLocks noGrp="1"/>
          </p:cNvSpPr>
          <p:nvPr>
            <p:ph type="body" idx="1"/>
          </p:nvPr>
        </p:nvSpPr>
        <p:spPr>
          <a:xfrm>
            <a:off x="1988966" y="6328635"/>
            <a:ext cx="8907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995f66b5d_0_20"/>
          <p:cNvSpPr txBox="1">
            <a:spLocks noGrp="1"/>
          </p:cNvSpPr>
          <p:nvPr>
            <p:ph type="sldNum" idx="12"/>
          </p:nvPr>
        </p:nvSpPr>
        <p:spPr>
          <a:xfrm>
            <a:off x="10896018" y="6334354"/>
            <a:ext cx="8388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0" name="Google Shape;160;g20995f66b5d_0_20"/>
          <p:cNvSpPr txBox="1">
            <a:spLocks noGrp="1"/>
          </p:cNvSpPr>
          <p:nvPr>
            <p:ph type="title"/>
          </p:nvPr>
        </p:nvSpPr>
        <p:spPr>
          <a:xfrm>
            <a:off x="457200" y="253938"/>
            <a:ext cx="11277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/>
              <a:t>Convolutional Neural Network Results </a:t>
            </a:r>
          </a:p>
        </p:txBody>
      </p:sp>
      <p:sp>
        <p:nvSpPr>
          <p:cNvPr id="161" name="Google Shape;161;g20995f66b5d_0_20"/>
          <p:cNvSpPr txBox="1">
            <a:spLocks noGrp="1"/>
          </p:cNvSpPr>
          <p:nvPr>
            <p:ph type="body" idx="3"/>
          </p:nvPr>
        </p:nvSpPr>
        <p:spPr>
          <a:xfrm>
            <a:off x="1988966" y="6334354"/>
            <a:ext cx="89070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000"/>
              <a:buNone/>
            </a:pPr>
            <a:r>
              <a:rPr lang="en-US"/>
              <a:t>Department of Electrical Engineering and Computer Science</a:t>
            </a:r>
            <a:endParaRPr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D60EC3A2-8810-A0F2-D559-C005C29F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0" y="1116396"/>
            <a:ext cx="3924300" cy="4520434"/>
          </a:xfrm>
          <a:prstGeom prst="rect">
            <a:avLst/>
          </a:prstGeom>
        </p:spPr>
      </p:pic>
      <p:pic>
        <p:nvPicPr>
          <p:cNvPr id="4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3707800-2C31-23D6-1BE4-C578D35A4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1076592"/>
            <a:ext cx="3038475" cy="235214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9FA5EA9-B556-A6BA-A5FE-DDA269010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0" y="3723511"/>
            <a:ext cx="3333750" cy="1573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E90D9-6871-5C8E-FF7E-D627829D4DCD}"/>
              </a:ext>
            </a:extLst>
          </p:cNvPr>
          <p:cNvSpPr txBox="1"/>
          <p:nvPr/>
        </p:nvSpPr>
        <p:spPr>
          <a:xfrm>
            <a:off x="295275" y="1200150"/>
            <a:ext cx="3886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/>
              <a:t>Model performed differently on each stock (Over Valuing vs Under Valuing)</a:t>
            </a:r>
          </a:p>
          <a:p>
            <a:pPr marL="285750" indent="-285750">
              <a:buChar char="•"/>
            </a:pPr>
            <a:endParaRPr lang="en-US" sz="1800"/>
          </a:p>
          <a:p>
            <a:pPr marL="285750" indent="-285750">
              <a:buChar char="•"/>
            </a:pPr>
            <a:r>
              <a:rPr lang="en-US" sz="1800"/>
              <a:t>Performed extremely poorly with stocks with Large Variations week to week  (PACCAR and Tesla) </a:t>
            </a:r>
          </a:p>
          <a:p>
            <a:pPr marL="285750" indent="-285750">
              <a:buChar char="•"/>
            </a:pPr>
            <a:endParaRPr lang="en-US" sz="1800"/>
          </a:p>
          <a:p>
            <a:pPr marL="285750" indent="-285750">
              <a:buChar char="•"/>
            </a:pPr>
            <a:r>
              <a:rPr lang="en-US" sz="1800"/>
              <a:t>Performed better with stocks that followed trends or were stable. 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Comparison of Differing Machine Learning Algorithms dealing with Stock Market Prediction  </vt:lpstr>
      <vt:lpstr>Introduction</vt:lpstr>
      <vt:lpstr>Background/Previous Works</vt:lpstr>
      <vt:lpstr>Experimental Design</vt:lpstr>
      <vt:lpstr>Overview of experiment design </vt:lpstr>
      <vt:lpstr>Convolutional Neural Network   </vt:lpstr>
      <vt:lpstr>Long Short-Term Memory   </vt:lpstr>
      <vt:lpstr>Results &amp; Conclusion</vt:lpstr>
      <vt:lpstr>Convolutional Neural Network Results </vt:lpstr>
      <vt:lpstr>Performance of Long Short-Term Memory Model</vt:lpstr>
      <vt:lpstr>Conclusion/Future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Comparison of Support Vector Machines and Deep Neural Networks for Facial Recognition </dc:title>
  <dc:creator>Greg Wagner</dc:creator>
  <cp:revision>380</cp:revision>
  <dcterms:created xsi:type="dcterms:W3CDTF">2019-09-03T02:01:51Z</dcterms:created>
  <dcterms:modified xsi:type="dcterms:W3CDTF">2023-06-15T01:40:24Z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9820585c-87d9-42d1-9617-4cd8955512c5</vt:lpwstr>
  </property>
  <property fmtid="{D5CDD505-2E9C-101B-9397-08002B2CF9AE}" pid="3" name="MSIP_Label_4447dd6a-a4a1-440b-a6a3-9124ef1ee017_Enabled">
    <vt:lpwstr>true</vt:lpwstr>
  </property>
  <property fmtid="{D5CDD505-2E9C-101B-9397-08002B2CF9AE}" pid="4" name="MSIP_Label_4447dd6a-a4a1-440b-a6a3-9124ef1ee017_SetDate">
    <vt:lpwstr>2023-03-16T00:59:30Z</vt:lpwstr>
  </property>
  <property fmtid="{D5CDD505-2E9C-101B-9397-08002B2CF9AE}" pid="5" name="MSIP_Label_4447dd6a-a4a1-440b-a6a3-9124ef1ee017_Method">
    <vt:lpwstr>Privileged</vt:lpwstr>
  </property>
  <property fmtid="{D5CDD505-2E9C-101B-9397-08002B2CF9AE}" pid="6" name="MSIP_Label_4447dd6a-a4a1-440b-a6a3-9124ef1ee017_Name">
    <vt:lpwstr>NO TECH DATA</vt:lpwstr>
  </property>
  <property fmtid="{D5CDD505-2E9C-101B-9397-08002B2CF9AE}" pid="7" name="MSIP_Label_4447dd6a-a4a1-440b-a6a3-9124ef1ee017_SiteId">
    <vt:lpwstr>7a18110d-ef9b-4274-acef-e62ab0fe28ed</vt:lpwstr>
  </property>
  <property fmtid="{D5CDD505-2E9C-101B-9397-08002B2CF9AE}" pid="8" name="MSIP_Label_4447dd6a-a4a1-440b-a6a3-9124ef1ee017_ActionId">
    <vt:lpwstr>90f678ca-217d-4524-98a3-87796832f5c8</vt:lpwstr>
  </property>
  <property fmtid="{D5CDD505-2E9C-101B-9397-08002B2CF9AE}" pid="9" name="MSIP_Label_4447dd6a-a4a1-440b-a6a3-9124ef1ee017_ContentBits">
    <vt:lpwstr>0</vt:lpwstr>
  </property>
</Properties>
</file>