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Barlow Condensed SemiBold"/>
      <p:regular r:id="rId22"/>
      <p:bold r:id="rId23"/>
      <p:italic r:id="rId24"/>
      <p:boldItalic r:id="rId25"/>
    </p:embeddedFont>
    <p:embeddedFont>
      <p:font typeface="Barlow Condensed Medium"/>
      <p:regular r:id="rId26"/>
      <p:bold r:id="rId27"/>
      <p:italic r:id="rId28"/>
      <p:boldItalic r:id="rId29"/>
    </p:embeddedFont>
    <p:embeddedFont>
      <p:font typeface="Arvo"/>
      <p:regular r:id="rId30"/>
      <p:bold r:id="rId31"/>
      <p:italic r:id="rId32"/>
      <p:boldItalic r:id="rId33"/>
    </p:embeddedFont>
    <p:embeddedFont>
      <p:font typeface="Barlow Condensed"/>
      <p:regular r:id="rId34"/>
      <p:bold r:id="rId35"/>
      <p:italic r:id="rId36"/>
      <p:boldItalic r:id="rId37"/>
    </p:embeddedFont>
    <p:embeddedFont>
      <p:font typeface="Fira Sans Extra Condensed Medium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iI43LVgUHbwaOFdV6D4nPp+Qhc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FiraSansExtraCondensedMedium-boldItalic.fntdata"/><Relationship Id="rId22" Type="http://schemas.openxmlformats.org/officeDocument/2006/relationships/font" Target="fonts/BarlowCondensedSemiBold-regular.fntdata"/><Relationship Id="rId21" Type="http://schemas.openxmlformats.org/officeDocument/2006/relationships/slide" Target="slides/slide16.xml"/><Relationship Id="rId24" Type="http://schemas.openxmlformats.org/officeDocument/2006/relationships/font" Target="fonts/BarlowCondensedSemiBold-italic.fntdata"/><Relationship Id="rId23" Type="http://schemas.openxmlformats.org/officeDocument/2006/relationships/font" Target="fonts/BarlowCondensed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CondensedMedium-regular.fntdata"/><Relationship Id="rId25" Type="http://schemas.openxmlformats.org/officeDocument/2006/relationships/font" Target="fonts/BarlowCondensedSemiBold-boldItalic.fntdata"/><Relationship Id="rId28" Type="http://schemas.openxmlformats.org/officeDocument/2006/relationships/font" Target="fonts/BarlowCondensedMedium-italic.fntdata"/><Relationship Id="rId27" Type="http://schemas.openxmlformats.org/officeDocument/2006/relationships/font" Target="fonts/BarlowCondense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Condensed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vo-bold.fntdata"/><Relationship Id="rId30" Type="http://schemas.openxmlformats.org/officeDocument/2006/relationships/font" Target="fonts/Arvo-regular.fntdata"/><Relationship Id="rId11" Type="http://schemas.openxmlformats.org/officeDocument/2006/relationships/slide" Target="slides/slide6.xml"/><Relationship Id="rId33" Type="http://schemas.openxmlformats.org/officeDocument/2006/relationships/font" Target="fonts/Arvo-boldItalic.fntdata"/><Relationship Id="rId10" Type="http://schemas.openxmlformats.org/officeDocument/2006/relationships/slide" Target="slides/slide5.xml"/><Relationship Id="rId32" Type="http://schemas.openxmlformats.org/officeDocument/2006/relationships/font" Target="fonts/Arvo-italic.fntdata"/><Relationship Id="rId13" Type="http://schemas.openxmlformats.org/officeDocument/2006/relationships/slide" Target="slides/slide8.xml"/><Relationship Id="rId35" Type="http://schemas.openxmlformats.org/officeDocument/2006/relationships/font" Target="fonts/BarlowCondensed-bold.fntdata"/><Relationship Id="rId12" Type="http://schemas.openxmlformats.org/officeDocument/2006/relationships/slide" Target="slides/slide7.xml"/><Relationship Id="rId34" Type="http://schemas.openxmlformats.org/officeDocument/2006/relationships/font" Target="fonts/BarlowCondensed-regular.fntdata"/><Relationship Id="rId15" Type="http://schemas.openxmlformats.org/officeDocument/2006/relationships/slide" Target="slides/slide10.xml"/><Relationship Id="rId37" Type="http://schemas.openxmlformats.org/officeDocument/2006/relationships/font" Target="fonts/BarlowCondensed-boldItalic.fntdata"/><Relationship Id="rId14" Type="http://schemas.openxmlformats.org/officeDocument/2006/relationships/slide" Target="slides/slide9.xml"/><Relationship Id="rId36" Type="http://schemas.openxmlformats.org/officeDocument/2006/relationships/font" Target="fonts/BarlowCondensed-italic.fntdata"/><Relationship Id="rId17" Type="http://schemas.openxmlformats.org/officeDocument/2006/relationships/slide" Target="slides/slide12.xml"/><Relationship Id="rId39" Type="http://schemas.openxmlformats.org/officeDocument/2006/relationships/font" Target="fonts/FiraSansExtraCondensedMedium-bold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Mediu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b2d326714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b2d326714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b2d326714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b2d326714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b2d326714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b2d326714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b2d326714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b2d326714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a47c45010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g1a47c45010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b2d326714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b2d326714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a4f705b4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a4f705b4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a47c45010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1a47c45010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b2d32671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b2d32671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b2d326714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b2d326714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b2d326714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b2d326714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b2d326714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b2d326714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b2d326714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b2d326714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OPENING" type="title">
  <p:cSld name="TITLE">
    <p:bg>
      <p:bgPr>
        <a:solidFill>
          <a:srgbClr val="E9E6E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/>
        </p:txBody>
      </p:sp>
      <p:grpSp>
        <p:nvGrpSpPr>
          <p:cNvPr id="11" name="Google Shape;11;p26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6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6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6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6"/>
            <p:cNvSpPr/>
            <p:nvPr/>
          </p:nvSpPr>
          <p:spPr>
            <a:xfrm>
              <a:off x="4827375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6"/>
            <p:cNvSpPr/>
            <p:nvPr/>
          </p:nvSpPr>
          <p:spPr>
            <a:xfrm>
              <a:off x="4827375" y="1875125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6"/>
            <p:cNvSpPr/>
            <p:nvPr/>
          </p:nvSpPr>
          <p:spPr>
            <a:xfrm>
              <a:off x="5518700" y="2274575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6"/>
            <p:cNvSpPr/>
            <p:nvPr/>
          </p:nvSpPr>
          <p:spPr>
            <a:xfrm>
              <a:off x="4827375" y="3865700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6"/>
            <p:cNvSpPr/>
            <p:nvPr/>
          </p:nvSpPr>
          <p:spPr>
            <a:xfrm>
              <a:off x="4830700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6"/>
            <p:cNvSpPr/>
            <p:nvPr/>
          </p:nvSpPr>
          <p:spPr>
            <a:xfrm>
              <a:off x="5518700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6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6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6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6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6"/>
            <p:cNvSpPr/>
            <p:nvPr/>
          </p:nvSpPr>
          <p:spPr>
            <a:xfrm>
              <a:off x="4139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6"/>
            <p:cNvSpPr/>
            <p:nvPr/>
          </p:nvSpPr>
          <p:spPr>
            <a:xfrm>
              <a:off x="4139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6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6"/>
            <p:cNvSpPr/>
            <p:nvPr/>
          </p:nvSpPr>
          <p:spPr>
            <a:xfrm>
              <a:off x="3451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6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6"/>
            <p:cNvSpPr/>
            <p:nvPr/>
          </p:nvSpPr>
          <p:spPr>
            <a:xfrm>
              <a:off x="3451375" y="1479000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6"/>
            <p:cNvSpPr/>
            <p:nvPr/>
          </p:nvSpPr>
          <p:spPr>
            <a:xfrm>
              <a:off x="3448050" y="1878450"/>
              <a:ext cx="694675" cy="119172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6"/>
            <p:cNvSpPr/>
            <p:nvPr/>
          </p:nvSpPr>
          <p:spPr>
            <a:xfrm>
              <a:off x="4139375" y="1878450"/>
              <a:ext cx="688025" cy="1191725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6"/>
            <p:cNvSpPr/>
            <p:nvPr/>
          </p:nvSpPr>
          <p:spPr>
            <a:xfrm>
              <a:off x="4382875" y="24145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6"/>
            <p:cNvSpPr/>
            <p:nvPr/>
          </p:nvSpPr>
          <p:spPr>
            <a:xfrm>
              <a:off x="4139375" y="682600"/>
              <a:ext cx="688025" cy="79642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6"/>
            <p:cNvSpPr/>
            <p:nvPr/>
          </p:nvSpPr>
          <p:spPr>
            <a:xfrm>
              <a:off x="3451375" y="4661275"/>
              <a:ext cx="1376025" cy="79560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6"/>
            <p:cNvSpPr/>
            <p:nvPr/>
          </p:nvSpPr>
          <p:spPr>
            <a:xfrm>
              <a:off x="4139375" y="3865700"/>
              <a:ext cx="688025" cy="1195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6"/>
            <p:cNvSpPr/>
            <p:nvPr/>
          </p:nvSpPr>
          <p:spPr>
            <a:xfrm>
              <a:off x="4139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6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6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6"/>
            <p:cNvSpPr/>
            <p:nvPr/>
          </p:nvSpPr>
          <p:spPr>
            <a:xfrm>
              <a:off x="3451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6"/>
            <p:cNvSpPr/>
            <p:nvPr/>
          </p:nvSpPr>
          <p:spPr>
            <a:xfrm>
              <a:off x="3451375" y="2670675"/>
              <a:ext cx="1376025" cy="1195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6"/>
            <p:cNvSpPr/>
            <p:nvPr/>
          </p:nvSpPr>
          <p:spPr>
            <a:xfrm>
              <a:off x="2760050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6"/>
            <p:cNvSpPr/>
            <p:nvPr/>
          </p:nvSpPr>
          <p:spPr>
            <a:xfrm>
              <a:off x="2760050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6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6"/>
            <p:cNvSpPr/>
            <p:nvPr/>
          </p:nvSpPr>
          <p:spPr>
            <a:xfrm>
              <a:off x="2072075" y="14790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6"/>
            <p:cNvSpPr/>
            <p:nvPr/>
          </p:nvSpPr>
          <p:spPr>
            <a:xfrm>
              <a:off x="1967825" y="2486400"/>
              <a:ext cx="322750" cy="37195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6"/>
            <p:cNvSpPr/>
            <p:nvPr/>
          </p:nvSpPr>
          <p:spPr>
            <a:xfrm>
              <a:off x="2065400" y="1412275"/>
              <a:ext cx="218500" cy="254375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6"/>
            <p:cNvSpPr/>
            <p:nvPr/>
          </p:nvSpPr>
          <p:spPr>
            <a:xfrm>
              <a:off x="2760050" y="1878450"/>
              <a:ext cx="691350" cy="119172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6"/>
            <p:cNvSpPr/>
            <p:nvPr/>
          </p:nvSpPr>
          <p:spPr>
            <a:xfrm>
              <a:off x="2760050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6"/>
            <p:cNvSpPr/>
            <p:nvPr/>
          </p:nvSpPr>
          <p:spPr>
            <a:xfrm>
              <a:off x="2072075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6"/>
            <p:cNvSpPr/>
            <p:nvPr/>
          </p:nvSpPr>
          <p:spPr>
            <a:xfrm>
              <a:off x="1384075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6"/>
            <p:cNvSpPr/>
            <p:nvPr/>
          </p:nvSpPr>
          <p:spPr>
            <a:xfrm>
              <a:off x="2760050" y="3865700"/>
              <a:ext cx="691350" cy="1591175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6"/>
            <p:cNvSpPr/>
            <p:nvPr/>
          </p:nvSpPr>
          <p:spPr>
            <a:xfrm>
              <a:off x="2760050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6"/>
            <p:cNvSpPr/>
            <p:nvPr/>
          </p:nvSpPr>
          <p:spPr>
            <a:xfrm>
              <a:off x="3448050" y="3469600"/>
              <a:ext cx="691350" cy="159115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6"/>
            <p:cNvSpPr/>
            <p:nvPr/>
          </p:nvSpPr>
          <p:spPr>
            <a:xfrm>
              <a:off x="2760050" y="2670675"/>
              <a:ext cx="1379350" cy="119505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26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6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6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6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6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6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6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6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6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6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6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6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6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6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6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6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6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7"/>
          <p:cNvGrpSpPr/>
          <p:nvPr/>
        </p:nvGrpSpPr>
        <p:grpSpPr>
          <a:xfrm flipH="1" rot="10800000">
            <a:off x="6396261" y="4059387"/>
            <a:ext cx="2761414" cy="1094591"/>
            <a:chOff x="5543377" y="-26649"/>
            <a:chExt cx="3613944" cy="1432522"/>
          </a:xfrm>
        </p:grpSpPr>
        <p:sp>
          <p:nvSpPr>
            <p:cNvPr id="99" name="Google Shape;99;p2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27"/>
          <p:cNvGrpSpPr/>
          <p:nvPr/>
        </p:nvGrpSpPr>
        <p:grpSpPr>
          <a:xfrm flipH="1" rot="10800000">
            <a:off x="-413095" y="-26651"/>
            <a:ext cx="2192144" cy="1495179"/>
            <a:chOff x="-293169" y="3658798"/>
            <a:chExt cx="2192144" cy="1495179"/>
          </a:xfrm>
        </p:grpSpPr>
        <p:sp>
          <p:nvSpPr>
            <p:cNvPr id="121" name="Google Shape;121;p27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7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7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7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7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7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7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7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7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7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7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7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7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7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7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7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7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7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7"/>
          <p:cNvSpPr txBox="1"/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0" name="Google Shape;140;p27"/>
          <p:cNvSpPr txBox="1"/>
          <p:nvPr>
            <p:ph idx="1" type="subTitle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1" name="Google Shape;141;p27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2">
  <p:cSld name="CUSTOM_2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44" name="Google Shape;144;p28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5" name="Google Shape;145;p28"/>
          <p:cNvGrpSpPr/>
          <p:nvPr/>
        </p:nvGrpSpPr>
        <p:grpSpPr>
          <a:xfrm flipH="1" rot="10800000">
            <a:off x="6396261" y="4059387"/>
            <a:ext cx="2761414" cy="1094591"/>
            <a:chOff x="5543377" y="-26649"/>
            <a:chExt cx="3613944" cy="1432522"/>
          </a:xfrm>
        </p:grpSpPr>
        <p:sp>
          <p:nvSpPr>
            <p:cNvPr id="146" name="Google Shape;146;p28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8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8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8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8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8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8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8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8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8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8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8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8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8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8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8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8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8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8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8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8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CUSTOM_4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9"/>
          <p:cNvGrpSpPr/>
          <p:nvPr/>
        </p:nvGrpSpPr>
        <p:grpSpPr>
          <a:xfrm flipH="1" rot="10800000">
            <a:off x="-413095" y="-26651"/>
            <a:ext cx="2192144" cy="1495179"/>
            <a:chOff x="-293169" y="3658798"/>
            <a:chExt cx="2192144" cy="1495179"/>
          </a:xfrm>
        </p:grpSpPr>
        <p:sp>
          <p:nvSpPr>
            <p:cNvPr id="169" name="Google Shape;169;p29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9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9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9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9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9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9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9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9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9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9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9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9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9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9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9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30"/>
          <p:cNvGrpSpPr/>
          <p:nvPr/>
        </p:nvGrpSpPr>
        <p:grpSpPr>
          <a:xfrm>
            <a:off x="6396261" y="-26652"/>
            <a:ext cx="2761414" cy="1094591"/>
            <a:chOff x="5543377" y="-26649"/>
            <a:chExt cx="3613944" cy="1432522"/>
          </a:xfrm>
        </p:grpSpPr>
        <p:sp>
          <p:nvSpPr>
            <p:cNvPr id="189" name="Google Shape;189;p30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0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0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0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0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0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0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0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0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0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0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0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0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0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0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0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0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0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0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0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0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30"/>
          <p:cNvGrpSpPr/>
          <p:nvPr/>
        </p:nvGrpSpPr>
        <p:grpSpPr>
          <a:xfrm>
            <a:off x="-413095" y="3658797"/>
            <a:ext cx="2192144" cy="1495179"/>
            <a:chOff x="-293169" y="3658798"/>
            <a:chExt cx="2192144" cy="1495179"/>
          </a:xfrm>
        </p:grpSpPr>
        <p:sp>
          <p:nvSpPr>
            <p:cNvPr id="211" name="Google Shape;211;p30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0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0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0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0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0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0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0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0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0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0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0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0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0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0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0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0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0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30"/>
          <p:cNvSpPr txBox="1"/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2" type="title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31" name="Google Shape;231;p30"/>
          <p:cNvSpPr txBox="1"/>
          <p:nvPr>
            <p:ph idx="3" type="ctrTitle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32" name="Google Shape;232;p30"/>
          <p:cNvSpPr txBox="1"/>
          <p:nvPr>
            <p:ph idx="4" type="title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33" name="Google Shape;233;p30"/>
          <p:cNvSpPr txBox="1"/>
          <p:nvPr>
            <p:ph idx="5" type="ctrTitle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34" name="Google Shape;234;p30"/>
          <p:cNvSpPr txBox="1"/>
          <p:nvPr>
            <p:ph idx="6" type="title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35" name="Google Shape;235;p30"/>
          <p:cNvSpPr txBox="1"/>
          <p:nvPr>
            <p:ph idx="7" type="ctrTitle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36" name="Google Shape;236;p30"/>
          <p:cNvSpPr txBox="1"/>
          <p:nvPr>
            <p:ph idx="8" type="title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cxnSp>
        <p:nvCxnSpPr>
          <p:cNvPr id="237" name="Google Shape;237;p30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30"/>
          <p:cNvSpPr txBox="1"/>
          <p:nvPr>
            <p:ph idx="9" type="ctrTitle"/>
          </p:nvPr>
        </p:nvSpPr>
        <p:spPr>
          <a:xfrm>
            <a:off x="4155425" y="1272250"/>
            <a:ext cx="3888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CUSTOM_2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31"/>
          <p:cNvGrpSpPr/>
          <p:nvPr/>
        </p:nvGrpSpPr>
        <p:grpSpPr>
          <a:xfrm rot="10800000">
            <a:off x="11" y="4059387"/>
            <a:ext cx="2761414" cy="1094591"/>
            <a:chOff x="5543377" y="-26649"/>
            <a:chExt cx="3613944" cy="1432522"/>
          </a:xfrm>
        </p:grpSpPr>
        <p:sp>
          <p:nvSpPr>
            <p:cNvPr id="241" name="Google Shape;241;p31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1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1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1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1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1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1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1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1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1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1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1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1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1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1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1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1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1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1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1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1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Google Shape;262;p31"/>
          <p:cNvSpPr txBox="1"/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263" name="Google Shape;263;p31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1">
  <p:cSld name="CUSTOM_4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2"/>
          <p:cNvGrpSpPr/>
          <p:nvPr/>
        </p:nvGrpSpPr>
        <p:grpSpPr>
          <a:xfrm>
            <a:off x="6396261" y="-26652"/>
            <a:ext cx="2761414" cy="1094591"/>
            <a:chOff x="5543377" y="-26649"/>
            <a:chExt cx="3613944" cy="1432522"/>
          </a:xfrm>
        </p:grpSpPr>
        <p:sp>
          <p:nvSpPr>
            <p:cNvPr id="266" name="Google Shape;266;p32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2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2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2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2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2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2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2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2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2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2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2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2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2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2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2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2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2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bg>
      <p:bgPr>
        <a:solidFill>
          <a:srgbClr val="E9E6E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/>
        </p:txBody>
      </p:sp>
      <p:grpSp>
        <p:nvGrpSpPr>
          <p:cNvPr id="289" name="Google Shape;289;p3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290" name="Google Shape;290;p33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4827375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4827375" y="1875125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5518700" y="2274575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4827375" y="3865700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4830700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5518700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4139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4139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3451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3451375" y="1479000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3448050" y="1878450"/>
              <a:ext cx="694675" cy="119172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4139375" y="1878450"/>
              <a:ext cx="688025" cy="1191725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4382875" y="24145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4139375" y="682600"/>
              <a:ext cx="688025" cy="79642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3451375" y="4661275"/>
              <a:ext cx="1376025" cy="79560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4139375" y="3865700"/>
              <a:ext cx="688025" cy="1195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4139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3451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451375" y="2670675"/>
              <a:ext cx="1376025" cy="1195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2760050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2760050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2072075" y="14790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1967825" y="2486400"/>
              <a:ext cx="322750" cy="37195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2065400" y="1412275"/>
              <a:ext cx="218500" cy="254375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2760050" y="1878450"/>
              <a:ext cx="691350" cy="119172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2760050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2072075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1384075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2760050" y="3865700"/>
              <a:ext cx="691350" cy="1591175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2760050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3448050" y="3469600"/>
              <a:ext cx="691350" cy="159115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2760050" y="2670675"/>
              <a:ext cx="1379350" cy="119505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" name="Google Shape;334;p33"/>
          <p:cNvGrpSpPr/>
          <p:nvPr/>
        </p:nvGrpSpPr>
        <p:grpSpPr>
          <a:xfrm flipH="1">
            <a:off x="6278928" y="-258568"/>
            <a:ext cx="2865062" cy="3613974"/>
            <a:chOff x="-26858" y="-227337"/>
            <a:chExt cx="2186403" cy="2757917"/>
          </a:xfrm>
        </p:grpSpPr>
        <p:sp>
          <p:nvSpPr>
            <p:cNvPr id="335" name="Google Shape;335;p3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3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9E6E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b="0" i="0" sz="18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b="0" i="0" sz="14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b="0" i="0" sz="14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b="0" i="0" sz="14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b="0" i="0" sz="14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b="0" i="0" sz="14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b="0" i="0" sz="14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b="0" i="0" sz="14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b="0" i="0" sz="14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6E1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"/>
          <p:cNvSpPr txBox="1"/>
          <p:nvPr>
            <p:ph type="ctrTitle"/>
          </p:nvPr>
        </p:nvSpPr>
        <p:spPr>
          <a:xfrm>
            <a:off x="2362575" y="1545450"/>
            <a:ext cx="4419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/>
              <a:t>Memory Management</a:t>
            </a:r>
            <a:endParaRPr/>
          </a:p>
        </p:txBody>
      </p:sp>
      <p:sp>
        <p:nvSpPr>
          <p:cNvPr id="381" name="Google Shape;381;p1"/>
          <p:cNvSpPr txBox="1"/>
          <p:nvPr/>
        </p:nvSpPr>
        <p:spPr>
          <a:xfrm>
            <a:off x="2534250" y="3739475"/>
            <a:ext cx="40755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222222"/>
                </a:solidFill>
                <a:latin typeface="Arvo"/>
                <a:ea typeface="Arvo"/>
                <a:cs typeface="Arvo"/>
                <a:sym typeface="Arvo"/>
              </a:rPr>
              <a:t>Abhishek (Abi) Parekh</a:t>
            </a:r>
            <a:endParaRPr sz="1300">
              <a:solidFill>
                <a:srgbClr val="222222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300" u="none" cap="none" strike="noStrike">
                <a:solidFill>
                  <a:srgbClr val="222222"/>
                </a:solidFill>
                <a:latin typeface="Arvo"/>
                <a:ea typeface="Arvo"/>
                <a:cs typeface="Arvo"/>
                <a:sym typeface="Arvo"/>
              </a:rPr>
              <a:t>Faculty of Engineering and </a:t>
            </a:r>
            <a:r>
              <a:rPr lang="es" sz="1300">
                <a:solidFill>
                  <a:srgbClr val="222222"/>
                </a:solidFill>
                <a:latin typeface="Arvo"/>
                <a:ea typeface="Arvo"/>
                <a:cs typeface="Arvo"/>
                <a:sym typeface="Arvo"/>
              </a:rPr>
              <a:t>Computer</a:t>
            </a:r>
            <a:r>
              <a:rPr b="0" i="0" lang="es" sz="1300" u="none" cap="none" strike="noStrike">
                <a:solidFill>
                  <a:srgbClr val="222222"/>
                </a:solidFill>
                <a:latin typeface="Arvo"/>
                <a:ea typeface="Arvo"/>
                <a:cs typeface="Arvo"/>
                <a:sym typeface="Arvo"/>
              </a:rPr>
              <a:t> Science</a:t>
            </a:r>
            <a:endParaRPr b="0" i="0" sz="1300" u="none" cap="none" strike="noStrike">
              <a:solidFill>
                <a:srgbClr val="222222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222222"/>
                </a:solidFill>
                <a:latin typeface="Arvo"/>
                <a:ea typeface="Arvo"/>
                <a:cs typeface="Arvo"/>
                <a:sym typeface="Arvo"/>
              </a:rPr>
              <a:t>Syracuse University</a:t>
            </a:r>
            <a:endParaRPr b="0" i="0" sz="1300" u="none" cap="none" strike="noStrike">
              <a:solidFill>
                <a:srgbClr val="222222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222222"/>
                </a:solidFill>
                <a:latin typeface="Arvo"/>
                <a:ea typeface="Arvo"/>
                <a:cs typeface="Arvo"/>
                <a:sym typeface="Arvo"/>
              </a:rPr>
              <a:t>December 7th, 2022</a:t>
            </a:r>
            <a:endParaRPr sz="1300">
              <a:solidFill>
                <a:srgbClr val="222222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222222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382" name="Google Shape;38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138" y="444357"/>
            <a:ext cx="781725" cy="1101097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"/>
          <p:cNvSpPr txBox="1"/>
          <p:nvPr/>
        </p:nvSpPr>
        <p:spPr>
          <a:xfrm>
            <a:off x="107250" y="4475475"/>
            <a:ext cx="31164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Arvo"/>
                <a:ea typeface="Arvo"/>
                <a:cs typeface="Arvo"/>
                <a:sym typeface="Arvo"/>
              </a:rPr>
              <a:t>Professor:</a:t>
            </a:r>
            <a:endParaRPr b="0" i="0" u="none" cap="none" strike="noStrike">
              <a:solidFill>
                <a:srgbClr val="595959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u="none" cap="none" strike="noStrike">
                <a:solidFill>
                  <a:srgbClr val="595959"/>
                </a:solidFill>
                <a:latin typeface="Arvo"/>
                <a:ea typeface="Arvo"/>
                <a:cs typeface="Arvo"/>
                <a:sym typeface="Arvo"/>
              </a:rPr>
              <a:t>Dr. </a:t>
            </a:r>
            <a:r>
              <a:rPr lang="es">
                <a:solidFill>
                  <a:srgbClr val="595959"/>
                </a:solidFill>
                <a:latin typeface="Arvo"/>
                <a:ea typeface="Arvo"/>
                <a:cs typeface="Arvo"/>
                <a:sym typeface="Arvo"/>
              </a:rPr>
              <a:t>Mo Abdallah</a:t>
            </a:r>
            <a:endParaRPr b="0" i="0" u="none" cap="none" strike="noStrike">
              <a:solidFill>
                <a:srgbClr val="595959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b2d326714d_0_46"/>
          <p:cNvSpPr txBox="1"/>
          <p:nvPr>
            <p:ph idx="4294967295" type="ctrTitle"/>
          </p:nvPr>
        </p:nvSpPr>
        <p:spPr>
          <a:xfrm>
            <a:off x="1817326" y="226850"/>
            <a:ext cx="8095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Dynamic Memory Management</a:t>
            </a:r>
            <a:endParaRPr/>
          </a:p>
        </p:txBody>
      </p:sp>
      <p:sp>
        <p:nvSpPr>
          <p:cNvPr id="464" name="Google Shape;464;g1b2d326714d_0_46"/>
          <p:cNvSpPr txBox="1"/>
          <p:nvPr/>
        </p:nvSpPr>
        <p:spPr>
          <a:xfrm>
            <a:off x="258450" y="1168975"/>
            <a:ext cx="86271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Mainly used to gain faster load times &amp; dynamically manage storage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Made for heavy applications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Garbage collection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example</a:t>
            </a:r>
            <a:r>
              <a:rPr lang="es" sz="1600">
                <a:latin typeface="Arvo"/>
                <a:ea typeface="Arvo"/>
                <a:cs typeface="Arvo"/>
                <a:sym typeface="Arvo"/>
              </a:rPr>
              <a:t> of dynamic memory management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automatically reclaim unnecessary memory blocks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When dynamic memory is not used: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A bigger block size leads to higher internal fragmentation, leading to worst fit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causes fragmentation to occur</a:t>
            </a:r>
            <a:endParaRPr sz="1600"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b2d326714d_0_49"/>
          <p:cNvSpPr txBox="1"/>
          <p:nvPr>
            <p:ph idx="4294967295" type="ctrTitle"/>
          </p:nvPr>
        </p:nvSpPr>
        <p:spPr>
          <a:xfrm>
            <a:off x="1817326" y="226850"/>
            <a:ext cx="8095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Network-on-chip Architecture</a:t>
            </a:r>
            <a:endParaRPr/>
          </a:p>
        </p:txBody>
      </p:sp>
      <p:pic>
        <p:nvPicPr>
          <p:cNvPr id="470" name="Google Shape;470;g1b2d326714d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377" y="1447800"/>
            <a:ext cx="4417575" cy="2247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1" name="Google Shape;471;g1b2d326714d_0_49"/>
          <p:cNvSpPr txBox="1"/>
          <p:nvPr/>
        </p:nvSpPr>
        <p:spPr>
          <a:xfrm>
            <a:off x="4585363" y="3818650"/>
            <a:ext cx="423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NoC Architecture</a:t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72" name="Google Shape;472;g1b2d326714d_0_49"/>
          <p:cNvSpPr txBox="1"/>
          <p:nvPr/>
        </p:nvSpPr>
        <p:spPr>
          <a:xfrm>
            <a:off x="93525" y="1187700"/>
            <a:ext cx="41304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●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Suggests that a Data Management Engine </a:t>
            </a:r>
            <a:r>
              <a:rPr lang="es">
                <a:latin typeface="Arvo"/>
                <a:ea typeface="Arvo"/>
                <a:cs typeface="Arvo"/>
                <a:sym typeface="Arvo"/>
              </a:rPr>
              <a:t>with</a:t>
            </a:r>
            <a:r>
              <a:rPr lang="es">
                <a:latin typeface="Arvo"/>
                <a:ea typeface="Arvo"/>
                <a:cs typeface="Arvo"/>
                <a:sym typeface="Arvo"/>
              </a:rPr>
              <a:t> a robust architecture can dynamically handle allocation and deallocation.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●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Architecture includes: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○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Core interface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○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network interface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○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mini processors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○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control store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○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synchronization supporter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●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Dynamic uploading of data into the control store</a:t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b2d326714d_0_52"/>
          <p:cNvSpPr txBox="1"/>
          <p:nvPr>
            <p:ph idx="4294967295" type="ctrTitle"/>
          </p:nvPr>
        </p:nvSpPr>
        <p:spPr>
          <a:xfrm>
            <a:off x="1817326" y="226850"/>
            <a:ext cx="8095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Memory Management in Real Time Devices</a:t>
            </a:r>
            <a:endParaRPr/>
          </a:p>
        </p:txBody>
      </p:sp>
      <p:sp>
        <p:nvSpPr>
          <p:cNvPr id="478" name="Google Shape;478;g1b2d326714d_0_52"/>
          <p:cNvSpPr txBox="1"/>
          <p:nvPr/>
        </p:nvSpPr>
        <p:spPr>
          <a:xfrm>
            <a:off x="132475" y="1293675"/>
            <a:ext cx="88374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It creates a new memory partition with a certain block size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Then it allocates that block, and releases it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Any unused space and used space is displayed	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updates every time a block is allocated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Lots of free memory causes quicker search times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therefore it is important to reclaim any unused cells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In this study, allocator rounds up the requested block size &amp; allows the user to </a:t>
            </a:r>
            <a:r>
              <a:rPr lang="es" sz="1600">
                <a:latin typeface="Arvo"/>
                <a:ea typeface="Arvo"/>
                <a:cs typeface="Arvo"/>
                <a:sym typeface="Arvo"/>
              </a:rPr>
              <a:t>choose</a:t>
            </a:r>
            <a:r>
              <a:rPr lang="es" sz="1600">
                <a:latin typeface="Arvo"/>
                <a:ea typeface="Arvo"/>
                <a:cs typeface="Arvo"/>
                <a:sym typeface="Arvo"/>
              </a:rPr>
              <a:t> a larger block from another unoccupied list</a:t>
            </a:r>
            <a:endParaRPr sz="1600"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b2d326714d_0_71"/>
          <p:cNvSpPr txBox="1"/>
          <p:nvPr>
            <p:ph idx="4294967295" type="ctrTitle"/>
          </p:nvPr>
        </p:nvSpPr>
        <p:spPr>
          <a:xfrm>
            <a:off x="1817326" y="226850"/>
            <a:ext cx="8095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Multi-Layer Memory Resiliency</a:t>
            </a:r>
            <a:endParaRPr/>
          </a:p>
        </p:txBody>
      </p:sp>
      <p:sp>
        <p:nvSpPr>
          <p:cNvPr id="484" name="Google Shape;484;g1b2d326714d_0_71"/>
          <p:cNvSpPr txBox="1"/>
          <p:nvPr/>
        </p:nvSpPr>
        <p:spPr>
          <a:xfrm>
            <a:off x="389675" y="1496300"/>
            <a:ext cx="8471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Protection against memory </a:t>
            </a:r>
            <a:r>
              <a:rPr lang="es" sz="1600">
                <a:latin typeface="Arvo"/>
                <a:ea typeface="Arvo"/>
                <a:cs typeface="Arvo"/>
                <a:sym typeface="Arvo"/>
              </a:rPr>
              <a:t>degradation</a:t>
            </a:r>
            <a:r>
              <a:rPr lang="es" sz="1600">
                <a:latin typeface="Arvo"/>
                <a:ea typeface="Arvo"/>
                <a:cs typeface="Arvo"/>
                <a:sym typeface="Arvo"/>
              </a:rPr>
              <a:t> and failure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Hardware &amp; software usage to develop multi-layer memory protection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Dynamic approach is used to achieve energy savings in the cache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also helps in </a:t>
            </a:r>
            <a:r>
              <a:rPr lang="es" sz="1600">
                <a:latin typeface="Arvo"/>
                <a:ea typeface="Arvo"/>
                <a:cs typeface="Arvo"/>
                <a:sym typeface="Arvo"/>
              </a:rPr>
              <a:t>deleting</a:t>
            </a:r>
            <a:r>
              <a:rPr lang="es" sz="1600">
                <a:latin typeface="Arvo"/>
                <a:ea typeface="Arvo"/>
                <a:cs typeface="Arvo"/>
                <a:sym typeface="Arvo"/>
              </a:rPr>
              <a:t> erroneous blocks of memory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Aims to reduce the aging of memory blocks on layers of memory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Ensures that if a blocks loses data, the mechanism would have exported that data into another layer of memory, for sole purpose of preserving it for longer time</a:t>
            </a:r>
            <a:endParaRPr sz="1600"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a47c450104_0_42"/>
          <p:cNvSpPr/>
          <p:nvPr/>
        </p:nvSpPr>
        <p:spPr>
          <a:xfrm>
            <a:off x="5006350" y="2160300"/>
            <a:ext cx="4137600" cy="82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1a47c450104_0_42"/>
          <p:cNvSpPr txBox="1"/>
          <p:nvPr>
            <p:ph type="ctrTitle"/>
          </p:nvPr>
        </p:nvSpPr>
        <p:spPr>
          <a:xfrm>
            <a:off x="675150" y="2182350"/>
            <a:ext cx="77937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>
                <a:solidFill>
                  <a:schemeClr val="accent4"/>
                </a:solidFill>
              </a:rPr>
              <a:t>PROPOSED SOLUTION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91" name="Google Shape;491;g1a47c450104_0_42"/>
          <p:cNvSpPr/>
          <p:nvPr/>
        </p:nvSpPr>
        <p:spPr>
          <a:xfrm>
            <a:off x="4200881" y="3224525"/>
            <a:ext cx="742253" cy="736251"/>
          </a:xfrm>
          <a:custGeom>
            <a:rect b="b" l="l" r="r" t="t"/>
            <a:pathLst>
              <a:path extrusionOk="0" h="12332" w="12432">
                <a:moveTo>
                  <a:pt x="6166" y="1"/>
                </a:moveTo>
                <a:cubicBezTo>
                  <a:pt x="2808" y="1"/>
                  <a:pt x="1" y="2733"/>
                  <a:pt x="1" y="6166"/>
                </a:cubicBezTo>
                <a:cubicBezTo>
                  <a:pt x="1" y="9625"/>
                  <a:pt x="2808" y="12332"/>
                  <a:pt x="6166" y="12332"/>
                </a:cubicBezTo>
                <a:cubicBezTo>
                  <a:pt x="9600" y="12332"/>
                  <a:pt x="12432" y="9625"/>
                  <a:pt x="12432" y="6166"/>
                </a:cubicBezTo>
                <a:cubicBezTo>
                  <a:pt x="12432" y="2733"/>
                  <a:pt x="9600" y="1"/>
                  <a:pt x="61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g1a47c450104_0_42"/>
          <p:cNvGrpSpPr/>
          <p:nvPr/>
        </p:nvGrpSpPr>
        <p:grpSpPr>
          <a:xfrm>
            <a:off x="4443106" y="3427269"/>
            <a:ext cx="257794" cy="330743"/>
            <a:chOff x="-50489600" y="1947400"/>
            <a:chExt cx="233150" cy="299125"/>
          </a:xfrm>
        </p:grpSpPr>
        <p:sp>
          <p:nvSpPr>
            <p:cNvPr id="493" name="Google Shape;493;g1a47c450104_0_42"/>
            <p:cNvSpPr/>
            <p:nvPr/>
          </p:nvSpPr>
          <p:spPr>
            <a:xfrm>
              <a:off x="-50382475" y="20182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g1a47c450104_0_42"/>
            <p:cNvSpPr/>
            <p:nvPr/>
          </p:nvSpPr>
          <p:spPr>
            <a:xfrm>
              <a:off x="-50489600" y="1947400"/>
              <a:ext cx="233150" cy="299125"/>
            </a:xfrm>
            <a:custGeom>
              <a:rect b="b" l="l" r="r" t="t"/>
              <a:pathLst>
                <a:path extrusionOk="0" h="11965" w="9326">
                  <a:moveTo>
                    <a:pt x="4632" y="725"/>
                  </a:moveTo>
                  <a:cubicBezTo>
                    <a:pt x="4821" y="725"/>
                    <a:pt x="4978" y="882"/>
                    <a:pt x="4978" y="1071"/>
                  </a:cubicBezTo>
                  <a:lnTo>
                    <a:pt x="4978" y="1449"/>
                  </a:lnTo>
                  <a:cubicBezTo>
                    <a:pt x="4884" y="1418"/>
                    <a:pt x="4758" y="1418"/>
                    <a:pt x="4632" y="1418"/>
                  </a:cubicBezTo>
                  <a:cubicBezTo>
                    <a:pt x="4506" y="1418"/>
                    <a:pt x="4411" y="1418"/>
                    <a:pt x="4285" y="1449"/>
                  </a:cubicBezTo>
                  <a:lnTo>
                    <a:pt x="4285" y="1071"/>
                  </a:lnTo>
                  <a:cubicBezTo>
                    <a:pt x="4285" y="882"/>
                    <a:pt x="4443" y="725"/>
                    <a:pt x="4632" y="725"/>
                  </a:cubicBezTo>
                  <a:close/>
                  <a:moveTo>
                    <a:pt x="4632" y="2143"/>
                  </a:moveTo>
                  <a:cubicBezTo>
                    <a:pt x="5230" y="2143"/>
                    <a:pt x="5703" y="2615"/>
                    <a:pt x="5703" y="3182"/>
                  </a:cubicBezTo>
                  <a:cubicBezTo>
                    <a:pt x="5703" y="3781"/>
                    <a:pt x="5230" y="4253"/>
                    <a:pt x="4632" y="4253"/>
                  </a:cubicBezTo>
                  <a:cubicBezTo>
                    <a:pt x="4033" y="4253"/>
                    <a:pt x="3592" y="3781"/>
                    <a:pt x="3592" y="3182"/>
                  </a:cubicBezTo>
                  <a:cubicBezTo>
                    <a:pt x="3592" y="2615"/>
                    <a:pt x="4033" y="2143"/>
                    <a:pt x="4632" y="2143"/>
                  </a:cubicBezTo>
                  <a:close/>
                  <a:moveTo>
                    <a:pt x="4632" y="5356"/>
                  </a:moveTo>
                  <a:lnTo>
                    <a:pt x="6018" y="8191"/>
                  </a:lnTo>
                  <a:cubicBezTo>
                    <a:pt x="5671" y="8349"/>
                    <a:pt x="5356" y="8443"/>
                    <a:pt x="4978" y="8443"/>
                  </a:cubicBezTo>
                  <a:lnTo>
                    <a:pt x="4978" y="8065"/>
                  </a:lnTo>
                  <a:cubicBezTo>
                    <a:pt x="4978" y="7876"/>
                    <a:pt x="4821" y="7719"/>
                    <a:pt x="4632" y="7719"/>
                  </a:cubicBezTo>
                  <a:cubicBezTo>
                    <a:pt x="4443" y="7719"/>
                    <a:pt x="4285" y="7876"/>
                    <a:pt x="4285" y="8065"/>
                  </a:cubicBezTo>
                  <a:lnTo>
                    <a:pt x="4285" y="8443"/>
                  </a:lnTo>
                  <a:cubicBezTo>
                    <a:pt x="3939" y="8380"/>
                    <a:pt x="3592" y="8317"/>
                    <a:pt x="3246" y="8191"/>
                  </a:cubicBezTo>
                  <a:lnTo>
                    <a:pt x="4632" y="5356"/>
                  </a:lnTo>
                  <a:close/>
                  <a:moveTo>
                    <a:pt x="3466" y="4505"/>
                  </a:moveTo>
                  <a:cubicBezTo>
                    <a:pt x="3624" y="4663"/>
                    <a:pt x="3844" y="4757"/>
                    <a:pt x="4096" y="4852"/>
                  </a:cubicBezTo>
                  <a:cubicBezTo>
                    <a:pt x="4033" y="5009"/>
                    <a:pt x="1481" y="10271"/>
                    <a:pt x="1450" y="10365"/>
                  </a:cubicBezTo>
                  <a:cubicBezTo>
                    <a:pt x="1381" y="10504"/>
                    <a:pt x="1261" y="10591"/>
                    <a:pt x="1127" y="10591"/>
                  </a:cubicBezTo>
                  <a:cubicBezTo>
                    <a:pt x="1078" y="10591"/>
                    <a:pt x="1028" y="10580"/>
                    <a:pt x="977" y="10554"/>
                  </a:cubicBezTo>
                  <a:cubicBezTo>
                    <a:pt x="820" y="10491"/>
                    <a:pt x="694" y="10271"/>
                    <a:pt x="788" y="10082"/>
                  </a:cubicBezTo>
                  <a:lnTo>
                    <a:pt x="3466" y="4505"/>
                  </a:lnTo>
                  <a:close/>
                  <a:moveTo>
                    <a:pt x="5829" y="4537"/>
                  </a:moveTo>
                  <a:lnTo>
                    <a:pt x="8507" y="10113"/>
                  </a:lnTo>
                  <a:cubicBezTo>
                    <a:pt x="8570" y="10271"/>
                    <a:pt x="8507" y="10523"/>
                    <a:pt x="8318" y="10586"/>
                  </a:cubicBezTo>
                  <a:cubicBezTo>
                    <a:pt x="8271" y="10599"/>
                    <a:pt x="8225" y="10606"/>
                    <a:pt x="8181" y="10606"/>
                  </a:cubicBezTo>
                  <a:cubicBezTo>
                    <a:pt x="8021" y="10606"/>
                    <a:pt x="7888" y="10521"/>
                    <a:pt x="7814" y="10397"/>
                  </a:cubicBezTo>
                  <a:cubicBezTo>
                    <a:pt x="7719" y="10176"/>
                    <a:pt x="5293" y="5167"/>
                    <a:pt x="5199" y="4883"/>
                  </a:cubicBezTo>
                  <a:cubicBezTo>
                    <a:pt x="5419" y="4820"/>
                    <a:pt x="5608" y="4694"/>
                    <a:pt x="5829" y="4537"/>
                  </a:cubicBezTo>
                  <a:close/>
                  <a:moveTo>
                    <a:pt x="4632" y="0"/>
                  </a:moveTo>
                  <a:cubicBezTo>
                    <a:pt x="4033" y="0"/>
                    <a:pt x="3592" y="473"/>
                    <a:pt x="3592" y="1071"/>
                  </a:cubicBezTo>
                  <a:lnTo>
                    <a:pt x="3592" y="1764"/>
                  </a:lnTo>
                  <a:cubicBezTo>
                    <a:pt x="3151" y="2080"/>
                    <a:pt x="2867" y="2584"/>
                    <a:pt x="2867" y="3182"/>
                  </a:cubicBezTo>
                  <a:cubicBezTo>
                    <a:pt x="2867" y="3434"/>
                    <a:pt x="2899" y="3655"/>
                    <a:pt x="3025" y="3875"/>
                  </a:cubicBezTo>
                  <a:lnTo>
                    <a:pt x="1576" y="6900"/>
                  </a:lnTo>
                  <a:cubicBezTo>
                    <a:pt x="1355" y="6648"/>
                    <a:pt x="1229" y="6396"/>
                    <a:pt x="1103" y="6081"/>
                  </a:cubicBezTo>
                  <a:cubicBezTo>
                    <a:pt x="1032" y="5914"/>
                    <a:pt x="906" y="5837"/>
                    <a:pt x="767" y="5837"/>
                  </a:cubicBezTo>
                  <a:cubicBezTo>
                    <a:pt x="722" y="5837"/>
                    <a:pt x="676" y="5845"/>
                    <a:pt x="631" y="5860"/>
                  </a:cubicBezTo>
                  <a:cubicBezTo>
                    <a:pt x="442" y="5955"/>
                    <a:pt x="347" y="6144"/>
                    <a:pt x="442" y="6333"/>
                  </a:cubicBezTo>
                  <a:cubicBezTo>
                    <a:pt x="631" y="6805"/>
                    <a:pt x="883" y="7215"/>
                    <a:pt x="1229" y="7593"/>
                  </a:cubicBezTo>
                  <a:lnTo>
                    <a:pt x="158" y="9798"/>
                  </a:lnTo>
                  <a:cubicBezTo>
                    <a:pt x="1" y="10208"/>
                    <a:pt x="64" y="10649"/>
                    <a:pt x="347" y="10964"/>
                  </a:cubicBezTo>
                  <a:lnTo>
                    <a:pt x="95" y="11468"/>
                  </a:lnTo>
                  <a:cubicBezTo>
                    <a:pt x="32" y="11625"/>
                    <a:pt x="95" y="11846"/>
                    <a:pt x="253" y="11941"/>
                  </a:cubicBezTo>
                  <a:cubicBezTo>
                    <a:pt x="293" y="11957"/>
                    <a:pt x="340" y="11965"/>
                    <a:pt x="389" y="11965"/>
                  </a:cubicBezTo>
                  <a:cubicBezTo>
                    <a:pt x="528" y="11965"/>
                    <a:pt x="678" y="11900"/>
                    <a:pt x="725" y="11783"/>
                  </a:cubicBezTo>
                  <a:lnTo>
                    <a:pt x="977" y="11247"/>
                  </a:lnTo>
                  <a:cubicBezTo>
                    <a:pt x="1027" y="11255"/>
                    <a:pt x="1077" y="11258"/>
                    <a:pt x="1127" y="11258"/>
                  </a:cubicBezTo>
                  <a:cubicBezTo>
                    <a:pt x="1521" y="11258"/>
                    <a:pt x="1912" y="11040"/>
                    <a:pt x="2080" y="10649"/>
                  </a:cubicBezTo>
                  <a:lnTo>
                    <a:pt x="2930" y="8822"/>
                  </a:lnTo>
                  <a:cubicBezTo>
                    <a:pt x="3372" y="8979"/>
                    <a:pt x="3813" y="9105"/>
                    <a:pt x="4285" y="9137"/>
                  </a:cubicBezTo>
                  <a:lnTo>
                    <a:pt x="4285" y="9483"/>
                  </a:lnTo>
                  <a:cubicBezTo>
                    <a:pt x="4285" y="9704"/>
                    <a:pt x="4443" y="9861"/>
                    <a:pt x="4632" y="9861"/>
                  </a:cubicBezTo>
                  <a:cubicBezTo>
                    <a:pt x="4821" y="9861"/>
                    <a:pt x="4978" y="9704"/>
                    <a:pt x="4978" y="9483"/>
                  </a:cubicBezTo>
                  <a:lnTo>
                    <a:pt x="4978" y="9137"/>
                  </a:lnTo>
                  <a:cubicBezTo>
                    <a:pt x="5451" y="9105"/>
                    <a:pt x="5892" y="9011"/>
                    <a:pt x="6333" y="8822"/>
                  </a:cubicBezTo>
                  <a:lnTo>
                    <a:pt x="7184" y="10649"/>
                  </a:lnTo>
                  <a:cubicBezTo>
                    <a:pt x="7382" y="11016"/>
                    <a:pt x="7732" y="11257"/>
                    <a:pt x="8143" y="11257"/>
                  </a:cubicBezTo>
                  <a:cubicBezTo>
                    <a:pt x="8190" y="11257"/>
                    <a:pt x="8238" y="11254"/>
                    <a:pt x="8286" y="11247"/>
                  </a:cubicBezTo>
                  <a:lnTo>
                    <a:pt x="8538" y="11783"/>
                  </a:lnTo>
                  <a:cubicBezTo>
                    <a:pt x="8585" y="11900"/>
                    <a:pt x="8718" y="11965"/>
                    <a:pt x="8861" y="11965"/>
                  </a:cubicBezTo>
                  <a:cubicBezTo>
                    <a:pt x="8911" y="11965"/>
                    <a:pt x="8962" y="11957"/>
                    <a:pt x="9011" y="11941"/>
                  </a:cubicBezTo>
                  <a:cubicBezTo>
                    <a:pt x="9168" y="11846"/>
                    <a:pt x="9231" y="11657"/>
                    <a:pt x="9168" y="11468"/>
                  </a:cubicBezTo>
                  <a:lnTo>
                    <a:pt x="8916" y="10964"/>
                  </a:lnTo>
                  <a:cubicBezTo>
                    <a:pt x="9200" y="10649"/>
                    <a:pt x="9326" y="10208"/>
                    <a:pt x="9137" y="9798"/>
                  </a:cubicBezTo>
                  <a:lnTo>
                    <a:pt x="8066" y="7593"/>
                  </a:lnTo>
                  <a:cubicBezTo>
                    <a:pt x="8381" y="7246"/>
                    <a:pt x="8664" y="6805"/>
                    <a:pt x="8853" y="6333"/>
                  </a:cubicBezTo>
                  <a:cubicBezTo>
                    <a:pt x="8916" y="6144"/>
                    <a:pt x="8853" y="5955"/>
                    <a:pt x="8664" y="5860"/>
                  </a:cubicBezTo>
                  <a:cubicBezTo>
                    <a:pt x="8611" y="5845"/>
                    <a:pt x="8559" y="5837"/>
                    <a:pt x="8511" y="5837"/>
                  </a:cubicBezTo>
                  <a:cubicBezTo>
                    <a:pt x="8360" y="5837"/>
                    <a:pt x="8240" y="5914"/>
                    <a:pt x="8192" y="6081"/>
                  </a:cubicBezTo>
                  <a:cubicBezTo>
                    <a:pt x="8066" y="6333"/>
                    <a:pt x="7908" y="6616"/>
                    <a:pt x="7719" y="6900"/>
                  </a:cubicBezTo>
                  <a:lnTo>
                    <a:pt x="6270" y="3875"/>
                  </a:lnTo>
                  <a:cubicBezTo>
                    <a:pt x="6333" y="3655"/>
                    <a:pt x="6396" y="3434"/>
                    <a:pt x="6396" y="3182"/>
                  </a:cubicBezTo>
                  <a:cubicBezTo>
                    <a:pt x="6396" y="2584"/>
                    <a:pt x="6144" y="2080"/>
                    <a:pt x="5703" y="1764"/>
                  </a:cubicBezTo>
                  <a:lnTo>
                    <a:pt x="5703" y="1071"/>
                  </a:lnTo>
                  <a:cubicBezTo>
                    <a:pt x="5703" y="473"/>
                    <a:pt x="5230" y="0"/>
                    <a:pt x="46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b2d326714d_0_75"/>
          <p:cNvSpPr txBox="1"/>
          <p:nvPr/>
        </p:nvSpPr>
        <p:spPr>
          <a:xfrm>
            <a:off x="436425" y="1293675"/>
            <a:ext cx="81438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Architecture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Create a Dynamic memory system that handles real time data in a storage control and fetches it from the local memory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Multiple processors &amp; in interfaces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to quickly allocate and deallocate memory blocks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Reclaiming unused memory blocks, maintains quick memory speeds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Benefits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Long lasting high level performance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Omits sluggish response times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Faster load time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Avoids having any fragmentation or thrashing issues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important since device is portable, with minimum memory</a:t>
            </a:r>
            <a:endParaRPr sz="160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500" name="Google Shape;500;g1b2d326714d_0_75"/>
          <p:cNvSpPr txBox="1"/>
          <p:nvPr>
            <p:ph idx="4294967295" type="ctrTitle"/>
          </p:nvPr>
        </p:nvSpPr>
        <p:spPr>
          <a:xfrm>
            <a:off x="460576" y="289200"/>
            <a:ext cx="8095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 Time Memory management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4"/>
          <p:cNvSpPr txBox="1"/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 sz="5400">
                <a:solidFill>
                  <a:schemeClr val="accent4"/>
                </a:solidFill>
              </a:rPr>
              <a:t>THANK YOU!</a:t>
            </a:r>
            <a:endParaRPr sz="5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"/>
          <p:cNvSpPr/>
          <p:nvPr/>
        </p:nvSpPr>
        <p:spPr>
          <a:xfrm>
            <a:off x="5059950" y="2427275"/>
            <a:ext cx="4084200" cy="3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"/>
          <p:cNvSpPr txBox="1"/>
          <p:nvPr>
            <p:ph idx="4294967295" type="ctrTitle"/>
          </p:nvPr>
        </p:nvSpPr>
        <p:spPr>
          <a:xfrm>
            <a:off x="441750" y="1855625"/>
            <a:ext cx="8260500" cy="1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3900">
                <a:solidFill>
                  <a:schemeClr val="lt1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REDUCING IMPROPER MEMORY USAGES IN THE INTEREST OF EFFICIENTLY MANAGING MEMORY</a:t>
            </a:r>
            <a:endParaRPr sz="3600"/>
          </a:p>
        </p:txBody>
      </p:sp>
      <p:sp>
        <p:nvSpPr>
          <p:cNvPr id="390" name="Google Shape;390;p2"/>
          <p:cNvSpPr txBox="1"/>
          <p:nvPr/>
        </p:nvSpPr>
        <p:spPr>
          <a:xfrm>
            <a:off x="107250" y="4475475"/>
            <a:ext cx="31164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Arvo"/>
                <a:ea typeface="Arvo"/>
                <a:cs typeface="Arvo"/>
                <a:sym typeface="Arvo"/>
              </a:rPr>
              <a:t>Professor:</a:t>
            </a:r>
            <a:endParaRPr b="0" i="0" u="none" cap="none" strike="noStrike">
              <a:solidFill>
                <a:srgbClr val="595959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u="none" cap="none" strike="noStrike">
                <a:solidFill>
                  <a:srgbClr val="595959"/>
                </a:solidFill>
                <a:latin typeface="Arvo"/>
                <a:ea typeface="Arvo"/>
                <a:cs typeface="Arvo"/>
                <a:sym typeface="Arvo"/>
              </a:rPr>
              <a:t>Dr. </a:t>
            </a:r>
            <a:r>
              <a:rPr lang="es">
                <a:solidFill>
                  <a:srgbClr val="595959"/>
                </a:solidFill>
                <a:latin typeface="Arvo"/>
                <a:ea typeface="Arvo"/>
                <a:cs typeface="Arvo"/>
                <a:sym typeface="Arvo"/>
              </a:rPr>
              <a:t>Mo Abdallah</a:t>
            </a:r>
            <a:endParaRPr b="0" i="0" u="none" cap="none" strike="noStrike">
              <a:solidFill>
                <a:srgbClr val="595959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91" name="Google Shape;391;p2"/>
          <p:cNvSpPr txBox="1"/>
          <p:nvPr/>
        </p:nvSpPr>
        <p:spPr>
          <a:xfrm>
            <a:off x="7761850" y="149100"/>
            <a:ext cx="1173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595959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92" name="Google Shape;392;p2"/>
          <p:cNvSpPr txBox="1"/>
          <p:nvPr>
            <p:ph type="ctrTitle"/>
          </p:nvPr>
        </p:nvSpPr>
        <p:spPr>
          <a:xfrm>
            <a:off x="2694601" y="459800"/>
            <a:ext cx="3754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Topic &amp; </a:t>
            </a:r>
            <a:r>
              <a:rPr lang="es"/>
              <a:t>Problem</a:t>
            </a:r>
            <a:endParaRPr/>
          </a:p>
        </p:txBody>
      </p:sp>
      <p:grpSp>
        <p:nvGrpSpPr>
          <p:cNvPr id="393" name="Google Shape;393;p2"/>
          <p:cNvGrpSpPr/>
          <p:nvPr/>
        </p:nvGrpSpPr>
        <p:grpSpPr>
          <a:xfrm>
            <a:off x="4081650" y="3407500"/>
            <a:ext cx="980695" cy="982361"/>
            <a:chOff x="917250" y="2165250"/>
            <a:chExt cx="980695" cy="982361"/>
          </a:xfrm>
        </p:grpSpPr>
        <p:sp>
          <p:nvSpPr>
            <p:cNvPr id="394" name="Google Shape;394;p2"/>
            <p:cNvSpPr/>
            <p:nvPr/>
          </p:nvSpPr>
          <p:spPr>
            <a:xfrm>
              <a:off x="917250" y="2165250"/>
              <a:ext cx="980695" cy="982361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1037015" y="2285225"/>
              <a:ext cx="741167" cy="742427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2"/>
          <p:cNvGrpSpPr/>
          <p:nvPr/>
        </p:nvGrpSpPr>
        <p:grpSpPr>
          <a:xfrm>
            <a:off x="4405653" y="3733126"/>
            <a:ext cx="332705" cy="331102"/>
            <a:chOff x="-49786250" y="2316650"/>
            <a:chExt cx="300900" cy="299450"/>
          </a:xfrm>
        </p:grpSpPr>
        <p:sp>
          <p:nvSpPr>
            <p:cNvPr id="397" name="Google Shape;397;p2"/>
            <p:cNvSpPr/>
            <p:nvPr/>
          </p:nvSpPr>
          <p:spPr>
            <a:xfrm>
              <a:off x="-49746875" y="2316650"/>
              <a:ext cx="217400" cy="299450"/>
            </a:xfrm>
            <a:custGeom>
              <a:rect b="b" l="l" r="r" t="t"/>
              <a:pathLst>
                <a:path extrusionOk="0" h="11978" w="8696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-49786250" y="2422325"/>
              <a:ext cx="36250" cy="17350"/>
            </a:xfrm>
            <a:custGeom>
              <a:rect b="b" l="l" r="r" t="t"/>
              <a:pathLst>
                <a:path extrusionOk="0" h="694" w="145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-49783900" y="2362475"/>
              <a:ext cx="31550" cy="30150"/>
            </a:xfrm>
            <a:custGeom>
              <a:rect b="b" l="l" r="r" t="t"/>
              <a:pathLst>
                <a:path extrusionOk="0" h="1206" w="1262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-49783900" y="2468800"/>
              <a:ext cx="31550" cy="30150"/>
            </a:xfrm>
            <a:custGeom>
              <a:rect b="b" l="l" r="r" t="t"/>
              <a:pathLst>
                <a:path extrusionOk="0" h="1206" w="1262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-49520825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-49519250" y="2362475"/>
              <a:ext cx="31525" cy="31325"/>
            </a:xfrm>
            <a:custGeom>
              <a:rect b="b" l="l" r="r" t="t"/>
              <a:pathLst>
                <a:path extrusionOk="0" h="1253" w="1261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-49519250" y="2468800"/>
              <a:ext cx="31525" cy="30150"/>
            </a:xfrm>
            <a:custGeom>
              <a:rect b="b" l="l" r="r" t="t"/>
              <a:pathLst>
                <a:path extrusionOk="0" h="1206" w="1261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a4f705b4b6_0_0"/>
          <p:cNvSpPr txBox="1"/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Objective</a:t>
            </a:r>
            <a:endParaRPr/>
          </a:p>
        </p:txBody>
      </p:sp>
      <p:sp>
        <p:nvSpPr>
          <p:cNvPr id="409" name="Google Shape;409;g1a4f705b4b6_0_0"/>
          <p:cNvSpPr txBox="1"/>
          <p:nvPr/>
        </p:nvSpPr>
        <p:spPr>
          <a:xfrm>
            <a:off x="452000" y="1184575"/>
            <a:ext cx="7582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vo"/>
              <a:buChar char="●"/>
            </a:pPr>
            <a:r>
              <a:rPr lang="es" sz="1500">
                <a:latin typeface="Arvo"/>
                <a:ea typeface="Arvo"/>
                <a:cs typeface="Arvo"/>
                <a:sym typeface="Arvo"/>
              </a:rPr>
              <a:t>Explore the topic of memory management</a:t>
            </a:r>
            <a:endParaRPr sz="1500">
              <a:latin typeface="Arvo"/>
              <a:ea typeface="Arvo"/>
              <a:cs typeface="Arvo"/>
              <a:sym typeface="Arv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vo"/>
              <a:buChar char="●"/>
            </a:pPr>
            <a:r>
              <a:rPr lang="es" sz="1500">
                <a:latin typeface="Arvo"/>
                <a:ea typeface="Arvo"/>
                <a:cs typeface="Arvo"/>
                <a:sym typeface="Arvo"/>
              </a:rPr>
              <a:t>How to efficiently maintain memory space for processes &amp; programs</a:t>
            </a:r>
            <a:endParaRPr sz="1500">
              <a:latin typeface="Arvo"/>
              <a:ea typeface="Arvo"/>
              <a:cs typeface="Arvo"/>
              <a:sym typeface="Arv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vo"/>
              <a:buChar char="●"/>
            </a:pPr>
            <a:r>
              <a:rPr lang="es" sz="1500">
                <a:latin typeface="Arvo"/>
                <a:ea typeface="Arvo"/>
                <a:cs typeface="Arvo"/>
                <a:sym typeface="Arvo"/>
              </a:rPr>
              <a:t>Techniques to reduce unused memory blocks</a:t>
            </a:r>
            <a:endParaRPr sz="1500">
              <a:latin typeface="Arvo"/>
              <a:ea typeface="Arvo"/>
              <a:cs typeface="Arvo"/>
              <a:sym typeface="Arv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vo"/>
              <a:buChar char="●"/>
            </a:pPr>
            <a:r>
              <a:rPr lang="es" sz="1500">
                <a:latin typeface="Arvo"/>
                <a:ea typeface="Arvo"/>
                <a:cs typeface="Arvo"/>
                <a:sym typeface="Arvo"/>
              </a:rPr>
              <a:t>Properly utilize main memory to minimize fragmentation issues</a:t>
            </a:r>
            <a:endParaRPr sz="150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10" name="Google Shape;410;g1a4f705b4b6_0_0"/>
          <p:cNvSpPr/>
          <p:nvPr/>
        </p:nvSpPr>
        <p:spPr>
          <a:xfrm>
            <a:off x="7293456" y="3426783"/>
            <a:ext cx="912579" cy="918140"/>
          </a:xfrm>
          <a:custGeom>
            <a:rect b="b" l="l" r="r" t="t"/>
            <a:pathLst>
              <a:path extrusionOk="0" h="20803" w="20677">
                <a:moveTo>
                  <a:pt x="10351" y="0"/>
                </a:moveTo>
                <a:cubicBezTo>
                  <a:pt x="4612" y="0"/>
                  <a:pt x="0" y="4712"/>
                  <a:pt x="0" y="10452"/>
                </a:cubicBezTo>
                <a:cubicBezTo>
                  <a:pt x="0" y="16191"/>
                  <a:pt x="4612" y="20802"/>
                  <a:pt x="10351" y="20802"/>
                </a:cubicBezTo>
                <a:cubicBezTo>
                  <a:pt x="16090" y="20802"/>
                  <a:pt x="20677" y="16191"/>
                  <a:pt x="20677" y="10452"/>
                </a:cubicBezTo>
                <a:cubicBezTo>
                  <a:pt x="20677" y="4712"/>
                  <a:pt x="16090" y="0"/>
                  <a:pt x="10351" y="0"/>
                </a:cubicBezTo>
                <a:close/>
              </a:path>
            </a:pathLst>
          </a:custGeom>
          <a:solidFill>
            <a:srgbClr val="018790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1a4f705b4b6_0_0"/>
          <p:cNvSpPr/>
          <p:nvPr/>
        </p:nvSpPr>
        <p:spPr>
          <a:xfrm>
            <a:off x="7379153" y="3514638"/>
            <a:ext cx="741167" cy="742427"/>
          </a:xfrm>
          <a:custGeom>
            <a:rect b="b" l="l" r="r" t="t"/>
            <a:pathLst>
              <a:path extrusionOk="0" h="14738" w="14713">
                <a:moveTo>
                  <a:pt x="7419" y="1"/>
                </a:moveTo>
                <a:cubicBezTo>
                  <a:pt x="3334" y="1"/>
                  <a:pt x="0" y="3359"/>
                  <a:pt x="0" y="7420"/>
                </a:cubicBezTo>
                <a:cubicBezTo>
                  <a:pt x="0" y="11505"/>
                  <a:pt x="3334" y="14738"/>
                  <a:pt x="7419" y="14738"/>
                </a:cubicBezTo>
                <a:cubicBezTo>
                  <a:pt x="11479" y="14738"/>
                  <a:pt x="14712" y="11505"/>
                  <a:pt x="14712" y="7420"/>
                </a:cubicBezTo>
                <a:cubicBezTo>
                  <a:pt x="14712" y="3359"/>
                  <a:pt x="11479" y="1"/>
                  <a:pt x="7419" y="1"/>
                </a:cubicBezTo>
                <a:close/>
              </a:path>
            </a:pathLst>
          </a:custGeom>
          <a:solidFill>
            <a:srgbClr val="018790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2" name="Google Shape;412;g1a4f705b4b6_0_0"/>
          <p:cNvGrpSpPr/>
          <p:nvPr/>
        </p:nvGrpSpPr>
        <p:grpSpPr>
          <a:xfrm>
            <a:off x="7584937" y="3721945"/>
            <a:ext cx="329595" cy="327823"/>
            <a:chOff x="-3854375" y="2046625"/>
            <a:chExt cx="293025" cy="291450"/>
          </a:xfrm>
        </p:grpSpPr>
        <p:sp>
          <p:nvSpPr>
            <p:cNvPr id="413" name="Google Shape;413;g1a4f705b4b6_0_0"/>
            <p:cNvSpPr/>
            <p:nvPr/>
          </p:nvSpPr>
          <p:spPr>
            <a:xfrm>
              <a:off x="-3854375" y="204662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g1a4f705b4b6_0_0"/>
            <p:cNvSpPr/>
            <p:nvPr/>
          </p:nvSpPr>
          <p:spPr>
            <a:xfrm>
              <a:off x="-3714975" y="2080500"/>
              <a:ext cx="103200" cy="119750"/>
            </a:xfrm>
            <a:custGeom>
              <a:rect b="b" l="l" r="r" t="t"/>
              <a:pathLst>
                <a:path extrusionOk="0" h="4790" w="4128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a47c450104_0_37"/>
          <p:cNvSpPr/>
          <p:nvPr/>
        </p:nvSpPr>
        <p:spPr>
          <a:xfrm>
            <a:off x="5006350" y="2160300"/>
            <a:ext cx="4137600" cy="82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1a47c450104_0_37"/>
          <p:cNvSpPr txBox="1"/>
          <p:nvPr>
            <p:ph type="ctrTitle"/>
          </p:nvPr>
        </p:nvSpPr>
        <p:spPr>
          <a:xfrm>
            <a:off x="675150" y="2182350"/>
            <a:ext cx="77937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>
                <a:solidFill>
                  <a:schemeClr val="accent4"/>
                </a:solidFill>
              </a:rPr>
              <a:t>SUMMARIES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421" name="Google Shape;421;g1a47c450104_0_37"/>
          <p:cNvGrpSpPr/>
          <p:nvPr/>
        </p:nvGrpSpPr>
        <p:grpSpPr>
          <a:xfrm>
            <a:off x="4147188" y="3267985"/>
            <a:ext cx="849606" cy="851924"/>
            <a:chOff x="-2060175" y="2768875"/>
            <a:chExt cx="291450" cy="292225"/>
          </a:xfrm>
        </p:grpSpPr>
        <p:sp>
          <p:nvSpPr>
            <p:cNvPr id="422" name="Google Shape;422;g1a47c450104_0_37"/>
            <p:cNvSpPr/>
            <p:nvPr/>
          </p:nvSpPr>
          <p:spPr>
            <a:xfrm>
              <a:off x="-206017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g1a47c450104_0_37"/>
            <p:cNvSpPr/>
            <p:nvPr/>
          </p:nvSpPr>
          <p:spPr>
            <a:xfrm>
              <a:off x="-2008975" y="2855525"/>
              <a:ext cx="189050" cy="84500"/>
            </a:xfrm>
            <a:custGeom>
              <a:rect b="b" l="l" r="r" t="t"/>
              <a:pathLst>
                <a:path extrusionOk="0" h="3380" w="7562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b2d326714d_0_25"/>
          <p:cNvSpPr txBox="1"/>
          <p:nvPr>
            <p:ph idx="4294967295" type="ctrTitle"/>
          </p:nvPr>
        </p:nvSpPr>
        <p:spPr>
          <a:xfrm>
            <a:off x="1817326" y="226850"/>
            <a:ext cx="8095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Managing memory in the OS</a:t>
            </a:r>
            <a:endParaRPr/>
          </a:p>
        </p:txBody>
      </p:sp>
      <p:sp>
        <p:nvSpPr>
          <p:cNvPr id="429" name="Google Shape;429;g1b2d326714d_0_25"/>
          <p:cNvSpPr txBox="1"/>
          <p:nvPr/>
        </p:nvSpPr>
        <p:spPr>
          <a:xfrm>
            <a:off x="483175" y="1254700"/>
            <a:ext cx="7995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Loading types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Static Loading - loads the entire program into a fixed address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Dynamic Loading - waits for the process to be called and then fetches the data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Swapping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briefly moving a process from the main memory into secondary memory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Internal Fragmentation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occurs when much more memory is allocated than requested, leading to unused space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External Fragmentation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there is a free memory block, however a process cannot be allocated to that block since free memory cannot be contiguous</a:t>
            </a:r>
            <a:endParaRPr sz="1600"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b2d326714d_0_28"/>
          <p:cNvSpPr txBox="1"/>
          <p:nvPr>
            <p:ph idx="4294967295" type="ctrTitle"/>
          </p:nvPr>
        </p:nvSpPr>
        <p:spPr>
          <a:xfrm>
            <a:off x="1817326" y="226850"/>
            <a:ext cx="8095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Storage Reclamation</a:t>
            </a:r>
            <a:endParaRPr/>
          </a:p>
        </p:txBody>
      </p:sp>
      <p:sp>
        <p:nvSpPr>
          <p:cNvPr id="435" name="Google Shape;435;g1b2d326714d_0_28"/>
          <p:cNvSpPr txBox="1"/>
          <p:nvPr/>
        </p:nvSpPr>
        <p:spPr>
          <a:xfrm>
            <a:off x="498775" y="1504075"/>
            <a:ext cx="81048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Reclamation of unused memory blocks is done automatically using a runtime process called garbage-collection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C, C++ , LISP &amp; Prolog are not capable of this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 Incremental - combines the collecting task with the actual computation, adds any unused blocks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Wait - Let all free memory blocks get used, then reclaim all useless cells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A perfect </a:t>
            </a:r>
            <a:r>
              <a:rPr lang="es" sz="1600">
                <a:latin typeface="Arvo"/>
                <a:ea typeface="Arvo"/>
                <a:cs typeface="Arvo"/>
                <a:sym typeface="Arvo"/>
              </a:rPr>
              <a:t>reclamation</a:t>
            </a:r>
            <a:r>
              <a:rPr lang="es" sz="1600">
                <a:latin typeface="Arvo"/>
                <a:ea typeface="Arvo"/>
                <a:cs typeface="Arvo"/>
                <a:sym typeface="Arvo"/>
              </a:rPr>
              <a:t> - all useless blocks reclaimed &amp; none in use cells are damaged</a:t>
            </a:r>
            <a:endParaRPr sz="1600"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b2d326714d_0_37"/>
          <p:cNvSpPr txBox="1"/>
          <p:nvPr>
            <p:ph idx="4294967295" type="ctrTitle"/>
          </p:nvPr>
        </p:nvSpPr>
        <p:spPr>
          <a:xfrm>
            <a:off x="1817326" y="226850"/>
            <a:ext cx="8095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Hybrid Memory Systems - for mobile devices</a:t>
            </a:r>
            <a:endParaRPr/>
          </a:p>
        </p:txBody>
      </p:sp>
      <p:sp>
        <p:nvSpPr>
          <p:cNvPr id="441" name="Google Shape;441;g1b2d326714d_0_37"/>
          <p:cNvSpPr txBox="1"/>
          <p:nvPr/>
        </p:nvSpPr>
        <p:spPr>
          <a:xfrm>
            <a:off x="161025" y="1207950"/>
            <a:ext cx="79803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Frequent data swaps between memory and storage caused by insufficient DRAM main memory impacted 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performance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higher energy used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reduced write endurance of standard flash storage systems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An integration of different types of memory &amp; design structure leads to robust memory usages.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AllDRAM cuts energy usages by 40%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loses performance by 12%</a:t>
            </a:r>
            <a:endParaRPr sz="1600"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442" name="Google Shape;442;g1b2d326714d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6000" y="3418425"/>
            <a:ext cx="2738000" cy="1725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b2d326714d_0_40"/>
          <p:cNvSpPr txBox="1"/>
          <p:nvPr>
            <p:ph idx="4294967295" type="ctrTitle"/>
          </p:nvPr>
        </p:nvSpPr>
        <p:spPr>
          <a:xfrm>
            <a:off x="1817326" y="226850"/>
            <a:ext cx="8095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Virtual Memory Node - for mobile devices</a:t>
            </a:r>
            <a:endParaRPr/>
          </a:p>
        </p:txBody>
      </p:sp>
      <p:pic>
        <p:nvPicPr>
          <p:cNvPr id="448" name="Google Shape;448;g1b2d326714d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975" y="1611475"/>
            <a:ext cx="4838700" cy="2581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9" name="Google Shape;449;g1b2d326714d_0_40"/>
          <p:cNvSpPr txBox="1"/>
          <p:nvPr/>
        </p:nvSpPr>
        <p:spPr>
          <a:xfrm>
            <a:off x="257175" y="1402775"/>
            <a:ext cx="39588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●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Memory dies out when less memory is accessible for frequent usages.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●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VNODE has three components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○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vnode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○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setup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○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memblock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●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gains the </a:t>
            </a:r>
            <a:r>
              <a:rPr lang="es">
                <a:latin typeface="Arvo"/>
                <a:ea typeface="Arvo"/>
                <a:cs typeface="Arvo"/>
                <a:sym typeface="Arvo"/>
              </a:rPr>
              <a:t>strength</a:t>
            </a:r>
            <a:r>
              <a:rPr lang="es">
                <a:latin typeface="Arvo"/>
                <a:ea typeface="Arvo"/>
                <a:cs typeface="Arvo"/>
                <a:sym typeface="Arvo"/>
              </a:rPr>
              <a:t> of complete memory isolation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●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reduces the number of LMK/OOMK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vo"/>
              <a:buChar char="●"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Prevents fragmentation &amp; thrashing</a:t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50" name="Google Shape;450;g1b2d326714d_0_40"/>
          <p:cNvSpPr txBox="1"/>
          <p:nvPr/>
        </p:nvSpPr>
        <p:spPr>
          <a:xfrm>
            <a:off x="4239500" y="4348600"/>
            <a:ext cx="48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VNODE Diagram</a:t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b2d326714d_0_43"/>
          <p:cNvSpPr txBox="1"/>
          <p:nvPr>
            <p:ph idx="4294967295" type="ctrTitle"/>
          </p:nvPr>
        </p:nvSpPr>
        <p:spPr>
          <a:xfrm>
            <a:off x="1817326" y="226850"/>
            <a:ext cx="8095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Non Volatile Main Memory</a:t>
            </a:r>
            <a:endParaRPr/>
          </a:p>
        </p:txBody>
      </p:sp>
      <p:sp>
        <p:nvSpPr>
          <p:cNvPr id="456" name="Google Shape;456;g1b2d326714d_0_43"/>
          <p:cNvSpPr txBox="1"/>
          <p:nvPr/>
        </p:nvSpPr>
        <p:spPr>
          <a:xfrm>
            <a:off x="303950" y="1307025"/>
            <a:ext cx="43485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To maintain consistency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protect against memory damage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avoiding erroneous writes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NVRAM must be directly connected to the memory bus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Benefits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high-performance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data remains secure</a:t>
            </a:r>
            <a:endParaRPr sz="1600">
              <a:latin typeface="Arvo"/>
              <a:ea typeface="Arvo"/>
              <a:cs typeface="Arvo"/>
              <a:sym typeface="Arv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</a:pPr>
            <a:r>
              <a:rPr lang="es" sz="1600">
                <a:latin typeface="Arvo"/>
                <a:ea typeface="Arvo"/>
                <a:cs typeface="Arvo"/>
                <a:sym typeface="Arvo"/>
              </a:rPr>
              <a:t>Reduced thrashing </a:t>
            </a:r>
            <a:endParaRPr sz="1600"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457" name="Google Shape;457;g1b2d326714d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824" y="1470687"/>
            <a:ext cx="4303951" cy="22021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8" name="Google Shape;458;g1b2d326714d_0_43"/>
          <p:cNvSpPr txBox="1"/>
          <p:nvPr/>
        </p:nvSpPr>
        <p:spPr>
          <a:xfrm>
            <a:off x="4886325" y="3810875"/>
            <a:ext cx="39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B+ Tree</a:t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y Creative CV by slidesgo">
  <a:themeElements>
    <a:clrScheme name="Simple Light">
      <a:dk1>
        <a:srgbClr val="E9E6E1"/>
      </a:dk1>
      <a:lt1>
        <a:srgbClr val="434343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