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y="5143500" cx="9144000"/>
  <p:notesSz cx="6858000" cy="9144000"/>
  <p:embeddedFontLst>
    <p:embeddedFont>
      <p:font typeface="Roboto"/>
      <p:regular r:id="rId32"/>
      <p:bold r:id="rId33"/>
      <p:italic r:id="rId34"/>
      <p:boldItalic r:id="rId35"/>
    </p:embeddedFont>
    <p:embeddedFont>
      <p:font typeface="Barlow Condensed SemiBold"/>
      <p:regular r:id="rId36"/>
      <p:bold r:id="rId37"/>
      <p:italic r:id="rId38"/>
      <p:boldItalic r:id="rId39"/>
    </p:embeddedFont>
    <p:embeddedFont>
      <p:font typeface="Barlow Condensed Medium"/>
      <p:regular r:id="rId40"/>
      <p:bold r:id="rId41"/>
      <p:italic r:id="rId42"/>
      <p:boldItalic r:id="rId43"/>
    </p:embeddedFont>
    <p:embeddedFont>
      <p:font typeface="Arvo"/>
      <p:regular r:id="rId44"/>
      <p:bold r:id="rId45"/>
      <p:italic r:id="rId46"/>
      <p:boldItalic r:id="rId47"/>
    </p:embeddedFont>
    <p:embeddedFont>
      <p:font typeface="Barlow Condensed"/>
      <p:regular r:id="rId48"/>
      <p:bold r:id="rId49"/>
      <p:italic r:id="rId50"/>
      <p:boldItalic r:id="rId51"/>
    </p:embeddedFont>
    <p:embeddedFont>
      <p:font typeface="Fira Sans Extra Condensed Medium"/>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Emmanuell Sevieux"/>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934277-490E-453D-B844-EFE43AE984F8}">
  <a:tblStyle styleId="{90934277-490E-453D-B844-EFE43AE984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Medium-regular.fntdata"/><Relationship Id="rId42" Type="http://schemas.openxmlformats.org/officeDocument/2006/relationships/font" Target="fonts/BarlowCondensedMedium-italic.fntdata"/><Relationship Id="rId41" Type="http://schemas.openxmlformats.org/officeDocument/2006/relationships/font" Target="fonts/BarlowCondensedMedium-bold.fntdata"/><Relationship Id="rId44" Type="http://schemas.openxmlformats.org/officeDocument/2006/relationships/font" Target="fonts/Arvo-regular.fntdata"/><Relationship Id="rId43" Type="http://schemas.openxmlformats.org/officeDocument/2006/relationships/font" Target="fonts/BarlowCondensedMedium-boldItalic.fntdata"/><Relationship Id="rId46" Type="http://schemas.openxmlformats.org/officeDocument/2006/relationships/font" Target="fonts/Arvo-italic.fntdata"/><Relationship Id="rId45" Type="http://schemas.openxmlformats.org/officeDocument/2006/relationships/font" Target="fonts/Arv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BarlowCondensed-regular.fntdata"/><Relationship Id="rId47" Type="http://schemas.openxmlformats.org/officeDocument/2006/relationships/font" Target="fonts/Arvo-boldItalic.fntdata"/><Relationship Id="rId49" Type="http://schemas.openxmlformats.org/officeDocument/2006/relationships/font" Target="fonts/BarlowCondensed-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BarlowCondensedSemiBold-bold.fntdata"/><Relationship Id="rId36" Type="http://schemas.openxmlformats.org/officeDocument/2006/relationships/font" Target="fonts/BarlowCondensedSemiBold-regular.fntdata"/><Relationship Id="rId39" Type="http://schemas.openxmlformats.org/officeDocument/2006/relationships/font" Target="fonts/BarlowCondensedSemiBold-boldItalic.fntdata"/><Relationship Id="rId38" Type="http://schemas.openxmlformats.org/officeDocument/2006/relationships/font" Target="fonts/BarlowCondensedSemi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BarlowCondensed-boldItalic.fntdata"/><Relationship Id="rId50" Type="http://schemas.openxmlformats.org/officeDocument/2006/relationships/font" Target="fonts/BarlowCondensed-italic.fntdata"/><Relationship Id="rId53" Type="http://schemas.openxmlformats.org/officeDocument/2006/relationships/font" Target="fonts/FiraSansExtraCondensedMedium-bold.fntdata"/><Relationship Id="rId52" Type="http://schemas.openxmlformats.org/officeDocument/2006/relationships/font" Target="fonts/FiraSansExtraCondensedMedium-regular.fntdata"/><Relationship Id="rId11" Type="http://schemas.openxmlformats.org/officeDocument/2006/relationships/slide" Target="slides/slide3.xml"/><Relationship Id="rId55" Type="http://schemas.openxmlformats.org/officeDocument/2006/relationships/font" Target="fonts/FiraSansExtraCondensedMedium-boldItalic.fntdata"/><Relationship Id="rId10" Type="http://schemas.openxmlformats.org/officeDocument/2006/relationships/slide" Target="slides/slide2.xml"/><Relationship Id="rId54" Type="http://schemas.openxmlformats.org/officeDocument/2006/relationships/font" Target="fonts/FiraSansExtraCondensedMedium-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11T02:10:17.798">
    <p:pos x="1396" y="422"/>
    <p:text>@Stephen.R.Oconnor92@gmail.com is this how you envision the socket connection between controller -&gt; stub -&gt; threads and back?
_Reassigned to Stephen OConnor_</p:text>
  </p:cm>
  <p:cm authorId="0" idx="2" dt="2022-12-11T02:10:17.798">
    <p:pos x="1396" y="422"/>
    <p:text>+abhishekparekh26@gmail.com I've updated it a bit, the main thing I'm thinking is the stub process will need to move the current connected socket to a thread, detach from it and then bind a new socket connection for the next thread.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9ef79d4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9ef79d4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9d1ae8e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9d1ae8e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b2689bedca_2_3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1b2689bedca_2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b2689be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b2689be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b2689bedc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b2689bedc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b2689bedca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b2689bedca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Arvo"/>
              <a:buChar char="●"/>
            </a:pPr>
            <a:r>
              <a:rPr lang="en" sz="1700">
                <a:solidFill>
                  <a:schemeClr val="dk1"/>
                </a:solidFill>
                <a:latin typeface="Arvo"/>
                <a:ea typeface="Arvo"/>
                <a:cs typeface="Arvo"/>
                <a:sym typeface="Arvo"/>
              </a:rPr>
              <a:t>The Controller manages the flow of messaging between the stubs and Map and Reducer library’s. The controller writes message to be sent between stubs to kick of the workflows and begin processing Map or Reduce. Controller listens to for heartbeat messages for status updates from Map/Reduce every K seconds.</a:t>
            </a:r>
            <a:endParaRPr sz="1700">
              <a:solidFill>
                <a:schemeClr val="dk1"/>
              </a:solidFill>
              <a:latin typeface="Arvo"/>
              <a:ea typeface="Arvo"/>
              <a:cs typeface="Arvo"/>
              <a:sym typeface="Arvo"/>
            </a:endParaRPr>
          </a:p>
          <a:p>
            <a:pPr indent="-336550" lvl="0" marL="457200" rtl="0" algn="l">
              <a:spcBef>
                <a:spcPts val="0"/>
              </a:spcBef>
              <a:spcAft>
                <a:spcPts val="0"/>
              </a:spcAft>
              <a:buClr>
                <a:schemeClr val="dk1"/>
              </a:buClr>
              <a:buSzPts val="1700"/>
              <a:buFont typeface="Arvo"/>
              <a:buChar char="●"/>
            </a:pPr>
            <a:r>
              <a:rPr lang="en" sz="1700">
                <a:solidFill>
                  <a:schemeClr val="dk1"/>
                </a:solidFill>
                <a:latin typeface="Arvo"/>
                <a:ea typeface="Arvo"/>
                <a:cs typeface="Arvo"/>
                <a:sym typeface="Arvo"/>
              </a:rPr>
              <a:t>Controller Messages:</a:t>
            </a:r>
            <a:endParaRPr sz="1700">
              <a:solidFill>
                <a:schemeClr val="dk1"/>
              </a:solidFill>
              <a:latin typeface="Arvo"/>
              <a:ea typeface="Arvo"/>
              <a:cs typeface="Arvo"/>
              <a:sym typeface="Arvo"/>
            </a:endParaRPr>
          </a:p>
          <a:p>
            <a:pPr indent="-336550" lvl="1" marL="914400" rtl="0" algn="l">
              <a:spcBef>
                <a:spcPts val="0"/>
              </a:spcBef>
              <a:spcAft>
                <a:spcPts val="0"/>
              </a:spcAft>
              <a:buClr>
                <a:schemeClr val="dk1"/>
              </a:buClr>
              <a:buSzPts val="1700"/>
              <a:buFont typeface="Arvo"/>
              <a:buChar char="○"/>
            </a:pPr>
            <a:r>
              <a:rPr lang="en" sz="1700">
                <a:solidFill>
                  <a:schemeClr val="dk1"/>
                </a:solidFill>
                <a:latin typeface="Arvo"/>
                <a:ea typeface="Arvo"/>
                <a:cs typeface="Arvo"/>
                <a:sym typeface="Arvo"/>
              </a:rPr>
              <a:t>Inbound Messages: “Waiting” | “Processing” | “Stopped”</a:t>
            </a:r>
            <a:endParaRPr sz="1700">
              <a:solidFill>
                <a:schemeClr val="dk1"/>
              </a:solidFill>
              <a:latin typeface="Arvo"/>
              <a:ea typeface="Arvo"/>
              <a:cs typeface="Arvo"/>
              <a:sym typeface="Arvo"/>
            </a:endParaRPr>
          </a:p>
          <a:p>
            <a:pPr indent="-336550" lvl="1" marL="914400" rtl="0" algn="l">
              <a:spcBef>
                <a:spcPts val="0"/>
              </a:spcBef>
              <a:spcAft>
                <a:spcPts val="0"/>
              </a:spcAft>
              <a:buClr>
                <a:schemeClr val="dk1"/>
              </a:buClr>
              <a:buSzPts val="1700"/>
              <a:buFont typeface="Arvo"/>
              <a:buChar char="○"/>
            </a:pPr>
            <a:r>
              <a:rPr lang="en" sz="1700">
                <a:solidFill>
                  <a:schemeClr val="dk1"/>
                </a:solidFill>
                <a:latin typeface="Arvo"/>
                <a:ea typeface="Arvo"/>
                <a:cs typeface="Arvo"/>
                <a:sym typeface="Arvo"/>
              </a:rPr>
              <a:t>Outbound Messages: “Start Mapper#” | “Start Reducer#” | “Stop” </a:t>
            </a:r>
            <a:endParaRPr sz="1700">
              <a:solidFill>
                <a:schemeClr val="dk1"/>
              </a:solidFill>
              <a:latin typeface="Arvo"/>
              <a:ea typeface="Arvo"/>
              <a:cs typeface="Arvo"/>
              <a:sym typeface="Arvo"/>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b2689bed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b2689bed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b2689bedc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b2689bedc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b2689bedc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b2689bedc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8069616e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8069616e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b223b3161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b223b3161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8069616e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8069616e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8069616e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8069616e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ad468007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ad468007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8069616e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8069616e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4a92b6eb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4a92b6eb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59ef79d4b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59ef79d4b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4f614672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4f614672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DoReduce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4f6146728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4f6146728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59ef79d4b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59ef79d4b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88bc402a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88bc402a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977e10fe0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977e10fe0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bg>
      <p:bgPr>
        <a:solidFill>
          <a:srgbClr val="E9E6E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95512" y="1245627"/>
            <a:ext cx="55530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lnSpc>
                <a:spcPct val="100000"/>
              </a:lnSpc>
              <a:spcBef>
                <a:spcPts val="0"/>
              </a:spcBef>
              <a:spcAft>
                <a:spcPts val="0"/>
              </a:spcAft>
              <a:buClr>
                <a:srgbClr val="0B139E"/>
              </a:buClr>
              <a:buSzPts val="5200"/>
              <a:buNone/>
              <a:defRPr sz="5200">
                <a:solidFill>
                  <a:srgbClr val="0B139E"/>
                </a:solidFill>
              </a:defRPr>
            </a:lvl2pPr>
            <a:lvl3pPr lvl="2" rtl="0" algn="r">
              <a:lnSpc>
                <a:spcPct val="100000"/>
              </a:lnSpc>
              <a:spcBef>
                <a:spcPts val="0"/>
              </a:spcBef>
              <a:spcAft>
                <a:spcPts val="0"/>
              </a:spcAft>
              <a:buClr>
                <a:srgbClr val="0B139E"/>
              </a:buClr>
              <a:buSzPts val="5200"/>
              <a:buNone/>
              <a:defRPr sz="5200">
                <a:solidFill>
                  <a:srgbClr val="0B139E"/>
                </a:solidFill>
              </a:defRPr>
            </a:lvl3pPr>
            <a:lvl4pPr lvl="3" rtl="0" algn="r">
              <a:lnSpc>
                <a:spcPct val="100000"/>
              </a:lnSpc>
              <a:spcBef>
                <a:spcPts val="0"/>
              </a:spcBef>
              <a:spcAft>
                <a:spcPts val="0"/>
              </a:spcAft>
              <a:buClr>
                <a:srgbClr val="0B139E"/>
              </a:buClr>
              <a:buSzPts val="5200"/>
              <a:buNone/>
              <a:defRPr sz="5200">
                <a:solidFill>
                  <a:srgbClr val="0B139E"/>
                </a:solidFill>
              </a:defRPr>
            </a:lvl4pPr>
            <a:lvl5pPr lvl="4" rtl="0" algn="r">
              <a:lnSpc>
                <a:spcPct val="100000"/>
              </a:lnSpc>
              <a:spcBef>
                <a:spcPts val="0"/>
              </a:spcBef>
              <a:spcAft>
                <a:spcPts val="0"/>
              </a:spcAft>
              <a:buClr>
                <a:srgbClr val="0B139E"/>
              </a:buClr>
              <a:buSzPts val="5200"/>
              <a:buNone/>
              <a:defRPr sz="5200">
                <a:solidFill>
                  <a:srgbClr val="0B139E"/>
                </a:solidFill>
              </a:defRPr>
            </a:lvl5pPr>
            <a:lvl6pPr lvl="5" rtl="0" algn="r">
              <a:lnSpc>
                <a:spcPct val="100000"/>
              </a:lnSpc>
              <a:spcBef>
                <a:spcPts val="0"/>
              </a:spcBef>
              <a:spcAft>
                <a:spcPts val="0"/>
              </a:spcAft>
              <a:buClr>
                <a:srgbClr val="0B139E"/>
              </a:buClr>
              <a:buSzPts val="5200"/>
              <a:buNone/>
              <a:defRPr sz="5200">
                <a:solidFill>
                  <a:srgbClr val="0B139E"/>
                </a:solidFill>
              </a:defRPr>
            </a:lvl6pPr>
            <a:lvl7pPr lvl="6" rtl="0" algn="r">
              <a:lnSpc>
                <a:spcPct val="100000"/>
              </a:lnSpc>
              <a:spcBef>
                <a:spcPts val="0"/>
              </a:spcBef>
              <a:spcAft>
                <a:spcPts val="0"/>
              </a:spcAft>
              <a:buClr>
                <a:srgbClr val="0B139E"/>
              </a:buClr>
              <a:buSzPts val="5200"/>
              <a:buNone/>
              <a:defRPr sz="5200">
                <a:solidFill>
                  <a:srgbClr val="0B139E"/>
                </a:solidFill>
              </a:defRPr>
            </a:lvl7pPr>
            <a:lvl8pPr lvl="7" rtl="0" algn="r">
              <a:lnSpc>
                <a:spcPct val="100000"/>
              </a:lnSpc>
              <a:spcBef>
                <a:spcPts val="0"/>
              </a:spcBef>
              <a:spcAft>
                <a:spcPts val="0"/>
              </a:spcAft>
              <a:buClr>
                <a:srgbClr val="0B139E"/>
              </a:buClr>
              <a:buSzPts val="5200"/>
              <a:buNone/>
              <a:defRPr sz="5200">
                <a:solidFill>
                  <a:srgbClr val="0B139E"/>
                </a:solidFill>
              </a:defRPr>
            </a:lvl8pPr>
            <a:lvl9pPr lvl="8" rtl="0" algn="r">
              <a:lnSpc>
                <a:spcPct val="100000"/>
              </a:lnSpc>
              <a:spcBef>
                <a:spcPts val="0"/>
              </a:spcBef>
              <a:spcAft>
                <a:spcPts val="0"/>
              </a:spcAft>
              <a:buClr>
                <a:srgbClr val="0B139E"/>
              </a:buClr>
              <a:buSzPts val="5200"/>
              <a:buNone/>
              <a:defRPr sz="5200">
                <a:solidFill>
                  <a:srgbClr val="0B139E"/>
                </a:solidFill>
              </a:defRPr>
            </a:lvl9pPr>
          </a:lstStyle>
          <a:p/>
        </p:txBody>
      </p:sp>
      <p:grpSp>
        <p:nvGrpSpPr>
          <p:cNvPr id="56" name="Google Shape;56;p14"/>
          <p:cNvGrpSpPr/>
          <p:nvPr/>
        </p:nvGrpSpPr>
        <p:grpSpPr>
          <a:xfrm>
            <a:off x="6607116" y="2397713"/>
            <a:ext cx="2550204" cy="2757917"/>
            <a:chOff x="1384075" y="241450"/>
            <a:chExt cx="4822625" cy="5215425"/>
          </a:xfrm>
        </p:grpSpPr>
        <p:sp>
          <p:nvSpPr>
            <p:cNvPr id="57" name="Google Shape;57;p14"/>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14"/>
          <p:cNvGrpSpPr/>
          <p:nvPr/>
        </p:nvGrpSpPr>
        <p:grpSpPr>
          <a:xfrm>
            <a:off x="-26847" y="-280618"/>
            <a:ext cx="2865062" cy="3613975"/>
            <a:chOff x="-26858" y="-227337"/>
            <a:chExt cx="2186403" cy="2757917"/>
          </a:xfrm>
        </p:grpSpPr>
        <p:sp>
          <p:nvSpPr>
            <p:cNvPr id="102" name="Google Shape;102;p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rot="10800000">
              <a:off x="1683717" y="1776935"/>
              <a:ext cx="115543" cy="134513"/>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
    <p:spTree>
      <p:nvGrpSpPr>
        <p:cNvPr id="142" name="Shape 142"/>
        <p:cNvGrpSpPr/>
        <p:nvPr/>
      </p:nvGrpSpPr>
      <p:grpSpPr>
        <a:xfrm>
          <a:off x="0" y="0"/>
          <a:ext cx="0" cy="0"/>
          <a:chOff x="0" y="0"/>
          <a:chExt cx="0" cy="0"/>
        </a:xfrm>
      </p:grpSpPr>
      <p:grpSp>
        <p:nvGrpSpPr>
          <p:cNvPr id="143" name="Google Shape;143;p15"/>
          <p:cNvGrpSpPr/>
          <p:nvPr/>
        </p:nvGrpSpPr>
        <p:grpSpPr>
          <a:xfrm flipH="1" rot="10800000">
            <a:off x="6396261" y="4059388"/>
            <a:ext cx="2761414" cy="1094590"/>
            <a:chOff x="5543377" y="-26649"/>
            <a:chExt cx="3613944" cy="1432522"/>
          </a:xfrm>
        </p:grpSpPr>
        <p:sp>
          <p:nvSpPr>
            <p:cNvPr id="144" name="Google Shape;144;p1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15"/>
          <p:cNvGrpSpPr/>
          <p:nvPr/>
        </p:nvGrpSpPr>
        <p:grpSpPr>
          <a:xfrm flipH="1" rot="10800000">
            <a:off x="-413095" y="-26651"/>
            <a:ext cx="2192143" cy="1495179"/>
            <a:chOff x="-293169" y="3658798"/>
            <a:chExt cx="2192143" cy="1495179"/>
          </a:xfrm>
        </p:grpSpPr>
        <p:sp>
          <p:nvSpPr>
            <p:cNvPr id="166" name="Google Shape;166;p15"/>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15"/>
          <p:cNvSpPr txBox="1"/>
          <p:nvPr>
            <p:ph type="ctrTitle"/>
          </p:nvPr>
        </p:nvSpPr>
        <p:spPr>
          <a:xfrm>
            <a:off x="4308049" y="2067485"/>
            <a:ext cx="32943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4800"/>
              <a:buNone/>
              <a:defRPr sz="48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85" name="Google Shape;185;p15"/>
          <p:cNvSpPr txBox="1"/>
          <p:nvPr>
            <p:ph idx="1" type="subTitle"/>
          </p:nvPr>
        </p:nvSpPr>
        <p:spPr>
          <a:xfrm>
            <a:off x="1868250" y="2708213"/>
            <a:ext cx="40203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186" name="Google Shape;186;p15"/>
          <p:cNvCxnSpPr/>
          <p:nvPr/>
        </p:nvCxnSpPr>
        <p:spPr>
          <a:xfrm>
            <a:off x="5123700" y="2607238"/>
            <a:ext cx="4020300" cy="0"/>
          </a:xfrm>
          <a:prstGeom prst="straightConnector1">
            <a:avLst/>
          </a:prstGeom>
          <a:noFill/>
          <a:ln cap="flat" cmpd="sng" w="28575">
            <a:solidFill>
              <a:schemeClr val="accent4"/>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2_1">
    <p:spTree>
      <p:nvGrpSpPr>
        <p:cNvPr id="187" name="Shape 187"/>
        <p:cNvGrpSpPr/>
        <p:nvPr/>
      </p:nvGrpSpPr>
      <p:grpSpPr>
        <a:xfrm>
          <a:off x="0" y="0"/>
          <a:ext cx="0" cy="0"/>
          <a:chOff x="0" y="0"/>
          <a:chExt cx="0" cy="0"/>
        </a:xfrm>
      </p:grpSpPr>
      <p:sp>
        <p:nvSpPr>
          <p:cNvPr id="188" name="Google Shape;188;p16"/>
          <p:cNvSpPr txBox="1"/>
          <p:nvPr>
            <p:ph type="ctrTitle"/>
          </p:nvPr>
        </p:nvSpPr>
        <p:spPr>
          <a:xfrm flipH="1">
            <a:off x="770700" y="468450"/>
            <a:ext cx="8095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cxnSp>
        <p:nvCxnSpPr>
          <p:cNvPr id="189" name="Google Shape;189;p16"/>
          <p:cNvCxnSpPr/>
          <p:nvPr/>
        </p:nvCxnSpPr>
        <p:spPr>
          <a:xfrm>
            <a:off x="498026" y="-1604650"/>
            <a:ext cx="0" cy="2664900"/>
          </a:xfrm>
          <a:prstGeom prst="straightConnector1">
            <a:avLst/>
          </a:prstGeom>
          <a:noFill/>
          <a:ln cap="flat" cmpd="sng" w="28575">
            <a:solidFill>
              <a:schemeClr val="lt2"/>
            </a:solidFill>
            <a:prstDash val="solid"/>
            <a:round/>
            <a:headEnd len="sm" w="sm" type="none"/>
            <a:tailEnd len="sm" w="sm" type="none"/>
          </a:ln>
        </p:spPr>
      </p:cxnSp>
      <p:grpSp>
        <p:nvGrpSpPr>
          <p:cNvPr id="190" name="Google Shape;190;p16"/>
          <p:cNvGrpSpPr/>
          <p:nvPr/>
        </p:nvGrpSpPr>
        <p:grpSpPr>
          <a:xfrm flipH="1" rot="10800000">
            <a:off x="6396261" y="4059388"/>
            <a:ext cx="2761414" cy="1094590"/>
            <a:chOff x="5543377" y="-26649"/>
            <a:chExt cx="3613944" cy="1432522"/>
          </a:xfrm>
        </p:grpSpPr>
        <p:sp>
          <p:nvSpPr>
            <p:cNvPr id="191" name="Google Shape;191;p1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CUSTOM_4">
    <p:spTree>
      <p:nvGrpSpPr>
        <p:cNvPr id="212" name="Shape 212"/>
        <p:cNvGrpSpPr/>
        <p:nvPr/>
      </p:nvGrpSpPr>
      <p:grpSpPr>
        <a:xfrm>
          <a:off x="0" y="0"/>
          <a:ext cx="0" cy="0"/>
          <a:chOff x="0" y="0"/>
          <a:chExt cx="0" cy="0"/>
        </a:xfrm>
      </p:grpSpPr>
      <p:grpSp>
        <p:nvGrpSpPr>
          <p:cNvPr id="213" name="Google Shape;213;p17"/>
          <p:cNvGrpSpPr/>
          <p:nvPr/>
        </p:nvGrpSpPr>
        <p:grpSpPr>
          <a:xfrm flipH="1" rot="10800000">
            <a:off x="-413095" y="-26651"/>
            <a:ext cx="2192143" cy="1495179"/>
            <a:chOff x="-293169" y="3658798"/>
            <a:chExt cx="2192143" cy="1495179"/>
          </a:xfrm>
        </p:grpSpPr>
        <p:sp>
          <p:nvSpPr>
            <p:cNvPr id="214" name="Google Shape;214;p17"/>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7"/>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7"/>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7"/>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7"/>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7"/>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7"/>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7"/>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7"/>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7"/>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7"/>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7"/>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7"/>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7"/>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7"/>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7"/>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7"/>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32" name="Shape 232"/>
        <p:cNvGrpSpPr/>
        <p:nvPr/>
      </p:nvGrpSpPr>
      <p:grpSpPr>
        <a:xfrm>
          <a:off x="0" y="0"/>
          <a:ext cx="0" cy="0"/>
          <a:chOff x="0" y="0"/>
          <a:chExt cx="0" cy="0"/>
        </a:xfrm>
      </p:grpSpPr>
      <p:grpSp>
        <p:nvGrpSpPr>
          <p:cNvPr id="233" name="Google Shape;233;p18"/>
          <p:cNvGrpSpPr/>
          <p:nvPr/>
        </p:nvGrpSpPr>
        <p:grpSpPr>
          <a:xfrm>
            <a:off x="6396261" y="-26652"/>
            <a:ext cx="2761414" cy="1094590"/>
            <a:chOff x="5543377" y="-26649"/>
            <a:chExt cx="3613944" cy="1432522"/>
          </a:xfrm>
        </p:grpSpPr>
        <p:sp>
          <p:nvSpPr>
            <p:cNvPr id="234" name="Google Shape;234;p18"/>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p18"/>
          <p:cNvGrpSpPr/>
          <p:nvPr/>
        </p:nvGrpSpPr>
        <p:grpSpPr>
          <a:xfrm>
            <a:off x="-413095" y="3658798"/>
            <a:ext cx="2192143" cy="1495179"/>
            <a:chOff x="-293169" y="3658798"/>
            <a:chExt cx="2192143" cy="1495179"/>
          </a:xfrm>
        </p:grpSpPr>
        <p:sp>
          <p:nvSpPr>
            <p:cNvPr id="256" name="Google Shape;256;p18"/>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 name="Google Shape;274;p18"/>
          <p:cNvSpPr txBox="1"/>
          <p:nvPr>
            <p:ph type="ctrTitle"/>
          </p:nvPr>
        </p:nvSpPr>
        <p:spPr>
          <a:xfrm>
            <a:off x="4155425" y="2054338"/>
            <a:ext cx="68076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75" name="Google Shape;275;p18"/>
          <p:cNvSpPr txBox="1"/>
          <p:nvPr>
            <p:ph idx="2" type="title"/>
          </p:nvPr>
        </p:nvSpPr>
        <p:spPr>
          <a:xfrm>
            <a:off x="2319727" y="1966888"/>
            <a:ext cx="14607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3600"/>
              <a:buNone/>
              <a:defRPr sz="3600"/>
            </a:lvl1pPr>
            <a:lvl2pPr lvl="1"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276" name="Google Shape;276;p18"/>
          <p:cNvSpPr txBox="1"/>
          <p:nvPr>
            <p:ph idx="3" type="ctrTitle"/>
          </p:nvPr>
        </p:nvSpPr>
        <p:spPr>
          <a:xfrm>
            <a:off x="4155425" y="2719588"/>
            <a:ext cx="68076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77" name="Google Shape;277;p18"/>
          <p:cNvSpPr txBox="1"/>
          <p:nvPr>
            <p:ph idx="4" type="title"/>
          </p:nvPr>
        </p:nvSpPr>
        <p:spPr>
          <a:xfrm>
            <a:off x="2319727" y="2632138"/>
            <a:ext cx="14607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3600"/>
              <a:buNone/>
              <a:defRPr sz="3600"/>
            </a:lvl1pPr>
            <a:lvl2pPr lvl="1"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278" name="Google Shape;278;p18"/>
          <p:cNvSpPr txBox="1"/>
          <p:nvPr>
            <p:ph idx="5" type="ctrTitle"/>
          </p:nvPr>
        </p:nvSpPr>
        <p:spPr>
          <a:xfrm>
            <a:off x="4155425" y="3384838"/>
            <a:ext cx="68076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79" name="Google Shape;279;p18"/>
          <p:cNvSpPr txBox="1"/>
          <p:nvPr>
            <p:ph idx="6" type="title"/>
          </p:nvPr>
        </p:nvSpPr>
        <p:spPr>
          <a:xfrm>
            <a:off x="2319727" y="3297388"/>
            <a:ext cx="14607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3600"/>
              <a:buNone/>
              <a:defRPr sz="3600"/>
            </a:lvl1pPr>
            <a:lvl2pPr lvl="1"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280" name="Google Shape;280;p18"/>
          <p:cNvSpPr txBox="1"/>
          <p:nvPr>
            <p:ph idx="7" type="ctrTitle"/>
          </p:nvPr>
        </p:nvSpPr>
        <p:spPr>
          <a:xfrm>
            <a:off x="4155425" y="4050088"/>
            <a:ext cx="68076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81" name="Google Shape;281;p18"/>
          <p:cNvSpPr txBox="1"/>
          <p:nvPr>
            <p:ph idx="8" type="title"/>
          </p:nvPr>
        </p:nvSpPr>
        <p:spPr>
          <a:xfrm>
            <a:off x="2319727" y="3962638"/>
            <a:ext cx="14607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3600"/>
              <a:buNone/>
              <a:defRPr sz="3600"/>
            </a:lvl1pPr>
            <a:lvl2pPr lvl="1"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cxnSp>
        <p:nvCxnSpPr>
          <p:cNvPr id="282" name="Google Shape;282;p18"/>
          <p:cNvCxnSpPr/>
          <p:nvPr/>
        </p:nvCxnSpPr>
        <p:spPr>
          <a:xfrm>
            <a:off x="3986825" y="-16500"/>
            <a:ext cx="0" cy="4488600"/>
          </a:xfrm>
          <a:prstGeom prst="straightConnector1">
            <a:avLst/>
          </a:prstGeom>
          <a:noFill/>
          <a:ln cap="flat" cmpd="sng" w="28575">
            <a:solidFill>
              <a:schemeClr val="accent4"/>
            </a:solidFill>
            <a:prstDash val="solid"/>
            <a:round/>
            <a:headEnd len="sm" w="sm" type="none"/>
            <a:tailEnd len="sm" w="sm" type="none"/>
          </a:ln>
        </p:spPr>
      </p:cxnSp>
      <p:sp>
        <p:nvSpPr>
          <p:cNvPr id="283" name="Google Shape;283;p18"/>
          <p:cNvSpPr txBox="1"/>
          <p:nvPr>
            <p:ph idx="9" type="ctrTitle"/>
          </p:nvPr>
        </p:nvSpPr>
        <p:spPr>
          <a:xfrm>
            <a:off x="4155425" y="1272250"/>
            <a:ext cx="38886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rtl="0"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CUSTOM_2">
    <p:spTree>
      <p:nvGrpSpPr>
        <p:cNvPr id="284" name="Shape 284"/>
        <p:cNvGrpSpPr/>
        <p:nvPr/>
      </p:nvGrpSpPr>
      <p:grpSpPr>
        <a:xfrm>
          <a:off x="0" y="0"/>
          <a:ext cx="0" cy="0"/>
          <a:chOff x="0" y="0"/>
          <a:chExt cx="0" cy="0"/>
        </a:xfrm>
      </p:grpSpPr>
      <p:grpSp>
        <p:nvGrpSpPr>
          <p:cNvPr id="285" name="Google Shape;285;p19"/>
          <p:cNvGrpSpPr/>
          <p:nvPr/>
        </p:nvGrpSpPr>
        <p:grpSpPr>
          <a:xfrm rot="10800000">
            <a:off x="11" y="4059388"/>
            <a:ext cx="2761414" cy="1094590"/>
            <a:chOff x="5543377" y="-26649"/>
            <a:chExt cx="3613944" cy="1432522"/>
          </a:xfrm>
        </p:grpSpPr>
        <p:sp>
          <p:nvSpPr>
            <p:cNvPr id="286" name="Google Shape;286;p19"/>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9"/>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9"/>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9"/>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9"/>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9"/>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9"/>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9"/>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9"/>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9"/>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9"/>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9"/>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9"/>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9"/>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9"/>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9"/>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9"/>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19"/>
          <p:cNvSpPr txBox="1"/>
          <p:nvPr>
            <p:ph type="ctrTitle"/>
          </p:nvPr>
        </p:nvSpPr>
        <p:spPr>
          <a:xfrm>
            <a:off x="266501" y="468450"/>
            <a:ext cx="80955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cxnSp>
        <p:nvCxnSpPr>
          <p:cNvPr id="308" name="Google Shape;308;p19"/>
          <p:cNvCxnSpPr/>
          <p:nvPr/>
        </p:nvCxnSpPr>
        <p:spPr>
          <a:xfrm>
            <a:off x="8634675" y="-1604650"/>
            <a:ext cx="0" cy="2664900"/>
          </a:xfrm>
          <a:prstGeom prst="straightConnector1">
            <a:avLst/>
          </a:prstGeom>
          <a:noFill/>
          <a:ln cap="flat" cmpd="sng" w="28575">
            <a:solidFill>
              <a:srgbClr val="F5340B"/>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1">
  <p:cSld name="CUSTOM_4_1">
    <p:spTree>
      <p:nvGrpSpPr>
        <p:cNvPr id="309" name="Shape 309"/>
        <p:cNvGrpSpPr/>
        <p:nvPr/>
      </p:nvGrpSpPr>
      <p:grpSpPr>
        <a:xfrm>
          <a:off x="0" y="0"/>
          <a:ext cx="0" cy="0"/>
          <a:chOff x="0" y="0"/>
          <a:chExt cx="0" cy="0"/>
        </a:xfrm>
      </p:grpSpPr>
      <p:grpSp>
        <p:nvGrpSpPr>
          <p:cNvPr id="310" name="Google Shape;310;p20"/>
          <p:cNvGrpSpPr/>
          <p:nvPr/>
        </p:nvGrpSpPr>
        <p:grpSpPr>
          <a:xfrm>
            <a:off x="6396261" y="-26652"/>
            <a:ext cx="2761414" cy="1094590"/>
            <a:chOff x="5543377" y="-26649"/>
            <a:chExt cx="3613944" cy="1432522"/>
          </a:xfrm>
        </p:grpSpPr>
        <p:sp>
          <p:nvSpPr>
            <p:cNvPr id="311" name="Google Shape;311;p20"/>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0"/>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0"/>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0"/>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0"/>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0"/>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0"/>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0"/>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0"/>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0"/>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0"/>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0"/>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0"/>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0"/>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0"/>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0"/>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0"/>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0"/>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0"/>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0"/>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rgbClr val="E9E6E1"/>
        </a:solidFill>
      </p:bgPr>
    </p:bg>
    <p:spTree>
      <p:nvGrpSpPr>
        <p:cNvPr id="332" name="Shape 332"/>
        <p:cNvGrpSpPr/>
        <p:nvPr/>
      </p:nvGrpSpPr>
      <p:grpSpPr>
        <a:xfrm>
          <a:off x="0" y="0"/>
          <a:ext cx="0" cy="0"/>
          <a:chOff x="0" y="0"/>
          <a:chExt cx="0" cy="0"/>
        </a:xfrm>
      </p:grpSpPr>
      <p:sp>
        <p:nvSpPr>
          <p:cNvPr id="333" name="Google Shape;333;p21"/>
          <p:cNvSpPr txBox="1"/>
          <p:nvPr>
            <p:ph type="ctrTitle"/>
          </p:nvPr>
        </p:nvSpPr>
        <p:spPr>
          <a:xfrm>
            <a:off x="1795512" y="1545452"/>
            <a:ext cx="5553000" cy="205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lnSpc>
                <a:spcPct val="100000"/>
              </a:lnSpc>
              <a:spcBef>
                <a:spcPts val="0"/>
              </a:spcBef>
              <a:spcAft>
                <a:spcPts val="0"/>
              </a:spcAft>
              <a:buClr>
                <a:srgbClr val="0B139E"/>
              </a:buClr>
              <a:buSzPts val="5200"/>
              <a:buNone/>
              <a:defRPr sz="5200">
                <a:solidFill>
                  <a:srgbClr val="0B139E"/>
                </a:solidFill>
              </a:defRPr>
            </a:lvl2pPr>
            <a:lvl3pPr lvl="2" rtl="0" algn="r">
              <a:lnSpc>
                <a:spcPct val="100000"/>
              </a:lnSpc>
              <a:spcBef>
                <a:spcPts val="0"/>
              </a:spcBef>
              <a:spcAft>
                <a:spcPts val="0"/>
              </a:spcAft>
              <a:buClr>
                <a:srgbClr val="0B139E"/>
              </a:buClr>
              <a:buSzPts val="5200"/>
              <a:buNone/>
              <a:defRPr sz="5200">
                <a:solidFill>
                  <a:srgbClr val="0B139E"/>
                </a:solidFill>
              </a:defRPr>
            </a:lvl3pPr>
            <a:lvl4pPr lvl="3" rtl="0" algn="r">
              <a:lnSpc>
                <a:spcPct val="100000"/>
              </a:lnSpc>
              <a:spcBef>
                <a:spcPts val="0"/>
              </a:spcBef>
              <a:spcAft>
                <a:spcPts val="0"/>
              </a:spcAft>
              <a:buClr>
                <a:srgbClr val="0B139E"/>
              </a:buClr>
              <a:buSzPts val="5200"/>
              <a:buNone/>
              <a:defRPr sz="5200">
                <a:solidFill>
                  <a:srgbClr val="0B139E"/>
                </a:solidFill>
              </a:defRPr>
            </a:lvl4pPr>
            <a:lvl5pPr lvl="4" rtl="0" algn="r">
              <a:lnSpc>
                <a:spcPct val="100000"/>
              </a:lnSpc>
              <a:spcBef>
                <a:spcPts val="0"/>
              </a:spcBef>
              <a:spcAft>
                <a:spcPts val="0"/>
              </a:spcAft>
              <a:buClr>
                <a:srgbClr val="0B139E"/>
              </a:buClr>
              <a:buSzPts val="5200"/>
              <a:buNone/>
              <a:defRPr sz="5200">
                <a:solidFill>
                  <a:srgbClr val="0B139E"/>
                </a:solidFill>
              </a:defRPr>
            </a:lvl5pPr>
            <a:lvl6pPr lvl="5" rtl="0" algn="r">
              <a:lnSpc>
                <a:spcPct val="100000"/>
              </a:lnSpc>
              <a:spcBef>
                <a:spcPts val="0"/>
              </a:spcBef>
              <a:spcAft>
                <a:spcPts val="0"/>
              </a:spcAft>
              <a:buClr>
                <a:srgbClr val="0B139E"/>
              </a:buClr>
              <a:buSzPts val="5200"/>
              <a:buNone/>
              <a:defRPr sz="5200">
                <a:solidFill>
                  <a:srgbClr val="0B139E"/>
                </a:solidFill>
              </a:defRPr>
            </a:lvl6pPr>
            <a:lvl7pPr lvl="6" rtl="0" algn="r">
              <a:lnSpc>
                <a:spcPct val="100000"/>
              </a:lnSpc>
              <a:spcBef>
                <a:spcPts val="0"/>
              </a:spcBef>
              <a:spcAft>
                <a:spcPts val="0"/>
              </a:spcAft>
              <a:buClr>
                <a:srgbClr val="0B139E"/>
              </a:buClr>
              <a:buSzPts val="5200"/>
              <a:buNone/>
              <a:defRPr sz="5200">
                <a:solidFill>
                  <a:srgbClr val="0B139E"/>
                </a:solidFill>
              </a:defRPr>
            </a:lvl7pPr>
            <a:lvl8pPr lvl="7" rtl="0" algn="r">
              <a:lnSpc>
                <a:spcPct val="100000"/>
              </a:lnSpc>
              <a:spcBef>
                <a:spcPts val="0"/>
              </a:spcBef>
              <a:spcAft>
                <a:spcPts val="0"/>
              </a:spcAft>
              <a:buClr>
                <a:srgbClr val="0B139E"/>
              </a:buClr>
              <a:buSzPts val="5200"/>
              <a:buNone/>
              <a:defRPr sz="5200">
                <a:solidFill>
                  <a:srgbClr val="0B139E"/>
                </a:solidFill>
              </a:defRPr>
            </a:lvl8pPr>
            <a:lvl9pPr lvl="8" rtl="0" algn="r">
              <a:lnSpc>
                <a:spcPct val="100000"/>
              </a:lnSpc>
              <a:spcBef>
                <a:spcPts val="0"/>
              </a:spcBef>
              <a:spcAft>
                <a:spcPts val="0"/>
              </a:spcAft>
              <a:buClr>
                <a:srgbClr val="0B139E"/>
              </a:buClr>
              <a:buSzPts val="5200"/>
              <a:buNone/>
              <a:defRPr sz="5200">
                <a:solidFill>
                  <a:srgbClr val="0B139E"/>
                </a:solidFill>
              </a:defRPr>
            </a:lvl9pPr>
          </a:lstStyle>
          <a:p/>
        </p:txBody>
      </p:sp>
      <p:grpSp>
        <p:nvGrpSpPr>
          <p:cNvPr id="334" name="Google Shape;334;p21"/>
          <p:cNvGrpSpPr/>
          <p:nvPr/>
        </p:nvGrpSpPr>
        <p:grpSpPr>
          <a:xfrm flipH="1">
            <a:off x="-9" y="2397713"/>
            <a:ext cx="2550204" cy="2757917"/>
            <a:chOff x="1384075" y="241450"/>
            <a:chExt cx="4822625" cy="5215425"/>
          </a:xfrm>
        </p:grpSpPr>
        <p:sp>
          <p:nvSpPr>
            <p:cNvPr id="335" name="Google Shape;335;p21"/>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1"/>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1"/>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1"/>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1"/>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rgbClr val="FF82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1"/>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1"/>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1"/>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1"/>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1"/>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1"/>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1"/>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1"/>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1"/>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1"/>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1"/>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1"/>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1"/>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1"/>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1"/>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1"/>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1"/>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1"/>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1"/>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1"/>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1"/>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1"/>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1"/>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1"/>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1"/>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1"/>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1"/>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1"/>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1"/>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1"/>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1"/>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1"/>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1"/>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1"/>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1"/>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21"/>
          <p:cNvGrpSpPr/>
          <p:nvPr/>
        </p:nvGrpSpPr>
        <p:grpSpPr>
          <a:xfrm flipH="1">
            <a:off x="6278928" y="-258568"/>
            <a:ext cx="2865062" cy="3613975"/>
            <a:chOff x="-26858" y="-227337"/>
            <a:chExt cx="2186403" cy="2757917"/>
          </a:xfrm>
        </p:grpSpPr>
        <p:sp>
          <p:nvSpPr>
            <p:cNvPr id="380" name="Google Shape;380;p2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1"/>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1"/>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1"/>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1"/>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1"/>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1"/>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1"/>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1"/>
            <p:cNvSpPr/>
            <p:nvPr/>
          </p:nvSpPr>
          <p:spPr>
            <a:xfrm rot="10800000">
              <a:off x="1683717" y="1776935"/>
              <a:ext cx="115543" cy="134513"/>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1"/>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1"/>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1"/>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1"/>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1"/>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1"/>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1"/>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1"/>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
    <p:spTree>
      <p:nvGrpSpPr>
        <p:cNvPr id="420" name="Shape 4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9E6E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1pPr>
            <a:lvl2pPr lvl="1"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2pPr>
            <a:lvl3pPr lvl="2"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3pPr>
            <a:lvl4pPr lvl="3"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4pPr>
            <a:lvl5pPr lvl="4"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5pPr>
            <a:lvl6pPr lvl="5"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6pPr>
            <a:lvl7pPr lvl="6"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7pPr>
            <a:lvl8pPr lvl="7"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8pPr>
            <a:lvl9pPr lvl="8"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434343"/>
              </a:buClr>
              <a:buSzPts val="1800"/>
              <a:buFont typeface="Arvo"/>
              <a:buChar char="●"/>
              <a:defRPr b="0" i="0" sz="1800" u="none" cap="none" strike="noStrike">
                <a:solidFill>
                  <a:srgbClr val="434343"/>
                </a:solidFill>
                <a:latin typeface="Arvo"/>
                <a:ea typeface="Arvo"/>
                <a:cs typeface="Arvo"/>
                <a:sym typeface="Arvo"/>
              </a:defRPr>
            </a:lvl1pPr>
            <a:lvl2pPr indent="-317500" lvl="1" marL="9144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2pPr>
            <a:lvl3pPr indent="-317500" lvl="2" marL="13716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3pPr>
            <a:lvl4pPr indent="-317500" lvl="3" marL="18288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4pPr>
            <a:lvl5pPr indent="-317500" lvl="4" marL="22860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5pPr>
            <a:lvl6pPr indent="-317500" lvl="5" marL="27432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6pPr>
            <a:lvl7pPr indent="-317500" lvl="6" marL="32004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7pPr>
            <a:lvl8pPr indent="-317500" lvl="7" marL="36576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8pPr>
            <a:lvl9pPr indent="-317500" lvl="8" marL="4114800" marR="0" rtl="0" algn="l">
              <a:lnSpc>
                <a:spcPct val="115000"/>
              </a:lnSpc>
              <a:spcBef>
                <a:spcPts val="1600"/>
              </a:spcBef>
              <a:spcAft>
                <a:spcPts val="1600"/>
              </a:spcAft>
              <a:buClr>
                <a:srgbClr val="434343"/>
              </a:buClr>
              <a:buSzPts val="1400"/>
              <a:buFont typeface="Arvo"/>
              <a:buChar char="■"/>
              <a:defRPr b="0" i="0" sz="1400" u="none" cap="none" strike="noStrike">
                <a:solidFill>
                  <a:srgbClr val="434343"/>
                </a:solidFill>
                <a:latin typeface="Arvo"/>
                <a:ea typeface="Arvo"/>
                <a:cs typeface="Arvo"/>
                <a:sym typeface="Arv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AbiParekh/phase-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1.xml"/><Relationship Id="rId4" Type="http://schemas.openxmlformats.org/officeDocument/2006/relationships/image" Target="../media/image4.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Phase 1</a:t>
            </a:r>
            <a:endParaRPr/>
          </a:p>
        </p:txBody>
      </p:sp>
      <p:sp>
        <p:nvSpPr>
          <p:cNvPr id="426" name="Google Shape;426;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2"/>
          <p:cNvSpPr txBox="1"/>
          <p:nvPr/>
        </p:nvSpPr>
        <p:spPr>
          <a:xfrm>
            <a:off x="762500" y="2565850"/>
            <a:ext cx="3330000" cy="396300"/>
          </a:xfrm>
          <a:prstGeom prst="rect">
            <a:avLst/>
          </a:prstGeom>
          <a:solidFill>
            <a:schemeClr val="lt2"/>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(“SomeFile.txt”, “apple, banana, carrot”)</a:t>
            </a:r>
            <a:endParaRPr/>
          </a:p>
        </p:txBody>
      </p:sp>
      <p:sp>
        <p:nvSpPr>
          <p:cNvPr id="651" name="Google Shape;651;p32"/>
          <p:cNvSpPr txBox="1"/>
          <p:nvPr/>
        </p:nvSpPr>
        <p:spPr>
          <a:xfrm>
            <a:off x="4932475" y="2360100"/>
            <a:ext cx="3276300" cy="8196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R1_SomeFile.txt : … (“apple”, 1) </a:t>
            </a:r>
            <a:r>
              <a:rPr lang="en"/>
              <a:t>...</a:t>
            </a:r>
            <a:endParaRPr/>
          </a:p>
          <a:p>
            <a:pPr indent="0" lvl="0" marL="0" rtl="0" algn="l">
              <a:spcBef>
                <a:spcPts val="0"/>
              </a:spcBef>
              <a:spcAft>
                <a:spcPts val="0"/>
              </a:spcAft>
              <a:buNone/>
            </a:pPr>
            <a:r>
              <a:rPr lang="en">
                <a:solidFill>
                  <a:schemeClr val="dk1"/>
                </a:solidFill>
              </a:rPr>
              <a:t>R2_SomeFile.txt : … (“banana”, 1)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R0_SomeFile.txt : … (“carrot”, 1) ...</a:t>
            </a:r>
            <a:endParaRPr>
              <a:solidFill>
                <a:schemeClr val="dk1"/>
              </a:solidFill>
            </a:endParaRPr>
          </a:p>
        </p:txBody>
      </p:sp>
      <p:sp>
        <p:nvSpPr>
          <p:cNvPr id="652" name="Google Shape;652;p32"/>
          <p:cNvSpPr/>
          <p:nvPr/>
        </p:nvSpPr>
        <p:spPr>
          <a:xfrm>
            <a:off x="4247350" y="2644900"/>
            <a:ext cx="452700" cy="23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txBox="1"/>
          <p:nvPr/>
        </p:nvSpPr>
        <p:spPr>
          <a:xfrm>
            <a:off x="491500" y="273250"/>
            <a:ext cx="79644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user specified number of R threads will determine the number of output files and the mapping of words to each output file. </a:t>
            </a:r>
            <a:endParaRPr/>
          </a:p>
        </p:txBody>
      </p:sp>
      <p:graphicFrame>
        <p:nvGraphicFramePr>
          <p:cNvPr id="654" name="Google Shape;654;p32"/>
          <p:cNvGraphicFramePr/>
          <p:nvPr/>
        </p:nvGraphicFramePr>
        <p:xfrm>
          <a:off x="762500" y="972525"/>
          <a:ext cx="3000000" cy="3000000"/>
        </p:xfrm>
        <a:graphic>
          <a:graphicData uri="http://schemas.openxmlformats.org/drawingml/2006/table">
            <a:tbl>
              <a:tblPr>
                <a:noFill/>
                <a:tableStyleId>{90934277-490E-453D-B844-EFE43AE984F8}</a:tableStyleId>
              </a:tblPr>
              <a:tblGrid>
                <a:gridCol w="2521725"/>
                <a:gridCol w="4924550"/>
              </a:tblGrid>
              <a:tr h="200775">
                <a:tc>
                  <a:txBody>
                    <a:bodyPr/>
                    <a:lstStyle/>
                    <a:p>
                      <a:pPr indent="0" lvl="0" marL="0" rtl="0" algn="l">
                        <a:spcBef>
                          <a:spcPts val="0"/>
                        </a:spcBef>
                        <a:spcAft>
                          <a:spcPts val="0"/>
                        </a:spcAft>
                        <a:buNone/>
                      </a:pPr>
                      <a:r>
                        <a:rPr lang="en">
                          <a:solidFill>
                            <a:schemeClr val="dk1"/>
                          </a:solidFill>
                        </a:rPr>
                        <a:t>Reduced Threads: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ASCII Character Mapping:</a:t>
                      </a:r>
                      <a:endParaRPr/>
                    </a:p>
                  </a:txBody>
                  <a:tcPr marT="91425" marB="91425" marR="91425" marL="91425"/>
                </a:tc>
              </a:tr>
              <a:tr h="855950">
                <a:tc>
                  <a:txBody>
                    <a:bodyPr/>
                    <a:lstStyle/>
                    <a:p>
                      <a:pPr indent="0" lvl="0" marL="0" rtl="0" algn="l">
                        <a:spcBef>
                          <a:spcPts val="0"/>
                        </a:spcBef>
                        <a:spcAft>
                          <a:spcPts val="0"/>
                        </a:spcAft>
                        <a:buNone/>
                      </a:pPr>
                      <a:r>
                        <a:rPr lang="en">
                          <a:solidFill>
                            <a:schemeClr val="dk1"/>
                          </a:solidFill>
                        </a:rPr>
                        <a:t>R = 3</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‘a’{97} mod R{3} = 1 -&gt; R1</a:t>
                      </a:r>
                      <a:endParaRPr>
                        <a:solidFill>
                          <a:schemeClr val="dk1"/>
                        </a:solidFill>
                      </a:endParaRPr>
                    </a:p>
                    <a:p>
                      <a:pPr indent="0" lvl="0" marL="0" rtl="0" algn="l">
                        <a:spcBef>
                          <a:spcPts val="0"/>
                        </a:spcBef>
                        <a:spcAft>
                          <a:spcPts val="0"/>
                        </a:spcAft>
                        <a:buNone/>
                      </a:pPr>
                      <a:r>
                        <a:rPr lang="en">
                          <a:solidFill>
                            <a:schemeClr val="dk1"/>
                          </a:solidFill>
                        </a:rPr>
                        <a:t>‘b’{98} mod R{3} = 2 -&gt; R2</a:t>
                      </a:r>
                      <a:endParaRPr>
                        <a:solidFill>
                          <a:schemeClr val="dk1"/>
                        </a:solidFill>
                      </a:endParaRPr>
                    </a:p>
                    <a:p>
                      <a:pPr indent="0" lvl="0" marL="0" rtl="0" algn="l">
                        <a:spcBef>
                          <a:spcPts val="0"/>
                        </a:spcBef>
                        <a:spcAft>
                          <a:spcPts val="0"/>
                        </a:spcAft>
                        <a:buNone/>
                      </a:pPr>
                      <a:r>
                        <a:rPr lang="en">
                          <a:solidFill>
                            <a:schemeClr val="dk1"/>
                          </a:solidFill>
                        </a:rPr>
                        <a:t>‘c’{99} mod R{3} = 0 -&gt; R0</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6E1"/>
        </a:solidFill>
      </p:bgPr>
    </p:bg>
    <p:spTree>
      <p:nvGrpSpPr>
        <p:cNvPr id="658" name="Shape 658"/>
        <p:cNvGrpSpPr/>
        <p:nvPr/>
      </p:nvGrpSpPr>
      <p:grpSpPr>
        <a:xfrm>
          <a:off x="0" y="0"/>
          <a:ext cx="0" cy="0"/>
          <a:chOff x="0" y="0"/>
          <a:chExt cx="0" cy="0"/>
        </a:xfrm>
      </p:grpSpPr>
      <p:sp>
        <p:nvSpPr>
          <p:cNvPr id="659" name="Google Shape;659;p33"/>
          <p:cNvSpPr txBox="1"/>
          <p:nvPr>
            <p:ph type="ctrTitle"/>
          </p:nvPr>
        </p:nvSpPr>
        <p:spPr>
          <a:xfrm>
            <a:off x="2362513" y="1935900"/>
            <a:ext cx="4419000" cy="127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sz="6600"/>
              <a:t>Phase Four</a:t>
            </a:r>
            <a:endParaRPr sz="6600"/>
          </a:p>
        </p:txBody>
      </p:sp>
      <p:sp>
        <p:nvSpPr>
          <p:cNvPr id="660" name="Google Shape;660;p33"/>
          <p:cNvSpPr txBox="1"/>
          <p:nvPr/>
        </p:nvSpPr>
        <p:spPr>
          <a:xfrm>
            <a:off x="2534250" y="3598050"/>
            <a:ext cx="4075500" cy="127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222222"/>
                </a:solidFill>
                <a:latin typeface="Arvo"/>
                <a:ea typeface="Arvo"/>
                <a:cs typeface="Arvo"/>
                <a:sym typeface="Arvo"/>
              </a:rPr>
              <a:t>Emmanuel, Stephen, Abhishek</a:t>
            </a:r>
            <a:endParaRPr sz="1300">
              <a:solidFill>
                <a:srgbClr val="222222"/>
              </a:solidFill>
              <a:latin typeface="Arvo"/>
              <a:ea typeface="Arvo"/>
              <a:cs typeface="Arvo"/>
              <a:sym typeface="Arvo"/>
            </a:endParaRPr>
          </a:p>
          <a:p>
            <a:pPr indent="0" lvl="0" marL="0" rtl="0" algn="ctr">
              <a:lnSpc>
                <a:spcPct val="115000"/>
              </a:lnSpc>
              <a:spcBef>
                <a:spcPts val="0"/>
              </a:spcBef>
              <a:spcAft>
                <a:spcPts val="0"/>
              </a:spcAft>
              <a:buNone/>
            </a:pPr>
            <a:r>
              <a:rPr lang="en" sz="1300">
                <a:solidFill>
                  <a:srgbClr val="222222"/>
                </a:solidFill>
                <a:latin typeface="Arvo"/>
                <a:ea typeface="Arvo"/>
                <a:cs typeface="Arvo"/>
                <a:sym typeface="Arvo"/>
              </a:rPr>
              <a:t>Object Oriented Programming</a:t>
            </a:r>
            <a:endParaRPr sz="1300">
              <a:solidFill>
                <a:srgbClr val="222222"/>
              </a:solidFill>
              <a:latin typeface="Arvo"/>
              <a:ea typeface="Arvo"/>
              <a:cs typeface="Arvo"/>
              <a:sym typeface="Arvo"/>
            </a:endParaRPr>
          </a:p>
          <a:p>
            <a:pPr indent="0" lvl="0" marL="0" marR="0" rtl="0" algn="ctr">
              <a:lnSpc>
                <a:spcPct val="115000"/>
              </a:lnSpc>
              <a:spcBef>
                <a:spcPts val="0"/>
              </a:spcBef>
              <a:spcAft>
                <a:spcPts val="0"/>
              </a:spcAft>
              <a:buClr>
                <a:srgbClr val="000000"/>
              </a:buClr>
              <a:buSzPts val="1100"/>
              <a:buFont typeface="Arial"/>
              <a:buNone/>
            </a:pPr>
            <a:r>
              <a:rPr b="0" i="0" lang="en" sz="1300" u="none" cap="none" strike="noStrike">
                <a:solidFill>
                  <a:srgbClr val="222222"/>
                </a:solidFill>
                <a:latin typeface="Arvo"/>
                <a:ea typeface="Arvo"/>
                <a:cs typeface="Arvo"/>
                <a:sym typeface="Arvo"/>
              </a:rPr>
              <a:t>Faculty of Engineering and </a:t>
            </a:r>
            <a:r>
              <a:rPr lang="en" sz="1300">
                <a:solidFill>
                  <a:srgbClr val="222222"/>
                </a:solidFill>
                <a:latin typeface="Arvo"/>
                <a:ea typeface="Arvo"/>
                <a:cs typeface="Arvo"/>
                <a:sym typeface="Arvo"/>
              </a:rPr>
              <a:t>Computer</a:t>
            </a:r>
            <a:r>
              <a:rPr b="0" i="0" lang="en" sz="1300" u="none" cap="none" strike="noStrike">
                <a:solidFill>
                  <a:srgbClr val="222222"/>
                </a:solidFill>
                <a:latin typeface="Arvo"/>
                <a:ea typeface="Arvo"/>
                <a:cs typeface="Arvo"/>
                <a:sym typeface="Arvo"/>
              </a:rPr>
              <a:t> Science</a:t>
            </a:r>
            <a:endParaRPr b="0" i="0" sz="1300" u="none" cap="none" strike="noStrike">
              <a:solidFill>
                <a:srgbClr val="222222"/>
              </a:solidFill>
              <a:latin typeface="Arvo"/>
              <a:ea typeface="Arvo"/>
              <a:cs typeface="Arvo"/>
              <a:sym typeface="Arvo"/>
            </a:endParaRPr>
          </a:p>
          <a:p>
            <a:pPr indent="0" lvl="0" marL="0" marR="0" rtl="0" algn="ctr">
              <a:lnSpc>
                <a:spcPct val="115000"/>
              </a:lnSpc>
              <a:spcBef>
                <a:spcPts val="0"/>
              </a:spcBef>
              <a:spcAft>
                <a:spcPts val="0"/>
              </a:spcAft>
              <a:buClr>
                <a:srgbClr val="000000"/>
              </a:buClr>
              <a:buSzPts val="1100"/>
              <a:buFont typeface="Arial"/>
              <a:buNone/>
            </a:pPr>
            <a:r>
              <a:rPr lang="en" sz="1300">
                <a:solidFill>
                  <a:srgbClr val="222222"/>
                </a:solidFill>
                <a:latin typeface="Arvo"/>
                <a:ea typeface="Arvo"/>
                <a:cs typeface="Arvo"/>
                <a:sym typeface="Arvo"/>
              </a:rPr>
              <a:t>December 14th, 2022</a:t>
            </a:r>
            <a:endParaRPr sz="1300">
              <a:solidFill>
                <a:srgbClr val="222222"/>
              </a:solidFill>
              <a:latin typeface="Arvo"/>
              <a:ea typeface="Arvo"/>
              <a:cs typeface="Arvo"/>
              <a:sym typeface="Arvo"/>
            </a:endParaRPr>
          </a:p>
          <a:p>
            <a:pPr indent="0" lvl="0" marL="0" marR="0" rtl="0" algn="ctr">
              <a:lnSpc>
                <a:spcPct val="115000"/>
              </a:lnSpc>
              <a:spcBef>
                <a:spcPts val="0"/>
              </a:spcBef>
              <a:spcAft>
                <a:spcPts val="0"/>
              </a:spcAft>
              <a:buClr>
                <a:srgbClr val="000000"/>
              </a:buClr>
              <a:buSzPts val="1100"/>
              <a:buFont typeface="Arial"/>
              <a:buNone/>
            </a:pPr>
            <a:r>
              <a:t/>
            </a:r>
            <a:endParaRPr sz="1300">
              <a:solidFill>
                <a:srgbClr val="222222"/>
              </a:solidFill>
              <a:latin typeface="Arvo"/>
              <a:ea typeface="Arvo"/>
              <a:cs typeface="Arvo"/>
              <a:sym typeface="Arvo"/>
            </a:endParaRPr>
          </a:p>
        </p:txBody>
      </p:sp>
      <p:pic>
        <p:nvPicPr>
          <p:cNvPr id="661" name="Google Shape;661;p33"/>
          <p:cNvPicPr preferRelativeResize="0"/>
          <p:nvPr/>
        </p:nvPicPr>
        <p:blipFill>
          <a:blip r:embed="rId3">
            <a:alphaModFix/>
          </a:blip>
          <a:stretch>
            <a:fillRect/>
          </a:stretch>
        </p:blipFill>
        <p:spPr>
          <a:xfrm>
            <a:off x="4181138" y="444357"/>
            <a:ext cx="781725" cy="1101097"/>
          </a:xfrm>
          <a:prstGeom prst="rect">
            <a:avLst/>
          </a:prstGeom>
          <a:noFill/>
          <a:ln>
            <a:noFill/>
          </a:ln>
        </p:spPr>
      </p:pic>
      <p:sp>
        <p:nvSpPr>
          <p:cNvPr id="662" name="Google Shape;662;p33"/>
          <p:cNvSpPr txBox="1"/>
          <p:nvPr/>
        </p:nvSpPr>
        <p:spPr>
          <a:xfrm>
            <a:off x="107250" y="4475475"/>
            <a:ext cx="31164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lang="en">
                <a:solidFill>
                  <a:srgbClr val="595959"/>
                </a:solidFill>
                <a:latin typeface="Arvo"/>
                <a:ea typeface="Arvo"/>
                <a:cs typeface="Arvo"/>
                <a:sym typeface="Arvo"/>
              </a:rPr>
              <a:t>Professor:</a:t>
            </a:r>
            <a:endParaRPr b="0" i="0" u="none" cap="none" strike="noStrike">
              <a:solidFill>
                <a:srgbClr val="595959"/>
              </a:solidFill>
              <a:latin typeface="Arvo"/>
              <a:ea typeface="Arvo"/>
              <a:cs typeface="Arvo"/>
              <a:sym typeface="Arvo"/>
            </a:endParaRPr>
          </a:p>
          <a:p>
            <a:pPr indent="0" lvl="0" marL="0" marR="0" rtl="0" algn="l">
              <a:lnSpc>
                <a:spcPct val="115000"/>
              </a:lnSpc>
              <a:spcBef>
                <a:spcPts val="0"/>
              </a:spcBef>
              <a:spcAft>
                <a:spcPts val="0"/>
              </a:spcAft>
              <a:buClr>
                <a:srgbClr val="000000"/>
              </a:buClr>
              <a:buSzPts val="1100"/>
              <a:buFont typeface="Arial"/>
              <a:buNone/>
            </a:pPr>
            <a:r>
              <a:rPr b="0" i="0" lang="en" u="none" cap="none" strike="noStrike">
                <a:solidFill>
                  <a:srgbClr val="595959"/>
                </a:solidFill>
                <a:latin typeface="Arvo"/>
                <a:ea typeface="Arvo"/>
                <a:cs typeface="Arvo"/>
                <a:sym typeface="Arvo"/>
              </a:rPr>
              <a:t>Dr. </a:t>
            </a:r>
            <a:r>
              <a:rPr lang="en">
                <a:solidFill>
                  <a:srgbClr val="595959"/>
                </a:solidFill>
                <a:latin typeface="Arvo"/>
                <a:ea typeface="Arvo"/>
                <a:cs typeface="Arvo"/>
                <a:sym typeface="Arvo"/>
              </a:rPr>
              <a:t>Scott Roueche</a:t>
            </a:r>
            <a:endParaRPr b="0" i="0" u="none" cap="none" strike="noStrike">
              <a:solidFill>
                <a:srgbClr val="595959"/>
              </a:solidFill>
              <a:latin typeface="Arvo"/>
              <a:ea typeface="Arvo"/>
              <a:cs typeface="Arvo"/>
              <a:sym typeface="Ar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4"/>
          <p:cNvSpPr/>
          <p:nvPr/>
        </p:nvSpPr>
        <p:spPr>
          <a:xfrm>
            <a:off x="1993100" y="95125"/>
            <a:ext cx="67017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rgbClr val="FFFFFF"/>
                </a:solidFill>
                <a:latin typeface="Barlow Condensed"/>
                <a:ea typeface="Barlow Condensed"/>
                <a:cs typeface="Barlow Condensed"/>
                <a:sym typeface="Barlow Condensed"/>
              </a:rPr>
              <a:t>Workflow (Finalize class)</a:t>
            </a:r>
            <a:endParaRPr sz="3400">
              <a:solidFill>
                <a:schemeClr val="lt1"/>
              </a:solidFill>
              <a:latin typeface="Barlow Condensed"/>
              <a:ea typeface="Barlow Condensed"/>
              <a:cs typeface="Barlow Condensed"/>
              <a:sym typeface="Barlow Condensed"/>
            </a:endParaRPr>
          </a:p>
        </p:txBody>
      </p:sp>
      <p:pic>
        <p:nvPicPr>
          <p:cNvPr id="668" name="Google Shape;668;p34"/>
          <p:cNvPicPr preferRelativeResize="0"/>
          <p:nvPr/>
        </p:nvPicPr>
        <p:blipFill>
          <a:blip r:embed="rId3">
            <a:alphaModFix/>
          </a:blip>
          <a:stretch>
            <a:fillRect/>
          </a:stretch>
        </p:blipFill>
        <p:spPr>
          <a:xfrm>
            <a:off x="612575" y="1242888"/>
            <a:ext cx="7918850" cy="39006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5"/>
          <p:cNvSpPr/>
          <p:nvPr/>
        </p:nvSpPr>
        <p:spPr>
          <a:xfrm>
            <a:off x="114325" y="1253725"/>
            <a:ext cx="2142300" cy="1164600"/>
          </a:xfrm>
          <a:prstGeom prst="roundRect">
            <a:avLst>
              <a:gd fmla="val 16667" name="adj"/>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u="sng">
                <a:solidFill>
                  <a:srgbClr val="FFFFFF"/>
                </a:solidFill>
              </a:rPr>
              <a:t>Config</a:t>
            </a:r>
            <a:endParaRPr sz="1100" u="sng">
              <a:solidFill>
                <a:srgbClr val="FFFFFF"/>
              </a:solidFill>
            </a:endParaRPr>
          </a:p>
          <a:p>
            <a:pPr indent="0" lvl="0" marL="0" rtl="0" algn="l">
              <a:spcBef>
                <a:spcPts val="0"/>
              </a:spcBef>
              <a:spcAft>
                <a:spcPts val="0"/>
              </a:spcAft>
              <a:buNone/>
            </a:pPr>
            <a:r>
              <a:rPr lang="en" sz="1100">
                <a:solidFill>
                  <a:srgbClr val="FFFFFF"/>
                </a:solidFill>
              </a:rPr>
              <a:t>Heartbeat </a:t>
            </a:r>
            <a:r>
              <a:rPr b="1" lang="en" sz="1100">
                <a:solidFill>
                  <a:srgbClr val="FFFFFF"/>
                </a:solidFill>
              </a:rPr>
              <a:t>K </a:t>
            </a:r>
            <a:r>
              <a:rPr lang="en" sz="1100">
                <a:solidFill>
                  <a:srgbClr val="FFFFFF"/>
                </a:solidFill>
              </a:rPr>
              <a:t>(seconds)</a:t>
            </a:r>
            <a:endParaRPr sz="1100">
              <a:solidFill>
                <a:srgbClr val="FFFFFF"/>
              </a:solidFill>
            </a:endParaRPr>
          </a:p>
          <a:p>
            <a:pPr indent="0" lvl="0" marL="0" rtl="0" algn="l">
              <a:spcBef>
                <a:spcPts val="0"/>
              </a:spcBef>
              <a:spcAft>
                <a:spcPts val="0"/>
              </a:spcAft>
              <a:buNone/>
            </a:pPr>
            <a:r>
              <a:rPr lang="en" sz="1100">
                <a:solidFill>
                  <a:srgbClr val="FFFFFF"/>
                </a:solidFill>
              </a:rPr>
              <a:t>Stubs </a:t>
            </a:r>
            <a:r>
              <a:rPr b="1" lang="en" sz="1100">
                <a:solidFill>
                  <a:srgbClr val="FFFFFF"/>
                </a:solidFill>
              </a:rPr>
              <a:t>N </a:t>
            </a:r>
            <a:r>
              <a:rPr lang="en" sz="1100">
                <a:solidFill>
                  <a:srgbClr val="FFFFFF"/>
                </a:solidFill>
              </a:rPr>
              <a:t>(# of stubs)</a:t>
            </a:r>
            <a:endParaRPr sz="1100">
              <a:solidFill>
                <a:srgbClr val="FFFFFF"/>
              </a:solidFill>
            </a:endParaRPr>
          </a:p>
          <a:p>
            <a:pPr indent="0" lvl="0" marL="0" rtl="0" algn="l">
              <a:spcBef>
                <a:spcPts val="0"/>
              </a:spcBef>
              <a:spcAft>
                <a:spcPts val="0"/>
              </a:spcAft>
              <a:buNone/>
            </a:pPr>
            <a:r>
              <a:rPr lang="en" sz="1100">
                <a:solidFill>
                  <a:srgbClr val="FFFFFF"/>
                </a:solidFill>
              </a:rPr>
              <a:t>filePath </a:t>
            </a:r>
            <a:r>
              <a:rPr b="1" lang="en" sz="1100">
                <a:solidFill>
                  <a:srgbClr val="FFFFFF"/>
                </a:solidFill>
              </a:rPr>
              <a:t>inputDir</a:t>
            </a:r>
            <a:endParaRPr b="1" sz="1100">
              <a:solidFill>
                <a:srgbClr val="FFFFFF"/>
              </a:solidFill>
            </a:endParaRPr>
          </a:p>
        </p:txBody>
      </p:sp>
      <p:sp>
        <p:nvSpPr>
          <p:cNvPr id="674" name="Google Shape;674;p35"/>
          <p:cNvSpPr/>
          <p:nvPr/>
        </p:nvSpPr>
        <p:spPr>
          <a:xfrm>
            <a:off x="4641976" y="1658532"/>
            <a:ext cx="2662500" cy="1400100"/>
          </a:xfrm>
          <a:prstGeom prst="roundRect">
            <a:avLst>
              <a:gd fmla="val 16667" name="adj"/>
            </a:avLst>
          </a:prstGeom>
          <a:solidFill>
            <a:srgbClr val="78001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rPr>
              <a:t>Controller</a:t>
            </a:r>
            <a:endParaRPr u="sng">
              <a:solidFill>
                <a:srgbClr val="FFFFFF"/>
              </a:solidFill>
            </a:endParaRPr>
          </a:p>
          <a:p>
            <a:pPr indent="0" lvl="0" marL="0" rtl="0" algn="l">
              <a:spcBef>
                <a:spcPts val="0"/>
              </a:spcBef>
              <a:spcAft>
                <a:spcPts val="0"/>
              </a:spcAft>
              <a:buNone/>
            </a:pPr>
            <a:r>
              <a:rPr lang="en">
                <a:solidFill>
                  <a:srgbClr val="FFFFFF"/>
                </a:solidFill>
              </a:rPr>
              <a:t># of files mod(stubs)</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675" name="Google Shape;675;p35"/>
          <p:cNvSpPr/>
          <p:nvPr/>
        </p:nvSpPr>
        <p:spPr>
          <a:xfrm>
            <a:off x="2410745" y="2808500"/>
            <a:ext cx="1212000" cy="11646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Stub 1</a:t>
            </a:r>
            <a:endParaRPr sz="1100">
              <a:solidFill>
                <a:srgbClr val="FFFFFF"/>
              </a:solidFill>
            </a:endParaRPr>
          </a:p>
        </p:txBody>
      </p:sp>
      <p:sp>
        <p:nvSpPr>
          <p:cNvPr id="676" name="Google Shape;676;p35"/>
          <p:cNvSpPr/>
          <p:nvPr/>
        </p:nvSpPr>
        <p:spPr>
          <a:xfrm>
            <a:off x="4986227" y="3434904"/>
            <a:ext cx="637500" cy="5382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Stub 2</a:t>
            </a:r>
            <a:endParaRPr sz="1100">
              <a:solidFill>
                <a:srgbClr val="FFFFFF"/>
              </a:solidFill>
            </a:endParaRPr>
          </a:p>
        </p:txBody>
      </p:sp>
      <p:sp>
        <p:nvSpPr>
          <p:cNvPr id="677" name="Google Shape;677;p35"/>
          <p:cNvSpPr/>
          <p:nvPr/>
        </p:nvSpPr>
        <p:spPr>
          <a:xfrm>
            <a:off x="6746482" y="3303487"/>
            <a:ext cx="668700" cy="5382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Stub </a:t>
            </a:r>
            <a:r>
              <a:rPr b="1" lang="en" sz="1100">
                <a:solidFill>
                  <a:srgbClr val="FFFFFF"/>
                </a:solidFill>
              </a:rPr>
              <a:t>N</a:t>
            </a:r>
            <a:endParaRPr b="1" sz="1100">
              <a:solidFill>
                <a:srgbClr val="FFFFFF"/>
              </a:solidFill>
            </a:endParaRPr>
          </a:p>
        </p:txBody>
      </p:sp>
      <p:cxnSp>
        <p:nvCxnSpPr>
          <p:cNvPr id="678" name="Google Shape;678;p35"/>
          <p:cNvCxnSpPr>
            <a:stCxn id="674" idx="2"/>
            <a:endCxn id="675" idx="0"/>
          </p:cNvCxnSpPr>
          <p:nvPr/>
        </p:nvCxnSpPr>
        <p:spPr>
          <a:xfrm rot="10800000">
            <a:off x="3016726" y="2808432"/>
            <a:ext cx="2956500" cy="250200"/>
          </a:xfrm>
          <a:prstGeom prst="straightConnector1">
            <a:avLst/>
          </a:prstGeom>
          <a:noFill/>
          <a:ln cap="flat" cmpd="sng" w="9525">
            <a:solidFill>
              <a:schemeClr val="dk2"/>
            </a:solidFill>
            <a:prstDash val="solid"/>
            <a:round/>
            <a:headEnd len="med" w="med" type="none"/>
            <a:tailEnd len="med" w="med" type="triangle"/>
          </a:ln>
        </p:spPr>
      </p:cxnSp>
      <p:cxnSp>
        <p:nvCxnSpPr>
          <p:cNvPr id="679" name="Google Shape;679;p35"/>
          <p:cNvCxnSpPr>
            <a:stCxn id="674" idx="2"/>
            <a:endCxn id="676" idx="0"/>
          </p:cNvCxnSpPr>
          <p:nvPr/>
        </p:nvCxnSpPr>
        <p:spPr>
          <a:xfrm flipH="1">
            <a:off x="5305126" y="3058632"/>
            <a:ext cx="668100" cy="376200"/>
          </a:xfrm>
          <a:prstGeom prst="straightConnector1">
            <a:avLst/>
          </a:prstGeom>
          <a:noFill/>
          <a:ln cap="flat" cmpd="sng" w="9525">
            <a:solidFill>
              <a:schemeClr val="dk2"/>
            </a:solidFill>
            <a:prstDash val="solid"/>
            <a:round/>
            <a:headEnd len="med" w="med" type="none"/>
            <a:tailEnd len="med" w="med" type="triangle"/>
          </a:ln>
        </p:spPr>
      </p:cxnSp>
      <p:cxnSp>
        <p:nvCxnSpPr>
          <p:cNvPr id="680" name="Google Shape;680;p35"/>
          <p:cNvCxnSpPr>
            <a:stCxn id="674" idx="2"/>
            <a:endCxn id="677" idx="0"/>
          </p:cNvCxnSpPr>
          <p:nvPr/>
        </p:nvCxnSpPr>
        <p:spPr>
          <a:xfrm>
            <a:off x="5973226" y="3058632"/>
            <a:ext cx="1107600" cy="244800"/>
          </a:xfrm>
          <a:prstGeom prst="straightConnector1">
            <a:avLst/>
          </a:prstGeom>
          <a:noFill/>
          <a:ln cap="flat" cmpd="sng" w="9525">
            <a:solidFill>
              <a:schemeClr val="dk2"/>
            </a:solidFill>
            <a:prstDash val="solid"/>
            <a:round/>
            <a:headEnd len="med" w="med" type="none"/>
            <a:tailEnd len="med" w="med" type="triangle"/>
          </a:ln>
        </p:spPr>
      </p:cxnSp>
      <p:sp>
        <p:nvSpPr>
          <p:cNvPr id="681" name="Google Shape;681;p35"/>
          <p:cNvSpPr txBox="1"/>
          <p:nvPr/>
        </p:nvSpPr>
        <p:spPr>
          <a:xfrm>
            <a:off x="5967627" y="3617945"/>
            <a:ext cx="3579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t>
            </a:r>
            <a:endParaRPr sz="1100"/>
          </a:p>
        </p:txBody>
      </p:sp>
      <p:sp>
        <p:nvSpPr>
          <p:cNvPr id="682" name="Google Shape;682;p35"/>
          <p:cNvSpPr/>
          <p:nvPr/>
        </p:nvSpPr>
        <p:spPr>
          <a:xfrm>
            <a:off x="2051697" y="4391141"/>
            <a:ext cx="835800" cy="5382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Mapper 1</a:t>
            </a:r>
            <a:endParaRPr sz="1100">
              <a:solidFill>
                <a:srgbClr val="FFFFFF"/>
              </a:solidFill>
            </a:endParaRPr>
          </a:p>
        </p:txBody>
      </p:sp>
      <p:sp>
        <p:nvSpPr>
          <p:cNvPr id="683" name="Google Shape;683;p35"/>
          <p:cNvSpPr/>
          <p:nvPr/>
        </p:nvSpPr>
        <p:spPr>
          <a:xfrm>
            <a:off x="3270918" y="4353229"/>
            <a:ext cx="835800" cy="5382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Mapper 2</a:t>
            </a:r>
            <a:endParaRPr sz="1100">
              <a:solidFill>
                <a:srgbClr val="FFFFFF"/>
              </a:solidFill>
            </a:endParaRPr>
          </a:p>
        </p:txBody>
      </p:sp>
      <p:sp>
        <p:nvSpPr>
          <p:cNvPr id="684" name="Google Shape;684;p35"/>
          <p:cNvSpPr/>
          <p:nvPr/>
        </p:nvSpPr>
        <p:spPr>
          <a:xfrm>
            <a:off x="4641986" y="4391141"/>
            <a:ext cx="835800" cy="5382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Mapper 3</a:t>
            </a:r>
            <a:endParaRPr sz="1100">
              <a:solidFill>
                <a:srgbClr val="FFFFFF"/>
              </a:solidFill>
            </a:endParaRPr>
          </a:p>
        </p:txBody>
      </p:sp>
      <p:sp>
        <p:nvSpPr>
          <p:cNvPr id="685" name="Google Shape;685;p35"/>
          <p:cNvSpPr/>
          <p:nvPr/>
        </p:nvSpPr>
        <p:spPr>
          <a:xfrm>
            <a:off x="6662918" y="4391141"/>
            <a:ext cx="835800" cy="5382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Mapper 4</a:t>
            </a:r>
            <a:endParaRPr sz="1100">
              <a:solidFill>
                <a:srgbClr val="FFFFFF"/>
              </a:solidFill>
            </a:endParaRPr>
          </a:p>
        </p:txBody>
      </p:sp>
      <p:sp>
        <p:nvSpPr>
          <p:cNvPr id="686" name="Google Shape;686;p35"/>
          <p:cNvSpPr/>
          <p:nvPr/>
        </p:nvSpPr>
        <p:spPr>
          <a:xfrm>
            <a:off x="7880583" y="4391141"/>
            <a:ext cx="896400" cy="5382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Reducer 1</a:t>
            </a:r>
            <a:endParaRPr sz="1100">
              <a:solidFill>
                <a:srgbClr val="FFFFFF"/>
              </a:solidFill>
            </a:endParaRPr>
          </a:p>
        </p:txBody>
      </p:sp>
      <p:cxnSp>
        <p:nvCxnSpPr>
          <p:cNvPr id="687" name="Google Shape;687;p35"/>
          <p:cNvCxnSpPr>
            <a:stCxn id="675" idx="2"/>
            <a:endCxn id="682" idx="0"/>
          </p:cNvCxnSpPr>
          <p:nvPr/>
        </p:nvCxnSpPr>
        <p:spPr>
          <a:xfrm flipH="1">
            <a:off x="2469545" y="3973100"/>
            <a:ext cx="547200" cy="417900"/>
          </a:xfrm>
          <a:prstGeom prst="straightConnector1">
            <a:avLst/>
          </a:prstGeom>
          <a:noFill/>
          <a:ln cap="flat" cmpd="sng" w="9525">
            <a:solidFill>
              <a:schemeClr val="dk2"/>
            </a:solidFill>
            <a:prstDash val="solid"/>
            <a:round/>
            <a:headEnd len="med" w="med" type="none"/>
            <a:tailEnd len="med" w="med" type="triangle"/>
          </a:ln>
        </p:spPr>
      </p:cxnSp>
      <p:cxnSp>
        <p:nvCxnSpPr>
          <p:cNvPr id="688" name="Google Shape;688;p35"/>
          <p:cNvCxnSpPr>
            <a:stCxn id="675" idx="2"/>
            <a:endCxn id="683" idx="0"/>
          </p:cNvCxnSpPr>
          <p:nvPr/>
        </p:nvCxnSpPr>
        <p:spPr>
          <a:xfrm>
            <a:off x="3016745" y="3973100"/>
            <a:ext cx="672000" cy="380100"/>
          </a:xfrm>
          <a:prstGeom prst="straightConnector1">
            <a:avLst/>
          </a:prstGeom>
          <a:noFill/>
          <a:ln cap="flat" cmpd="sng" w="9525">
            <a:solidFill>
              <a:schemeClr val="dk2"/>
            </a:solidFill>
            <a:prstDash val="solid"/>
            <a:round/>
            <a:headEnd len="med" w="med" type="none"/>
            <a:tailEnd len="med" w="med" type="triangle"/>
          </a:ln>
        </p:spPr>
      </p:cxnSp>
      <p:cxnSp>
        <p:nvCxnSpPr>
          <p:cNvPr id="689" name="Google Shape;689;p35"/>
          <p:cNvCxnSpPr>
            <a:stCxn id="676" idx="2"/>
            <a:endCxn id="684" idx="0"/>
          </p:cNvCxnSpPr>
          <p:nvPr/>
        </p:nvCxnSpPr>
        <p:spPr>
          <a:xfrm flipH="1">
            <a:off x="5059877" y="3973104"/>
            <a:ext cx="245100" cy="417900"/>
          </a:xfrm>
          <a:prstGeom prst="straightConnector1">
            <a:avLst/>
          </a:prstGeom>
          <a:noFill/>
          <a:ln cap="flat" cmpd="sng" w="9525">
            <a:solidFill>
              <a:schemeClr val="dk2"/>
            </a:solidFill>
            <a:prstDash val="solid"/>
            <a:round/>
            <a:headEnd len="med" w="med" type="none"/>
            <a:tailEnd len="med" w="med" type="triangle"/>
          </a:ln>
        </p:spPr>
      </p:cxnSp>
      <p:cxnSp>
        <p:nvCxnSpPr>
          <p:cNvPr id="690" name="Google Shape;690;p35"/>
          <p:cNvCxnSpPr>
            <a:stCxn id="677" idx="2"/>
            <a:endCxn id="685" idx="0"/>
          </p:cNvCxnSpPr>
          <p:nvPr/>
        </p:nvCxnSpPr>
        <p:spPr>
          <a:xfrm>
            <a:off x="7080832" y="3841687"/>
            <a:ext cx="0" cy="549600"/>
          </a:xfrm>
          <a:prstGeom prst="straightConnector1">
            <a:avLst/>
          </a:prstGeom>
          <a:noFill/>
          <a:ln cap="flat" cmpd="sng" w="9525">
            <a:solidFill>
              <a:schemeClr val="dk2"/>
            </a:solidFill>
            <a:prstDash val="solid"/>
            <a:round/>
            <a:headEnd len="med" w="med" type="none"/>
            <a:tailEnd len="med" w="med" type="triangle"/>
          </a:ln>
        </p:spPr>
      </p:cxnSp>
      <p:cxnSp>
        <p:nvCxnSpPr>
          <p:cNvPr id="691" name="Google Shape;691;p35"/>
          <p:cNvCxnSpPr>
            <a:stCxn id="677" idx="2"/>
            <a:endCxn id="686" idx="0"/>
          </p:cNvCxnSpPr>
          <p:nvPr/>
        </p:nvCxnSpPr>
        <p:spPr>
          <a:xfrm>
            <a:off x="7080832" y="3841687"/>
            <a:ext cx="1248000" cy="549600"/>
          </a:xfrm>
          <a:prstGeom prst="straightConnector1">
            <a:avLst/>
          </a:prstGeom>
          <a:noFill/>
          <a:ln cap="flat" cmpd="sng" w="9525">
            <a:solidFill>
              <a:schemeClr val="dk2"/>
            </a:solidFill>
            <a:prstDash val="solid"/>
            <a:round/>
            <a:headEnd len="med" w="med" type="none"/>
            <a:tailEnd len="med" w="med" type="triangle"/>
          </a:ln>
        </p:spPr>
      </p:cxnSp>
      <p:cxnSp>
        <p:nvCxnSpPr>
          <p:cNvPr id="692" name="Google Shape;692;p35"/>
          <p:cNvCxnSpPr>
            <a:stCxn id="682" idx="1"/>
            <a:endCxn id="674" idx="1"/>
          </p:cNvCxnSpPr>
          <p:nvPr/>
        </p:nvCxnSpPr>
        <p:spPr>
          <a:xfrm flipH="1" rot="10800000">
            <a:off x="2051697" y="2358641"/>
            <a:ext cx="2590200" cy="2301600"/>
          </a:xfrm>
          <a:prstGeom prst="bentConnector3">
            <a:avLst>
              <a:gd fmla="val -9754" name="adj1"/>
            </a:avLst>
          </a:prstGeom>
          <a:noFill/>
          <a:ln cap="flat" cmpd="sng" w="9525">
            <a:solidFill>
              <a:schemeClr val="dk2"/>
            </a:solidFill>
            <a:prstDash val="dot"/>
            <a:round/>
            <a:headEnd len="med" w="med" type="none"/>
            <a:tailEnd len="med" w="med" type="triangle"/>
          </a:ln>
        </p:spPr>
      </p:cxnSp>
      <p:cxnSp>
        <p:nvCxnSpPr>
          <p:cNvPr id="693" name="Google Shape;693;p35"/>
          <p:cNvCxnSpPr>
            <a:stCxn id="683" idx="3"/>
            <a:endCxn id="674" idx="1"/>
          </p:cNvCxnSpPr>
          <p:nvPr/>
        </p:nvCxnSpPr>
        <p:spPr>
          <a:xfrm flipH="1" rot="10800000">
            <a:off x="4106718" y="2358529"/>
            <a:ext cx="535200" cy="2263800"/>
          </a:xfrm>
          <a:prstGeom prst="bentConnector3">
            <a:avLst>
              <a:gd fmla="val 50009" name="adj1"/>
            </a:avLst>
          </a:prstGeom>
          <a:noFill/>
          <a:ln cap="flat" cmpd="sng" w="9525">
            <a:solidFill>
              <a:schemeClr val="dk2"/>
            </a:solidFill>
            <a:prstDash val="dot"/>
            <a:round/>
            <a:headEnd len="med" w="med" type="none"/>
            <a:tailEnd len="med" w="med" type="none"/>
          </a:ln>
        </p:spPr>
      </p:cxnSp>
      <p:cxnSp>
        <p:nvCxnSpPr>
          <p:cNvPr id="694" name="Google Shape;694;p35"/>
          <p:cNvCxnSpPr>
            <a:stCxn id="684" idx="1"/>
            <a:endCxn id="674" idx="1"/>
          </p:cNvCxnSpPr>
          <p:nvPr/>
        </p:nvCxnSpPr>
        <p:spPr>
          <a:xfrm flipH="1" rot="10800000">
            <a:off x="4641986" y="2358641"/>
            <a:ext cx="600" cy="2301600"/>
          </a:xfrm>
          <a:prstGeom prst="bentConnector3">
            <a:avLst>
              <a:gd fmla="val -39689041" name="adj1"/>
            </a:avLst>
          </a:prstGeom>
          <a:noFill/>
          <a:ln cap="flat" cmpd="sng" w="9525">
            <a:solidFill>
              <a:schemeClr val="dk2"/>
            </a:solidFill>
            <a:prstDash val="dot"/>
            <a:round/>
            <a:headEnd len="med" w="med" type="none"/>
            <a:tailEnd len="med" w="med" type="triangle"/>
          </a:ln>
        </p:spPr>
      </p:cxnSp>
      <p:cxnSp>
        <p:nvCxnSpPr>
          <p:cNvPr id="695" name="Google Shape;695;p35"/>
          <p:cNvCxnSpPr>
            <a:stCxn id="685" idx="3"/>
            <a:endCxn id="674" idx="3"/>
          </p:cNvCxnSpPr>
          <p:nvPr/>
        </p:nvCxnSpPr>
        <p:spPr>
          <a:xfrm rot="10800000">
            <a:off x="7304618" y="2358641"/>
            <a:ext cx="194100" cy="2301600"/>
          </a:xfrm>
          <a:prstGeom prst="bentConnector3">
            <a:avLst>
              <a:gd fmla="val -130123" name="adj1"/>
            </a:avLst>
          </a:prstGeom>
          <a:noFill/>
          <a:ln cap="flat" cmpd="sng" w="9525">
            <a:solidFill>
              <a:schemeClr val="dk2"/>
            </a:solidFill>
            <a:prstDash val="dot"/>
            <a:round/>
            <a:headEnd len="med" w="med" type="none"/>
            <a:tailEnd len="med" w="med" type="triangle"/>
          </a:ln>
        </p:spPr>
      </p:cxnSp>
      <p:cxnSp>
        <p:nvCxnSpPr>
          <p:cNvPr id="696" name="Google Shape;696;p35"/>
          <p:cNvCxnSpPr>
            <a:stCxn id="686" idx="3"/>
            <a:endCxn id="674" idx="3"/>
          </p:cNvCxnSpPr>
          <p:nvPr/>
        </p:nvCxnSpPr>
        <p:spPr>
          <a:xfrm rot="10800000">
            <a:off x="7304583" y="2358641"/>
            <a:ext cx="1472400" cy="2301600"/>
          </a:xfrm>
          <a:prstGeom prst="bentConnector3">
            <a:avLst>
              <a:gd fmla="val -17162" name="adj1"/>
            </a:avLst>
          </a:prstGeom>
          <a:noFill/>
          <a:ln cap="flat" cmpd="sng" w="9525">
            <a:solidFill>
              <a:schemeClr val="dk2"/>
            </a:solidFill>
            <a:prstDash val="dot"/>
            <a:round/>
            <a:headEnd len="med" w="med" type="none"/>
            <a:tailEnd len="med" w="med" type="triangle"/>
          </a:ln>
        </p:spPr>
      </p:cxnSp>
      <p:cxnSp>
        <p:nvCxnSpPr>
          <p:cNvPr id="697" name="Google Shape;697;p35"/>
          <p:cNvCxnSpPr>
            <a:stCxn id="673" idx="3"/>
            <a:endCxn id="674" idx="0"/>
          </p:cNvCxnSpPr>
          <p:nvPr/>
        </p:nvCxnSpPr>
        <p:spPr>
          <a:xfrm flipH="1" rot="10800000">
            <a:off x="2256625" y="1658425"/>
            <a:ext cx="3716700" cy="177600"/>
          </a:xfrm>
          <a:prstGeom prst="bentConnector4">
            <a:avLst>
              <a:gd fmla="val 32089" name="adj1"/>
              <a:gd fmla="val 281957" name="adj2"/>
            </a:avLst>
          </a:prstGeom>
          <a:noFill/>
          <a:ln cap="flat" cmpd="sng" w="9525">
            <a:solidFill>
              <a:schemeClr val="dk2"/>
            </a:solidFill>
            <a:prstDash val="solid"/>
            <a:round/>
            <a:headEnd len="med" w="med" type="none"/>
            <a:tailEnd len="med" w="med" type="triangle"/>
          </a:ln>
        </p:spPr>
      </p:cxnSp>
      <p:sp>
        <p:nvSpPr>
          <p:cNvPr id="698" name="Google Shape;698;p35"/>
          <p:cNvSpPr/>
          <p:nvPr/>
        </p:nvSpPr>
        <p:spPr>
          <a:xfrm>
            <a:off x="5399927" y="2640495"/>
            <a:ext cx="1147500" cy="418200"/>
          </a:xfrm>
          <a:prstGeom prst="rect">
            <a:avLst/>
          </a:prstGeom>
          <a:solidFill>
            <a:schemeClr val="accent3"/>
          </a:solidFill>
          <a:ln cap="flat" cmpd="sng" w="2857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SocketConnector</a:t>
            </a:r>
            <a:endParaRPr sz="900">
              <a:solidFill>
                <a:srgbClr val="FFFFFF"/>
              </a:solidFill>
            </a:endParaRPr>
          </a:p>
        </p:txBody>
      </p:sp>
      <p:sp>
        <p:nvSpPr>
          <p:cNvPr id="699" name="Google Shape;699;p35"/>
          <p:cNvSpPr/>
          <p:nvPr/>
        </p:nvSpPr>
        <p:spPr>
          <a:xfrm>
            <a:off x="2443059" y="3515818"/>
            <a:ext cx="1147500" cy="418200"/>
          </a:xfrm>
          <a:prstGeom prst="rect">
            <a:avLst/>
          </a:prstGeom>
          <a:solidFill>
            <a:srgbClr val="78001B"/>
          </a:solidFill>
          <a:ln cap="flat" cmpd="sng" w="2857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SocketListener</a:t>
            </a:r>
            <a:endParaRPr sz="900">
              <a:solidFill>
                <a:srgbClr val="FFFFFF"/>
              </a:solidFill>
            </a:endParaRPr>
          </a:p>
        </p:txBody>
      </p:sp>
      <p:sp>
        <p:nvSpPr>
          <p:cNvPr id="700" name="Google Shape;700;p35"/>
          <p:cNvSpPr/>
          <p:nvPr/>
        </p:nvSpPr>
        <p:spPr>
          <a:xfrm>
            <a:off x="2103075" y="228650"/>
            <a:ext cx="66738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solidFill>
                  <a:srgbClr val="FFFFFF"/>
                </a:solidFill>
                <a:latin typeface="Barlow Condensed"/>
                <a:ea typeface="Barlow Condensed"/>
                <a:cs typeface="Barlow Condensed"/>
                <a:sym typeface="Barlow Condensed"/>
              </a:rPr>
              <a:t>Control Flow</a:t>
            </a:r>
            <a:endParaRPr sz="3400">
              <a:solidFill>
                <a:srgbClr val="FFFFFF"/>
              </a:solidFill>
              <a:latin typeface="Barlow Condensed"/>
              <a:ea typeface="Barlow Condensed"/>
              <a:cs typeface="Barlow Condensed"/>
              <a:sym typeface="Barlow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36"/>
          <p:cNvSpPr txBox="1"/>
          <p:nvPr/>
        </p:nvSpPr>
        <p:spPr>
          <a:xfrm>
            <a:off x="537650" y="759650"/>
            <a:ext cx="7582800" cy="37731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Arvo"/>
              <a:buChar char="●"/>
            </a:pPr>
            <a:r>
              <a:rPr lang="en" sz="1600">
                <a:latin typeface="Arvo"/>
                <a:ea typeface="Arvo"/>
                <a:cs typeface="Arvo"/>
                <a:sym typeface="Arvo"/>
              </a:rPr>
              <a:t>Objective of the controller is to manage flow of messaging</a:t>
            </a:r>
            <a:endParaRPr sz="1600">
              <a:latin typeface="Arvo"/>
              <a:ea typeface="Arvo"/>
              <a:cs typeface="Arvo"/>
              <a:sym typeface="Arvo"/>
            </a:endParaRPr>
          </a:p>
          <a:p>
            <a:pPr indent="-330200" lvl="1" marL="914400" rtl="0" algn="l">
              <a:lnSpc>
                <a:spcPct val="150000"/>
              </a:lnSpc>
              <a:spcBef>
                <a:spcPts val="0"/>
              </a:spcBef>
              <a:spcAft>
                <a:spcPts val="0"/>
              </a:spcAft>
              <a:buSzPts val="1600"/>
              <a:buFont typeface="Arvo"/>
              <a:buChar char="○"/>
            </a:pPr>
            <a:r>
              <a:rPr lang="en" sz="1600">
                <a:latin typeface="Arvo"/>
                <a:ea typeface="Arvo"/>
                <a:cs typeface="Arvo"/>
                <a:sym typeface="Arvo"/>
              </a:rPr>
              <a:t>From stubs to Map &amp; Reducer libraries</a:t>
            </a:r>
            <a:endParaRPr sz="1600">
              <a:latin typeface="Arvo"/>
              <a:ea typeface="Arvo"/>
              <a:cs typeface="Arvo"/>
              <a:sym typeface="Arvo"/>
            </a:endParaRPr>
          </a:p>
          <a:p>
            <a:pPr indent="-330200" lvl="0" marL="457200" rtl="0" algn="l">
              <a:lnSpc>
                <a:spcPct val="150000"/>
              </a:lnSpc>
              <a:spcBef>
                <a:spcPts val="0"/>
              </a:spcBef>
              <a:spcAft>
                <a:spcPts val="0"/>
              </a:spcAft>
              <a:buSzPts val="1600"/>
              <a:buFont typeface="Arvo"/>
              <a:buChar char="●"/>
            </a:pPr>
            <a:r>
              <a:rPr lang="en" sz="1600">
                <a:latin typeface="Arvo"/>
                <a:ea typeface="Arvo"/>
                <a:cs typeface="Arvo"/>
                <a:sym typeface="Arvo"/>
              </a:rPr>
              <a:t>The controller writes message to be sent between stubs to kick of the workflows and begin processing Map or Reduce. Controller listens to for heartbeat messages for status updates from Map/Reduce every K seconds.</a:t>
            </a:r>
            <a:endParaRPr sz="1600">
              <a:latin typeface="Arvo"/>
              <a:ea typeface="Arvo"/>
              <a:cs typeface="Arvo"/>
              <a:sym typeface="Arvo"/>
            </a:endParaRPr>
          </a:p>
          <a:p>
            <a:pPr indent="-330200" lvl="0" marL="457200" rtl="0" algn="l">
              <a:lnSpc>
                <a:spcPct val="150000"/>
              </a:lnSpc>
              <a:spcBef>
                <a:spcPts val="0"/>
              </a:spcBef>
              <a:spcAft>
                <a:spcPts val="0"/>
              </a:spcAft>
              <a:buSzPts val="1600"/>
              <a:buFont typeface="Arvo"/>
              <a:buChar char="●"/>
            </a:pPr>
            <a:r>
              <a:rPr lang="en" sz="1600">
                <a:latin typeface="Arvo"/>
                <a:ea typeface="Arvo"/>
                <a:cs typeface="Arvo"/>
                <a:sym typeface="Arvo"/>
              </a:rPr>
              <a:t>Controller Messages:</a:t>
            </a:r>
            <a:endParaRPr sz="1600">
              <a:latin typeface="Arvo"/>
              <a:ea typeface="Arvo"/>
              <a:cs typeface="Arvo"/>
              <a:sym typeface="Arvo"/>
            </a:endParaRPr>
          </a:p>
          <a:p>
            <a:pPr indent="-330200" lvl="1" marL="914400" rtl="0" algn="l">
              <a:lnSpc>
                <a:spcPct val="150000"/>
              </a:lnSpc>
              <a:spcBef>
                <a:spcPts val="0"/>
              </a:spcBef>
              <a:spcAft>
                <a:spcPts val="0"/>
              </a:spcAft>
              <a:buSzPts val="1600"/>
              <a:buFont typeface="Arvo"/>
              <a:buChar char="○"/>
            </a:pPr>
            <a:r>
              <a:rPr lang="en" sz="1600">
                <a:latin typeface="Arvo"/>
                <a:ea typeface="Arvo"/>
                <a:cs typeface="Arvo"/>
                <a:sym typeface="Arvo"/>
              </a:rPr>
              <a:t>Inbound Messages: “Waiting” | “Processing” | “Stopped”</a:t>
            </a:r>
            <a:endParaRPr sz="1600">
              <a:latin typeface="Arvo"/>
              <a:ea typeface="Arvo"/>
              <a:cs typeface="Arvo"/>
              <a:sym typeface="Arvo"/>
            </a:endParaRPr>
          </a:p>
          <a:p>
            <a:pPr indent="-330200" lvl="1" marL="914400" rtl="0" algn="l">
              <a:lnSpc>
                <a:spcPct val="150000"/>
              </a:lnSpc>
              <a:spcBef>
                <a:spcPts val="0"/>
              </a:spcBef>
              <a:spcAft>
                <a:spcPts val="0"/>
              </a:spcAft>
              <a:buSzPts val="1600"/>
              <a:buFont typeface="Arvo"/>
              <a:buChar char="○"/>
            </a:pPr>
            <a:r>
              <a:rPr lang="en" sz="1600">
                <a:latin typeface="Arvo"/>
                <a:ea typeface="Arvo"/>
                <a:cs typeface="Arvo"/>
                <a:sym typeface="Arvo"/>
              </a:rPr>
              <a:t>Outbound Messages: “Start Mapper#” | “Start Reducer#” | “Stop” </a:t>
            </a:r>
            <a:endParaRPr sz="1600">
              <a:latin typeface="Arvo"/>
              <a:ea typeface="Arvo"/>
              <a:cs typeface="Arvo"/>
              <a:sym typeface="Arvo"/>
            </a:endParaRPr>
          </a:p>
          <a:p>
            <a:pPr indent="0" lvl="0" marL="457200" rtl="0" algn="l">
              <a:lnSpc>
                <a:spcPct val="115000"/>
              </a:lnSpc>
              <a:spcBef>
                <a:spcPts val="0"/>
              </a:spcBef>
              <a:spcAft>
                <a:spcPts val="0"/>
              </a:spcAft>
              <a:buNone/>
            </a:pPr>
            <a:r>
              <a:t/>
            </a:r>
            <a:endParaRPr sz="1700">
              <a:latin typeface="Arvo"/>
              <a:ea typeface="Arvo"/>
              <a:cs typeface="Arvo"/>
              <a:sym typeface="Arvo"/>
            </a:endParaRPr>
          </a:p>
        </p:txBody>
      </p:sp>
      <p:sp>
        <p:nvSpPr>
          <p:cNvPr id="706" name="Google Shape;706;p36"/>
          <p:cNvSpPr/>
          <p:nvPr/>
        </p:nvSpPr>
        <p:spPr>
          <a:xfrm>
            <a:off x="7764931" y="3973283"/>
            <a:ext cx="912579" cy="918140"/>
          </a:xfrm>
          <a:custGeom>
            <a:rect b="b" l="l" r="r" t="t"/>
            <a:pathLst>
              <a:path extrusionOk="0" h="20803" w="20677">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6"/>
          <p:cNvSpPr/>
          <p:nvPr/>
        </p:nvSpPr>
        <p:spPr>
          <a:xfrm>
            <a:off x="7850628" y="4061138"/>
            <a:ext cx="741167" cy="742427"/>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8" name="Google Shape;708;p36"/>
          <p:cNvGrpSpPr/>
          <p:nvPr/>
        </p:nvGrpSpPr>
        <p:grpSpPr>
          <a:xfrm>
            <a:off x="8056412" y="4268445"/>
            <a:ext cx="329595" cy="327823"/>
            <a:chOff x="-3854375" y="2046625"/>
            <a:chExt cx="293025" cy="291450"/>
          </a:xfrm>
        </p:grpSpPr>
        <p:sp>
          <p:nvSpPr>
            <p:cNvPr id="709" name="Google Shape;709;p36"/>
            <p:cNvSpPr/>
            <p:nvPr/>
          </p:nvSpPr>
          <p:spPr>
            <a:xfrm>
              <a:off x="-3854375" y="2046625"/>
              <a:ext cx="293025" cy="291450"/>
            </a:xfrm>
            <a:custGeom>
              <a:rect b="b" l="l" r="r" t="t"/>
              <a:pathLst>
                <a:path extrusionOk="0" h="11658" w="11721">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6"/>
            <p:cNvSpPr/>
            <p:nvPr/>
          </p:nvSpPr>
          <p:spPr>
            <a:xfrm>
              <a:off x="-3714975" y="2080500"/>
              <a:ext cx="103200" cy="119750"/>
            </a:xfrm>
            <a:custGeom>
              <a:rect b="b" l="l" r="r" t="t"/>
              <a:pathLst>
                <a:path extrusionOk="0" h="4790" w="4128">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1" name="Google Shape;711;p36"/>
          <p:cNvSpPr/>
          <p:nvPr/>
        </p:nvSpPr>
        <p:spPr>
          <a:xfrm>
            <a:off x="452000" y="250100"/>
            <a:ext cx="77541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solidFill>
                  <a:srgbClr val="FFFFFF"/>
                </a:solidFill>
                <a:latin typeface="Barlow Condensed"/>
                <a:ea typeface="Barlow Condensed"/>
                <a:cs typeface="Barlow Condensed"/>
                <a:sym typeface="Barlow Condensed"/>
              </a:rPr>
              <a:t>Control Flow</a:t>
            </a:r>
            <a:endParaRPr sz="3400">
              <a:solidFill>
                <a:srgbClr val="FFFFFF"/>
              </a:solidFill>
              <a:latin typeface="Barlow Condensed"/>
              <a:ea typeface="Barlow Condensed"/>
              <a:cs typeface="Barlow Condensed"/>
              <a:sym typeface="Barlow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7"/>
          <p:cNvSpPr/>
          <p:nvPr/>
        </p:nvSpPr>
        <p:spPr>
          <a:xfrm>
            <a:off x="739375" y="164325"/>
            <a:ext cx="81108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solidFill>
                  <a:srgbClr val="FFFFFF"/>
                </a:solidFill>
                <a:latin typeface="Barlow Condensed"/>
                <a:ea typeface="Barlow Condensed"/>
                <a:cs typeface="Barlow Condensed"/>
                <a:sym typeface="Barlow Condensed"/>
              </a:rPr>
              <a:t>Messaging</a:t>
            </a:r>
            <a:endParaRPr sz="3200">
              <a:solidFill>
                <a:srgbClr val="FFFFFF"/>
              </a:solidFill>
              <a:latin typeface="Barlow Condensed"/>
              <a:ea typeface="Barlow Condensed"/>
              <a:cs typeface="Barlow Condensed"/>
              <a:sym typeface="Barlow Condensed"/>
            </a:endParaRPr>
          </a:p>
        </p:txBody>
      </p:sp>
      <p:pic>
        <p:nvPicPr>
          <p:cNvPr id="717" name="Google Shape;717;p37"/>
          <p:cNvPicPr preferRelativeResize="0"/>
          <p:nvPr/>
        </p:nvPicPr>
        <p:blipFill>
          <a:blip r:embed="rId3">
            <a:alphaModFix/>
          </a:blip>
          <a:stretch>
            <a:fillRect/>
          </a:stretch>
        </p:blipFill>
        <p:spPr>
          <a:xfrm>
            <a:off x="1573056" y="616450"/>
            <a:ext cx="4754880" cy="4527049"/>
          </a:xfrm>
          <a:prstGeom prst="rect">
            <a:avLst/>
          </a:prstGeom>
          <a:noFill/>
          <a:ln cap="flat" cmpd="sng" w="19050">
            <a:solidFill>
              <a:srgbClr val="000000"/>
            </a:solidFill>
            <a:prstDash val="solid"/>
            <a:round/>
            <a:headEnd len="sm" w="sm" type="none"/>
            <a:tailEnd len="sm" w="sm" type="none"/>
          </a:ln>
        </p:spPr>
      </p:pic>
      <p:grpSp>
        <p:nvGrpSpPr>
          <p:cNvPr id="718" name="Google Shape;718;p37"/>
          <p:cNvGrpSpPr/>
          <p:nvPr/>
        </p:nvGrpSpPr>
        <p:grpSpPr>
          <a:xfrm>
            <a:off x="7242750" y="2080575"/>
            <a:ext cx="980695" cy="982361"/>
            <a:chOff x="917250" y="2165250"/>
            <a:chExt cx="980695" cy="982361"/>
          </a:xfrm>
        </p:grpSpPr>
        <p:sp>
          <p:nvSpPr>
            <p:cNvPr id="719" name="Google Shape;719;p37"/>
            <p:cNvSpPr/>
            <p:nvPr/>
          </p:nvSpPr>
          <p:spPr>
            <a:xfrm>
              <a:off x="917250" y="2165250"/>
              <a:ext cx="980695" cy="982361"/>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7"/>
            <p:cNvSpPr/>
            <p:nvPr/>
          </p:nvSpPr>
          <p:spPr>
            <a:xfrm>
              <a:off x="1037015" y="2285225"/>
              <a:ext cx="741167" cy="742427"/>
            </a:xfrm>
            <a:custGeom>
              <a:rect b="b" l="l" r="r" t="t"/>
              <a:pathLst>
                <a:path extrusionOk="0" h="14738" w="14713">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340B"/>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1" name="Google Shape;721;p37"/>
          <p:cNvGrpSpPr/>
          <p:nvPr/>
        </p:nvGrpSpPr>
        <p:grpSpPr>
          <a:xfrm>
            <a:off x="7566753" y="2406201"/>
            <a:ext cx="332705" cy="331102"/>
            <a:chOff x="-49786250" y="2316650"/>
            <a:chExt cx="300900" cy="299450"/>
          </a:xfrm>
        </p:grpSpPr>
        <p:sp>
          <p:nvSpPr>
            <p:cNvPr id="722" name="Google Shape;722;p37"/>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7"/>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7"/>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7"/>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7"/>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7"/>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7"/>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8"/>
          <p:cNvSpPr/>
          <p:nvPr/>
        </p:nvSpPr>
        <p:spPr>
          <a:xfrm>
            <a:off x="4572000" y="1242050"/>
            <a:ext cx="3895500" cy="11619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Controller</a:t>
            </a:r>
            <a:endParaRPr b="1" sz="1600">
              <a:solidFill>
                <a:srgbClr val="FFFFFF"/>
              </a:solidFill>
            </a:endParaRPr>
          </a:p>
          <a:p>
            <a:pPr indent="0" lvl="0" marL="0" rtl="0" algn="l">
              <a:spcBef>
                <a:spcPts val="0"/>
              </a:spcBef>
              <a:spcAft>
                <a:spcPts val="0"/>
              </a:spcAft>
              <a:buNone/>
            </a:pPr>
            <a:r>
              <a:rPr lang="en">
                <a:solidFill>
                  <a:srgbClr val="FFFFFF"/>
                </a:solidFill>
              </a:rPr>
              <a:t>- MapFiles(InputDirectoy)</a:t>
            </a:r>
            <a:endParaRPr>
              <a:solidFill>
                <a:srgbClr val="FFFFFF"/>
              </a:solidFill>
            </a:endParaRPr>
          </a:p>
          <a:p>
            <a:pPr indent="0" lvl="0" marL="0" rtl="0" algn="l">
              <a:spcBef>
                <a:spcPts val="0"/>
              </a:spcBef>
              <a:spcAft>
                <a:spcPts val="0"/>
              </a:spcAft>
              <a:buNone/>
            </a:pPr>
            <a:r>
              <a:rPr lang="en">
                <a:solidFill>
                  <a:srgbClr val="FFFFFF"/>
                </a:solidFill>
              </a:rPr>
              <a:t>- ReduceFile(SingleReduceFile)</a:t>
            </a:r>
            <a:endParaRPr>
              <a:solidFill>
                <a:srgbClr val="FFFFFF"/>
              </a:solidFill>
            </a:endParaRPr>
          </a:p>
          <a:p>
            <a:pPr indent="0" lvl="0" marL="0" rtl="0" algn="l">
              <a:spcBef>
                <a:spcPts val="0"/>
              </a:spcBef>
              <a:spcAft>
                <a:spcPts val="0"/>
              </a:spcAft>
              <a:buNone/>
            </a:pPr>
            <a:r>
              <a:rPr lang="en">
                <a:solidFill>
                  <a:srgbClr val="FFFFFF"/>
                </a:solidFill>
              </a:rPr>
              <a:t>- FinializeOutput</a:t>
            </a:r>
            <a:endParaRPr>
              <a:solidFill>
                <a:srgbClr val="FFFFFF"/>
              </a:solidFill>
            </a:endParaRPr>
          </a:p>
        </p:txBody>
      </p:sp>
      <p:sp>
        <p:nvSpPr>
          <p:cNvPr id="734" name="Google Shape;734;p38"/>
          <p:cNvSpPr/>
          <p:nvPr/>
        </p:nvSpPr>
        <p:spPr>
          <a:xfrm>
            <a:off x="2128525" y="2661275"/>
            <a:ext cx="2057400" cy="13239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StubN </a:t>
            </a:r>
            <a:endParaRPr b="1" sz="1600">
              <a:solidFill>
                <a:srgbClr val="FFFFFF"/>
              </a:solidFill>
            </a:endParaRPr>
          </a:p>
          <a:p>
            <a:pPr indent="0" lvl="0" marL="0" rtl="0" algn="l">
              <a:spcBef>
                <a:spcPts val="0"/>
              </a:spcBef>
              <a:spcAft>
                <a:spcPts val="0"/>
              </a:spcAft>
              <a:buNone/>
            </a:pPr>
            <a:r>
              <a:rPr lang="en">
                <a:solidFill>
                  <a:srgbClr val="FFFFFF"/>
                </a:solidFill>
              </a:rPr>
              <a:t>-ProcessMessage</a:t>
            </a:r>
            <a:endParaRPr>
              <a:solidFill>
                <a:srgbClr val="FFFFFF"/>
              </a:solidFill>
            </a:endParaRPr>
          </a:p>
          <a:p>
            <a:pPr indent="0" lvl="0" marL="0" rtl="0" algn="l">
              <a:spcBef>
                <a:spcPts val="0"/>
              </a:spcBef>
              <a:spcAft>
                <a:spcPts val="0"/>
              </a:spcAft>
              <a:buNone/>
            </a:pPr>
            <a:r>
              <a:rPr lang="en">
                <a:solidFill>
                  <a:srgbClr val="FFFFFF"/>
                </a:solidFill>
              </a:rPr>
              <a:t>-CreateReduceThread</a:t>
            </a:r>
            <a:endParaRPr>
              <a:solidFill>
                <a:srgbClr val="FFFFFF"/>
              </a:solidFill>
            </a:endParaRPr>
          </a:p>
          <a:p>
            <a:pPr indent="0" lvl="0" marL="0" rtl="0" algn="l">
              <a:spcBef>
                <a:spcPts val="0"/>
              </a:spcBef>
              <a:spcAft>
                <a:spcPts val="0"/>
              </a:spcAft>
              <a:buNone/>
            </a:pPr>
            <a:r>
              <a:rPr lang="en">
                <a:solidFill>
                  <a:srgbClr val="FFFFFF"/>
                </a:solidFill>
              </a:rPr>
              <a:t>-CreateMapThread</a:t>
            </a:r>
            <a:endParaRPr>
              <a:solidFill>
                <a:srgbClr val="FFFFFF"/>
              </a:solidFill>
            </a:endParaRPr>
          </a:p>
          <a:p>
            <a:pPr indent="0" lvl="0" marL="0" rtl="0" algn="l">
              <a:spcBef>
                <a:spcPts val="0"/>
              </a:spcBef>
              <a:spcAft>
                <a:spcPts val="0"/>
              </a:spcAft>
              <a:buNone/>
            </a:pPr>
            <a:r>
              <a:rPr lang="en">
                <a:solidFill>
                  <a:srgbClr val="FFFFFF"/>
                </a:solidFill>
              </a:rPr>
              <a:t>-JoinAllThreads</a:t>
            </a:r>
            <a:endParaRPr>
              <a:solidFill>
                <a:srgbClr val="FFFFFF"/>
              </a:solidFill>
            </a:endParaRPr>
          </a:p>
        </p:txBody>
      </p:sp>
      <p:sp>
        <p:nvSpPr>
          <p:cNvPr id="735" name="Google Shape;735;p38"/>
          <p:cNvSpPr/>
          <p:nvPr/>
        </p:nvSpPr>
        <p:spPr>
          <a:xfrm>
            <a:off x="309250" y="118100"/>
            <a:ext cx="3771900" cy="6669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Main</a:t>
            </a:r>
            <a:endParaRPr b="1">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GenerateStubs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ExecuteController(ControllerConfig)</a:t>
            </a:r>
            <a:endParaRPr sz="1300">
              <a:solidFill>
                <a:srgbClr val="FFFFFF"/>
              </a:solidFill>
            </a:endParaRPr>
          </a:p>
        </p:txBody>
      </p:sp>
      <p:sp>
        <p:nvSpPr>
          <p:cNvPr id="736" name="Google Shape;736;p38"/>
          <p:cNvSpPr/>
          <p:nvPr/>
        </p:nvSpPr>
        <p:spPr>
          <a:xfrm>
            <a:off x="1652275" y="4509200"/>
            <a:ext cx="1323900" cy="3144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Map Thread</a:t>
            </a:r>
            <a:endParaRPr>
              <a:solidFill>
                <a:srgbClr val="FFFFFF"/>
              </a:solidFill>
            </a:endParaRPr>
          </a:p>
        </p:txBody>
      </p:sp>
      <p:sp>
        <p:nvSpPr>
          <p:cNvPr id="737" name="Google Shape;737;p38"/>
          <p:cNvSpPr/>
          <p:nvPr/>
        </p:nvSpPr>
        <p:spPr>
          <a:xfrm>
            <a:off x="3357250" y="4271000"/>
            <a:ext cx="1533600" cy="3717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Reduce Thread</a:t>
            </a:r>
            <a:endParaRPr>
              <a:solidFill>
                <a:srgbClr val="FFFFFF"/>
              </a:solidFill>
            </a:endParaRPr>
          </a:p>
        </p:txBody>
      </p:sp>
      <p:cxnSp>
        <p:nvCxnSpPr>
          <p:cNvPr id="738" name="Google Shape;738;p38"/>
          <p:cNvCxnSpPr>
            <a:stCxn id="735" idx="2"/>
            <a:endCxn id="733" idx="1"/>
          </p:cNvCxnSpPr>
          <p:nvPr/>
        </p:nvCxnSpPr>
        <p:spPr>
          <a:xfrm>
            <a:off x="2195200" y="785000"/>
            <a:ext cx="2376900" cy="1038000"/>
          </a:xfrm>
          <a:prstGeom prst="straightConnector1">
            <a:avLst/>
          </a:prstGeom>
          <a:noFill/>
          <a:ln cap="flat" cmpd="sng" w="9525">
            <a:solidFill>
              <a:schemeClr val="dk2"/>
            </a:solidFill>
            <a:prstDash val="solid"/>
            <a:round/>
            <a:headEnd len="med" w="med" type="none"/>
            <a:tailEnd len="med" w="med" type="triangle"/>
          </a:ln>
        </p:spPr>
      </p:cxnSp>
      <p:cxnSp>
        <p:nvCxnSpPr>
          <p:cNvPr id="739" name="Google Shape;739;p38"/>
          <p:cNvCxnSpPr>
            <a:stCxn id="735" idx="2"/>
            <a:endCxn id="734" idx="0"/>
          </p:cNvCxnSpPr>
          <p:nvPr/>
        </p:nvCxnSpPr>
        <p:spPr>
          <a:xfrm>
            <a:off x="2195200" y="785000"/>
            <a:ext cx="962100" cy="1876200"/>
          </a:xfrm>
          <a:prstGeom prst="straightConnector1">
            <a:avLst/>
          </a:prstGeom>
          <a:noFill/>
          <a:ln cap="flat" cmpd="sng" w="9525">
            <a:solidFill>
              <a:schemeClr val="dk2"/>
            </a:solidFill>
            <a:prstDash val="solid"/>
            <a:round/>
            <a:headEnd len="med" w="med" type="none"/>
            <a:tailEnd len="med" w="med" type="triangle"/>
          </a:ln>
        </p:spPr>
      </p:cxnSp>
      <p:sp>
        <p:nvSpPr>
          <p:cNvPr id="740" name="Google Shape;740;p38"/>
          <p:cNvSpPr txBox="1"/>
          <p:nvPr/>
        </p:nvSpPr>
        <p:spPr>
          <a:xfrm>
            <a:off x="2909500" y="815375"/>
            <a:ext cx="828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a:t>
            </a:r>
            <a:endParaRPr/>
          </a:p>
        </p:txBody>
      </p:sp>
      <p:sp>
        <p:nvSpPr>
          <p:cNvPr id="741" name="Google Shape;741;p38"/>
          <p:cNvSpPr txBox="1"/>
          <p:nvPr/>
        </p:nvSpPr>
        <p:spPr>
          <a:xfrm>
            <a:off x="2576275" y="1524988"/>
            <a:ext cx="1323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Creates/Joins</a:t>
            </a:r>
            <a:endParaRPr/>
          </a:p>
        </p:txBody>
      </p:sp>
      <p:sp>
        <p:nvSpPr>
          <p:cNvPr id="742" name="Google Shape;742;p38"/>
          <p:cNvSpPr txBox="1"/>
          <p:nvPr/>
        </p:nvSpPr>
        <p:spPr>
          <a:xfrm>
            <a:off x="1442575" y="3985250"/>
            <a:ext cx="139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Creates/Joins</a:t>
            </a:r>
            <a:endParaRPr/>
          </a:p>
        </p:txBody>
      </p:sp>
      <p:cxnSp>
        <p:nvCxnSpPr>
          <p:cNvPr id="743" name="Google Shape;743;p38"/>
          <p:cNvCxnSpPr>
            <a:endCxn id="736" idx="0"/>
          </p:cNvCxnSpPr>
          <p:nvPr/>
        </p:nvCxnSpPr>
        <p:spPr>
          <a:xfrm flipH="1">
            <a:off x="2314225" y="3994700"/>
            <a:ext cx="519000" cy="514500"/>
          </a:xfrm>
          <a:prstGeom prst="straightConnector1">
            <a:avLst/>
          </a:prstGeom>
          <a:noFill/>
          <a:ln cap="flat" cmpd="sng" w="9525">
            <a:solidFill>
              <a:schemeClr val="dk2"/>
            </a:solidFill>
            <a:prstDash val="solid"/>
            <a:round/>
            <a:headEnd len="med" w="med" type="none"/>
            <a:tailEnd len="med" w="med" type="triangle"/>
          </a:ln>
        </p:spPr>
      </p:cxnSp>
      <p:cxnSp>
        <p:nvCxnSpPr>
          <p:cNvPr id="744" name="Google Shape;744;p38"/>
          <p:cNvCxnSpPr>
            <a:stCxn id="734" idx="2"/>
            <a:endCxn id="737" idx="0"/>
          </p:cNvCxnSpPr>
          <p:nvPr/>
        </p:nvCxnSpPr>
        <p:spPr>
          <a:xfrm>
            <a:off x="3157225" y="3985175"/>
            <a:ext cx="966900" cy="285900"/>
          </a:xfrm>
          <a:prstGeom prst="straightConnector1">
            <a:avLst/>
          </a:prstGeom>
          <a:noFill/>
          <a:ln cap="flat" cmpd="sng" w="9525">
            <a:solidFill>
              <a:schemeClr val="dk2"/>
            </a:solidFill>
            <a:prstDash val="solid"/>
            <a:round/>
            <a:headEnd len="med" w="med" type="none"/>
            <a:tailEnd len="med" w="med" type="triangle"/>
          </a:ln>
        </p:spPr>
      </p:cxnSp>
      <p:sp>
        <p:nvSpPr>
          <p:cNvPr id="745" name="Google Shape;745;p38"/>
          <p:cNvSpPr txBox="1"/>
          <p:nvPr/>
        </p:nvSpPr>
        <p:spPr>
          <a:xfrm>
            <a:off x="3738400" y="3904100"/>
            <a:ext cx="139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Creates/Joins</a:t>
            </a:r>
            <a:endParaRPr/>
          </a:p>
        </p:txBody>
      </p:sp>
      <p:cxnSp>
        <p:nvCxnSpPr>
          <p:cNvPr id="746" name="Google Shape;746;p38"/>
          <p:cNvCxnSpPr>
            <a:stCxn id="733" idx="2"/>
            <a:endCxn id="734" idx="3"/>
          </p:cNvCxnSpPr>
          <p:nvPr/>
        </p:nvCxnSpPr>
        <p:spPr>
          <a:xfrm rot="5400000">
            <a:off x="4893300" y="1696700"/>
            <a:ext cx="919200" cy="2333700"/>
          </a:xfrm>
          <a:prstGeom prst="bentConnector2">
            <a:avLst/>
          </a:prstGeom>
          <a:noFill/>
          <a:ln cap="flat" cmpd="sng" w="9525">
            <a:solidFill>
              <a:schemeClr val="dk2"/>
            </a:solidFill>
            <a:prstDash val="dash"/>
            <a:round/>
            <a:headEnd len="med" w="med" type="none"/>
            <a:tailEnd len="med" w="med" type="stealth"/>
          </a:ln>
        </p:spPr>
      </p:cxnSp>
      <p:cxnSp>
        <p:nvCxnSpPr>
          <p:cNvPr id="747" name="Google Shape;747;p38"/>
          <p:cNvCxnSpPr/>
          <p:nvPr/>
        </p:nvCxnSpPr>
        <p:spPr>
          <a:xfrm flipH="1" rot="10800000">
            <a:off x="4652650" y="375200"/>
            <a:ext cx="657300" cy="9600"/>
          </a:xfrm>
          <a:prstGeom prst="straightConnector1">
            <a:avLst/>
          </a:prstGeom>
          <a:noFill/>
          <a:ln cap="flat" cmpd="sng" w="9525">
            <a:solidFill>
              <a:schemeClr val="dk2"/>
            </a:solidFill>
            <a:prstDash val="dash"/>
            <a:round/>
            <a:headEnd len="med" w="med" type="none"/>
            <a:tailEnd len="med" w="med" type="stealth"/>
          </a:ln>
        </p:spPr>
      </p:cxnSp>
      <p:sp>
        <p:nvSpPr>
          <p:cNvPr id="748" name="Google Shape;748;p38"/>
          <p:cNvSpPr txBox="1"/>
          <p:nvPr/>
        </p:nvSpPr>
        <p:spPr>
          <a:xfrm>
            <a:off x="4633600" y="80000"/>
            <a:ext cx="4519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Msg</a:t>
            </a:r>
            <a:endParaRPr/>
          </a:p>
        </p:txBody>
      </p:sp>
      <p:sp>
        <p:nvSpPr>
          <p:cNvPr id="749" name="Google Shape;749;p38"/>
          <p:cNvSpPr txBox="1"/>
          <p:nvPr/>
        </p:nvSpPr>
        <p:spPr>
          <a:xfrm>
            <a:off x="4395475" y="3013700"/>
            <a:ext cx="1905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CreateThreadMsg</a:t>
            </a:r>
            <a:endParaRPr/>
          </a:p>
        </p:txBody>
      </p:sp>
      <p:cxnSp>
        <p:nvCxnSpPr>
          <p:cNvPr id="750" name="Google Shape;750;p38"/>
          <p:cNvCxnSpPr>
            <a:stCxn id="736" idx="2"/>
          </p:cNvCxnSpPr>
          <p:nvPr/>
        </p:nvCxnSpPr>
        <p:spPr>
          <a:xfrm rot="-5400000">
            <a:off x="3811975" y="915950"/>
            <a:ext cx="2409900" cy="5405400"/>
          </a:xfrm>
          <a:prstGeom prst="bentConnector4">
            <a:avLst>
              <a:gd fmla="val -9881" name="adj1"/>
              <a:gd fmla="val 100117" name="adj2"/>
            </a:avLst>
          </a:prstGeom>
          <a:noFill/>
          <a:ln cap="flat" cmpd="sng" w="9525">
            <a:solidFill>
              <a:schemeClr val="dk2"/>
            </a:solidFill>
            <a:prstDash val="dash"/>
            <a:round/>
            <a:headEnd len="med" w="med" type="none"/>
            <a:tailEnd len="med" w="med" type="triangle"/>
          </a:ln>
        </p:spPr>
      </p:cxnSp>
      <p:cxnSp>
        <p:nvCxnSpPr>
          <p:cNvPr id="751" name="Google Shape;751;p38"/>
          <p:cNvCxnSpPr>
            <a:stCxn id="737" idx="3"/>
          </p:cNvCxnSpPr>
          <p:nvPr/>
        </p:nvCxnSpPr>
        <p:spPr>
          <a:xfrm flipH="1" rot="10800000">
            <a:off x="4890850" y="2413550"/>
            <a:ext cx="2428800" cy="2043300"/>
          </a:xfrm>
          <a:prstGeom prst="bentConnector3">
            <a:avLst>
              <a:gd fmla="val 100406" name="adj1"/>
            </a:avLst>
          </a:prstGeom>
          <a:noFill/>
          <a:ln cap="flat" cmpd="sng" w="9525">
            <a:solidFill>
              <a:schemeClr val="dk2"/>
            </a:solidFill>
            <a:prstDash val="dash"/>
            <a:round/>
            <a:headEnd len="med" w="med" type="none"/>
            <a:tailEnd len="med" w="med" type="stealth"/>
          </a:ln>
        </p:spPr>
      </p:cxnSp>
      <p:sp>
        <p:nvSpPr>
          <p:cNvPr id="752" name="Google Shape;752;p38"/>
          <p:cNvSpPr txBox="1"/>
          <p:nvPr/>
        </p:nvSpPr>
        <p:spPr>
          <a:xfrm>
            <a:off x="4962100" y="4112900"/>
            <a:ext cx="3862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Reduced File</a:t>
            </a:r>
            <a:endParaRPr/>
          </a:p>
        </p:txBody>
      </p:sp>
      <p:sp>
        <p:nvSpPr>
          <p:cNvPr id="753" name="Google Shape;753;p38"/>
          <p:cNvSpPr txBox="1"/>
          <p:nvPr/>
        </p:nvSpPr>
        <p:spPr>
          <a:xfrm>
            <a:off x="2976175" y="4725150"/>
            <a:ext cx="139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MappedFile</a:t>
            </a:r>
            <a:endParaRPr/>
          </a:p>
        </p:txBody>
      </p:sp>
      <p:sp>
        <p:nvSpPr>
          <p:cNvPr id="754" name="Google Shape;754;p38"/>
          <p:cNvSpPr/>
          <p:nvPr/>
        </p:nvSpPr>
        <p:spPr>
          <a:xfrm>
            <a:off x="1652275" y="3132650"/>
            <a:ext cx="171600" cy="190500"/>
          </a:xfrm>
          <a:prstGeom prst="ellipse">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p:cNvSpPr/>
          <p:nvPr/>
        </p:nvSpPr>
        <p:spPr>
          <a:xfrm>
            <a:off x="1318900" y="3132650"/>
            <a:ext cx="171600" cy="190500"/>
          </a:xfrm>
          <a:prstGeom prst="ellipse">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a:off x="985525" y="3132650"/>
            <a:ext cx="171600" cy="190500"/>
          </a:xfrm>
          <a:prstGeom prst="ellipse">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7" name="Google Shape;757;p38"/>
          <p:cNvCxnSpPr/>
          <p:nvPr/>
        </p:nvCxnSpPr>
        <p:spPr>
          <a:xfrm flipH="1">
            <a:off x="4186075" y="2411725"/>
            <a:ext cx="2800200" cy="1162200"/>
          </a:xfrm>
          <a:prstGeom prst="bentConnector3">
            <a:avLst>
              <a:gd fmla="val 0" name="adj1"/>
            </a:avLst>
          </a:prstGeom>
          <a:noFill/>
          <a:ln cap="flat" cmpd="sng" w="9525">
            <a:solidFill>
              <a:schemeClr val="dk2"/>
            </a:solidFill>
            <a:prstDash val="dash"/>
            <a:round/>
            <a:headEnd len="med" w="med" type="none"/>
            <a:tailEnd len="med" w="med" type="none"/>
          </a:ln>
        </p:spPr>
      </p:cxnSp>
      <p:sp>
        <p:nvSpPr>
          <p:cNvPr id="758" name="Google Shape;758;p38"/>
          <p:cNvSpPr txBox="1"/>
          <p:nvPr/>
        </p:nvSpPr>
        <p:spPr>
          <a:xfrm>
            <a:off x="4572100" y="3261200"/>
            <a:ext cx="12045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JoinThread</a:t>
            </a:r>
            <a:endParaRPr/>
          </a:p>
        </p:txBody>
      </p:sp>
      <p:cxnSp>
        <p:nvCxnSpPr>
          <p:cNvPr id="759" name="Google Shape;759;p38"/>
          <p:cNvCxnSpPr/>
          <p:nvPr/>
        </p:nvCxnSpPr>
        <p:spPr>
          <a:xfrm flipH="1" rot="10800000">
            <a:off x="4643125" y="632375"/>
            <a:ext cx="647700" cy="9600"/>
          </a:xfrm>
          <a:prstGeom prst="straightConnector1">
            <a:avLst/>
          </a:prstGeom>
          <a:noFill/>
          <a:ln cap="flat" cmpd="sng" w="9525">
            <a:solidFill>
              <a:schemeClr val="dk2"/>
            </a:solidFill>
            <a:prstDash val="solid"/>
            <a:round/>
            <a:headEnd len="med" w="med" type="none"/>
            <a:tailEnd len="med" w="med" type="triangle"/>
          </a:ln>
        </p:spPr>
      </p:cxnSp>
      <p:sp>
        <p:nvSpPr>
          <p:cNvPr id="760" name="Google Shape;760;p38"/>
          <p:cNvSpPr txBox="1"/>
          <p:nvPr/>
        </p:nvSpPr>
        <p:spPr>
          <a:xfrm>
            <a:off x="4366975" y="318125"/>
            <a:ext cx="46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Direct Ownership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39"/>
          <p:cNvSpPr/>
          <p:nvPr/>
        </p:nvSpPr>
        <p:spPr>
          <a:xfrm>
            <a:off x="230325" y="52500"/>
            <a:ext cx="85566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rgbClr val="FFFFFF"/>
                </a:solidFill>
                <a:latin typeface="Barlow Condensed"/>
                <a:ea typeface="Barlow Condensed"/>
                <a:cs typeface="Barlow Condensed"/>
                <a:sym typeface="Barlow Condensed"/>
              </a:rPr>
              <a:t>SOCKET Diagram</a:t>
            </a:r>
            <a:endParaRPr sz="3000">
              <a:solidFill>
                <a:srgbClr val="FFFFFF"/>
              </a:solidFill>
              <a:latin typeface="Barlow Condensed"/>
              <a:ea typeface="Barlow Condensed"/>
              <a:cs typeface="Barlow Condensed"/>
              <a:sym typeface="Barlow Condensed"/>
            </a:endParaRPr>
          </a:p>
        </p:txBody>
      </p:sp>
      <p:sp>
        <p:nvSpPr>
          <p:cNvPr id="766" name="Google Shape;766;p39"/>
          <p:cNvSpPr/>
          <p:nvPr/>
        </p:nvSpPr>
        <p:spPr>
          <a:xfrm>
            <a:off x="2024250" y="2332650"/>
            <a:ext cx="1114500" cy="6669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4610775" y="2113575"/>
            <a:ext cx="1057200" cy="813300"/>
          </a:xfrm>
          <a:prstGeom prst="rect">
            <a:avLst/>
          </a:prstGeom>
          <a:solidFill>
            <a:srgbClr val="78001B"/>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STUB</a:t>
            </a:r>
            <a:endParaRPr>
              <a:solidFill>
                <a:srgbClr val="FFFFFF"/>
              </a:solidFill>
            </a:endParaRPr>
          </a:p>
        </p:txBody>
      </p:sp>
      <p:sp>
        <p:nvSpPr>
          <p:cNvPr id="768" name="Google Shape;768;p39"/>
          <p:cNvSpPr/>
          <p:nvPr/>
        </p:nvSpPr>
        <p:spPr>
          <a:xfrm>
            <a:off x="4610775" y="2113575"/>
            <a:ext cx="1057200" cy="3048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Server</a:t>
            </a:r>
            <a:endParaRPr b="1">
              <a:solidFill>
                <a:srgbClr val="FFFFFF"/>
              </a:solidFill>
            </a:endParaRPr>
          </a:p>
        </p:txBody>
      </p:sp>
      <p:sp>
        <p:nvSpPr>
          <p:cNvPr id="769" name="Google Shape;769;p39"/>
          <p:cNvSpPr/>
          <p:nvPr/>
        </p:nvSpPr>
        <p:spPr>
          <a:xfrm>
            <a:off x="5734725" y="2113575"/>
            <a:ext cx="1057200" cy="813300"/>
          </a:xfrm>
          <a:prstGeom prst="rect">
            <a:avLst/>
          </a:prstGeom>
          <a:solidFill>
            <a:srgbClr val="78001B"/>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STUB</a:t>
            </a:r>
            <a:endParaRPr>
              <a:solidFill>
                <a:srgbClr val="FFFFFF"/>
              </a:solidFill>
            </a:endParaRPr>
          </a:p>
        </p:txBody>
      </p:sp>
      <p:sp>
        <p:nvSpPr>
          <p:cNvPr id="770" name="Google Shape;770;p39"/>
          <p:cNvSpPr/>
          <p:nvPr/>
        </p:nvSpPr>
        <p:spPr>
          <a:xfrm>
            <a:off x="5734725" y="2113575"/>
            <a:ext cx="1057200" cy="3048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Server</a:t>
            </a:r>
            <a:endParaRPr b="1">
              <a:solidFill>
                <a:srgbClr val="FFFFFF"/>
              </a:solidFill>
            </a:endParaRPr>
          </a:p>
        </p:txBody>
      </p:sp>
      <p:sp>
        <p:nvSpPr>
          <p:cNvPr id="771" name="Google Shape;771;p39"/>
          <p:cNvSpPr/>
          <p:nvPr/>
        </p:nvSpPr>
        <p:spPr>
          <a:xfrm>
            <a:off x="6858675" y="2113575"/>
            <a:ext cx="1057200" cy="813300"/>
          </a:xfrm>
          <a:prstGeom prst="rect">
            <a:avLst/>
          </a:prstGeom>
          <a:solidFill>
            <a:srgbClr val="78001B"/>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STUB</a:t>
            </a:r>
            <a:endParaRPr>
              <a:solidFill>
                <a:srgbClr val="FFFFFF"/>
              </a:solidFill>
            </a:endParaRPr>
          </a:p>
        </p:txBody>
      </p:sp>
      <p:sp>
        <p:nvSpPr>
          <p:cNvPr id="772" name="Google Shape;772;p39"/>
          <p:cNvSpPr/>
          <p:nvPr/>
        </p:nvSpPr>
        <p:spPr>
          <a:xfrm>
            <a:off x="6858675" y="2113575"/>
            <a:ext cx="1057200" cy="3048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Server</a:t>
            </a:r>
            <a:endParaRPr b="1">
              <a:solidFill>
                <a:srgbClr val="FFFFFF"/>
              </a:solidFill>
            </a:endParaRPr>
          </a:p>
        </p:txBody>
      </p:sp>
      <p:sp>
        <p:nvSpPr>
          <p:cNvPr id="773" name="Google Shape;773;p39"/>
          <p:cNvSpPr/>
          <p:nvPr/>
        </p:nvSpPr>
        <p:spPr>
          <a:xfrm>
            <a:off x="1324650" y="808650"/>
            <a:ext cx="2085900" cy="10953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Controller</a:t>
            </a:r>
            <a:endParaRPr>
              <a:solidFill>
                <a:srgbClr val="FFFFFF"/>
              </a:solidFill>
            </a:endParaRPr>
          </a:p>
        </p:txBody>
      </p:sp>
      <p:sp>
        <p:nvSpPr>
          <p:cNvPr id="774" name="Google Shape;774;p39"/>
          <p:cNvSpPr/>
          <p:nvPr/>
        </p:nvSpPr>
        <p:spPr>
          <a:xfrm>
            <a:off x="2505750" y="818175"/>
            <a:ext cx="904800" cy="3048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Client</a:t>
            </a:r>
            <a:endParaRPr b="1">
              <a:solidFill>
                <a:srgbClr val="FFFFFF"/>
              </a:solidFill>
            </a:endParaRPr>
          </a:p>
        </p:txBody>
      </p:sp>
      <p:sp>
        <p:nvSpPr>
          <p:cNvPr id="775" name="Google Shape;775;p39"/>
          <p:cNvSpPr/>
          <p:nvPr/>
        </p:nvSpPr>
        <p:spPr>
          <a:xfrm>
            <a:off x="2505750" y="1208700"/>
            <a:ext cx="904800" cy="3048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Client</a:t>
            </a:r>
            <a:endParaRPr b="1">
              <a:solidFill>
                <a:srgbClr val="FFFFFF"/>
              </a:solidFill>
            </a:endParaRPr>
          </a:p>
        </p:txBody>
      </p:sp>
      <p:sp>
        <p:nvSpPr>
          <p:cNvPr id="776" name="Google Shape;776;p39"/>
          <p:cNvSpPr/>
          <p:nvPr/>
        </p:nvSpPr>
        <p:spPr>
          <a:xfrm>
            <a:off x="2505750" y="1599225"/>
            <a:ext cx="904800" cy="3048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Client</a:t>
            </a:r>
            <a:endParaRPr b="1">
              <a:solidFill>
                <a:srgbClr val="FFFFFF"/>
              </a:solidFill>
            </a:endParaRPr>
          </a:p>
        </p:txBody>
      </p:sp>
      <p:cxnSp>
        <p:nvCxnSpPr>
          <p:cNvPr id="777" name="Google Shape;777;p39"/>
          <p:cNvCxnSpPr>
            <a:stCxn id="776" idx="3"/>
            <a:endCxn id="768" idx="0"/>
          </p:cNvCxnSpPr>
          <p:nvPr/>
        </p:nvCxnSpPr>
        <p:spPr>
          <a:xfrm>
            <a:off x="3410550" y="1751625"/>
            <a:ext cx="1728900" cy="362100"/>
          </a:xfrm>
          <a:prstGeom prst="bentConnector2">
            <a:avLst/>
          </a:prstGeom>
          <a:noFill/>
          <a:ln cap="flat" cmpd="sng" w="9525">
            <a:solidFill>
              <a:schemeClr val="dk2"/>
            </a:solidFill>
            <a:prstDash val="dash"/>
            <a:round/>
            <a:headEnd len="med" w="med" type="none"/>
            <a:tailEnd len="med" w="med" type="stealth"/>
          </a:ln>
        </p:spPr>
      </p:cxnSp>
      <p:cxnSp>
        <p:nvCxnSpPr>
          <p:cNvPr id="778" name="Google Shape;778;p39"/>
          <p:cNvCxnSpPr>
            <a:stCxn id="775" idx="3"/>
            <a:endCxn id="770" idx="0"/>
          </p:cNvCxnSpPr>
          <p:nvPr/>
        </p:nvCxnSpPr>
        <p:spPr>
          <a:xfrm>
            <a:off x="3410550" y="1361100"/>
            <a:ext cx="2852700" cy="752400"/>
          </a:xfrm>
          <a:prstGeom prst="bentConnector2">
            <a:avLst/>
          </a:prstGeom>
          <a:noFill/>
          <a:ln cap="flat" cmpd="sng" w="9525">
            <a:solidFill>
              <a:schemeClr val="dk2"/>
            </a:solidFill>
            <a:prstDash val="dash"/>
            <a:round/>
            <a:headEnd len="med" w="med" type="none"/>
            <a:tailEnd len="med" w="med" type="stealth"/>
          </a:ln>
        </p:spPr>
      </p:cxnSp>
      <p:sp>
        <p:nvSpPr>
          <p:cNvPr id="779" name="Google Shape;779;p39"/>
          <p:cNvSpPr/>
          <p:nvPr/>
        </p:nvSpPr>
        <p:spPr>
          <a:xfrm>
            <a:off x="1324650" y="1599225"/>
            <a:ext cx="904800" cy="3048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Server</a:t>
            </a:r>
            <a:endParaRPr b="1">
              <a:solidFill>
                <a:srgbClr val="FFFFFF"/>
              </a:solidFill>
            </a:endParaRPr>
          </a:p>
        </p:txBody>
      </p:sp>
      <p:cxnSp>
        <p:nvCxnSpPr>
          <p:cNvPr id="780" name="Google Shape;780;p39"/>
          <p:cNvCxnSpPr>
            <a:stCxn id="774" idx="3"/>
            <a:endCxn id="772" idx="0"/>
          </p:cNvCxnSpPr>
          <p:nvPr/>
        </p:nvCxnSpPr>
        <p:spPr>
          <a:xfrm>
            <a:off x="3410550" y="970575"/>
            <a:ext cx="3976800" cy="1143000"/>
          </a:xfrm>
          <a:prstGeom prst="bentConnector2">
            <a:avLst/>
          </a:prstGeom>
          <a:noFill/>
          <a:ln cap="flat" cmpd="sng" w="9525">
            <a:solidFill>
              <a:schemeClr val="dk2"/>
            </a:solidFill>
            <a:prstDash val="dash"/>
            <a:round/>
            <a:headEnd len="med" w="med" type="none"/>
            <a:tailEnd len="med" w="med" type="stealth"/>
          </a:ln>
        </p:spPr>
      </p:cxnSp>
      <p:sp>
        <p:nvSpPr>
          <p:cNvPr id="781" name="Google Shape;781;p39"/>
          <p:cNvSpPr/>
          <p:nvPr/>
        </p:nvSpPr>
        <p:spPr>
          <a:xfrm>
            <a:off x="4034175" y="3170850"/>
            <a:ext cx="957300" cy="666900"/>
          </a:xfrm>
          <a:prstGeom prst="rect">
            <a:avLst/>
          </a:prstGeom>
          <a:solidFill>
            <a:srgbClr val="78001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Mapper</a:t>
            </a:r>
            <a:endParaRPr>
              <a:solidFill>
                <a:srgbClr val="FFFFFF"/>
              </a:solidFill>
            </a:endParaRPr>
          </a:p>
        </p:txBody>
      </p:sp>
      <p:sp>
        <p:nvSpPr>
          <p:cNvPr id="782" name="Google Shape;782;p39"/>
          <p:cNvSpPr/>
          <p:nvPr/>
        </p:nvSpPr>
        <p:spPr>
          <a:xfrm>
            <a:off x="5139450" y="3170850"/>
            <a:ext cx="957300" cy="666900"/>
          </a:xfrm>
          <a:prstGeom prst="rect">
            <a:avLst/>
          </a:prstGeom>
          <a:solidFill>
            <a:srgbClr val="78001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Reducer</a:t>
            </a:r>
            <a:endParaRPr>
              <a:solidFill>
                <a:srgbClr val="FFFFFF"/>
              </a:solidFill>
            </a:endParaRPr>
          </a:p>
        </p:txBody>
      </p:sp>
      <p:cxnSp>
        <p:nvCxnSpPr>
          <p:cNvPr id="783" name="Google Shape;783;p39"/>
          <p:cNvCxnSpPr>
            <a:stCxn id="767" idx="2"/>
            <a:endCxn id="781" idx="0"/>
          </p:cNvCxnSpPr>
          <p:nvPr/>
        </p:nvCxnSpPr>
        <p:spPr>
          <a:xfrm rot="5400000">
            <a:off x="4704225" y="2735625"/>
            <a:ext cx="243900" cy="626400"/>
          </a:xfrm>
          <a:prstGeom prst="bentConnector3">
            <a:avLst>
              <a:gd fmla="val 50015" name="adj1"/>
            </a:avLst>
          </a:prstGeom>
          <a:noFill/>
          <a:ln cap="flat" cmpd="sng" w="9525">
            <a:solidFill>
              <a:schemeClr val="dk2"/>
            </a:solidFill>
            <a:prstDash val="solid"/>
            <a:round/>
            <a:headEnd len="med" w="med" type="none"/>
            <a:tailEnd len="med" w="med" type="none"/>
          </a:ln>
        </p:spPr>
      </p:cxnSp>
      <p:cxnSp>
        <p:nvCxnSpPr>
          <p:cNvPr id="784" name="Google Shape;784;p39"/>
          <p:cNvCxnSpPr>
            <a:stCxn id="767" idx="2"/>
            <a:endCxn id="782" idx="0"/>
          </p:cNvCxnSpPr>
          <p:nvPr/>
        </p:nvCxnSpPr>
        <p:spPr>
          <a:xfrm flipH="1" rot="-5400000">
            <a:off x="5256825" y="2809425"/>
            <a:ext cx="243900" cy="478800"/>
          </a:xfrm>
          <a:prstGeom prst="bentConnector3">
            <a:avLst>
              <a:gd fmla="val 50015" name="adj1"/>
            </a:avLst>
          </a:prstGeom>
          <a:noFill/>
          <a:ln cap="flat" cmpd="sng" w="9525">
            <a:solidFill>
              <a:schemeClr val="dk2"/>
            </a:solidFill>
            <a:prstDash val="solid"/>
            <a:round/>
            <a:headEnd len="med" w="med" type="none"/>
            <a:tailEnd len="med" w="med" type="none"/>
          </a:ln>
        </p:spPr>
      </p:cxnSp>
      <p:cxnSp>
        <p:nvCxnSpPr>
          <p:cNvPr id="785" name="Google Shape;785;p39"/>
          <p:cNvCxnSpPr/>
          <p:nvPr/>
        </p:nvCxnSpPr>
        <p:spPr>
          <a:xfrm>
            <a:off x="2195700" y="2905775"/>
            <a:ext cx="771600" cy="9600"/>
          </a:xfrm>
          <a:prstGeom prst="straightConnector1">
            <a:avLst/>
          </a:prstGeom>
          <a:noFill/>
          <a:ln cap="flat" cmpd="sng" w="9525">
            <a:solidFill>
              <a:srgbClr val="FFFFFF"/>
            </a:solidFill>
            <a:prstDash val="dash"/>
            <a:round/>
            <a:headEnd len="med" w="med" type="none"/>
            <a:tailEnd len="med" w="med" type="triangle"/>
          </a:ln>
        </p:spPr>
      </p:cxnSp>
      <p:sp>
        <p:nvSpPr>
          <p:cNvPr id="786" name="Google Shape;786;p39"/>
          <p:cNvSpPr txBox="1"/>
          <p:nvPr/>
        </p:nvSpPr>
        <p:spPr>
          <a:xfrm>
            <a:off x="2174100" y="2577113"/>
            <a:ext cx="552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Msg</a:t>
            </a:r>
            <a:endParaRPr>
              <a:solidFill>
                <a:srgbClr val="FFFFFF"/>
              </a:solidFill>
            </a:endParaRPr>
          </a:p>
        </p:txBody>
      </p:sp>
      <p:cxnSp>
        <p:nvCxnSpPr>
          <p:cNvPr id="787" name="Google Shape;787;p39"/>
          <p:cNvCxnSpPr/>
          <p:nvPr/>
        </p:nvCxnSpPr>
        <p:spPr>
          <a:xfrm>
            <a:off x="2195700" y="2618400"/>
            <a:ext cx="771600" cy="9600"/>
          </a:xfrm>
          <a:prstGeom prst="straightConnector1">
            <a:avLst/>
          </a:prstGeom>
          <a:noFill/>
          <a:ln cap="flat" cmpd="sng" w="9525">
            <a:solidFill>
              <a:schemeClr val="dk2"/>
            </a:solidFill>
            <a:prstDash val="solid"/>
            <a:round/>
            <a:headEnd len="med" w="med" type="none"/>
            <a:tailEnd len="med" w="med" type="triangle"/>
          </a:ln>
        </p:spPr>
      </p:cxnSp>
      <p:sp>
        <p:nvSpPr>
          <p:cNvPr id="788" name="Google Shape;788;p39"/>
          <p:cNvSpPr txBox="1"/>
          <p:nvPr/>
        </p:nvSpPr>
        <p:spPr>
          <a:xfrm>
            <a:off x="2010450" y="2296425"/>
            <a:ext cx="1400100" cy="396300"/>
          </a:xfrm>
          <a:prstGeom prst="rect">
            <a:avLst/>
          </a:prstGeom>
          <a:solidFill>
            <a:srgbClr val="78001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Thread/Call</a:t>
            </a:r>
            <a:endParaRPr>
              <a:solidFill>
                <a:srgbClr val="FFFFFF"/>
              </a:solidFill>
            </a:endParaRPr>
          </a:p>
        </p:txBody>
      </p:sp>
      <p:cxnSp>
        <p:nvCxnSpPr>
          <p:cNvPr id="789" name="Google Shape;789;p39"/>
          <p:cNvCxnSpPr>
            <a:stCxn id="781" idx="2"/>
            <a:endCxn id="779" idx="2"/>
          </p:cNvCxnSpPr>
          <p:nvPr/>
        </p:nvCxnSpPr>
        <p:spPr>
          <a:xfrm flipH="1" rot="5400000">
            <a:off x="2178075" y="1503000"/>
            <a:ext cx="1933800" cy="2735700"/>
          </a:xfrm>
          <a:prstGeom prst="bentConnector3">
            <a:avLst>
              <a:gd fmla="val -12314" name="adj1"/>
            </a:avLst>
          </a:prstGeom>
          <a:noFill/>
          <a:ln cap="flat" cmpd="sng" w="9525">
            <a:solidFill>
              <a:schemeClr val="dk2"/>
            </a:solidFill>
            <a:prstDash val="dash"/>
            <a:round/>
            <a:headEnd len="med" w="med" type="none"/>
            <a:tailEnd len="med" w="med" type="stealth"/>
          </a:ln>
        </p:spPr>
      </p:cxnSp>
      <p:cxnSp>
        <p:nvCxnSpPr>
          <p:cNvPr id="790" name="Google Shape;790;p39"/>
          <p:cNvCxnSpPr/>
          <p:nvPr/>
        </p:nvCxnSpPr>
        <p:spPr>
          <a:xfrm rot="10800000">
            <a:off x="1449713" y="1913550"/>
            <a:ext cx="4160100" cy="1924200"/>
          </a:xfrm>
          <a:prstGeom prst="bentConnector3">
            <a:avLst>
              <a:gd fmla="val 41088" name="adj1"/>
            </a:avLst>
          </a:prstGeom>
          <a:noFill/>
          <a:ln cap="flat" cmpd="sng" w="9525">
            <a:solidFill>
              <a:schemeClr val="dk2"/>
            </a:solidFill>
            <a:prstDash val="dash"/>
            <a:round/>
            <a:headEnd len="med" w="med" type="none"/>
            <a:tailEnd len="med" w="med" type="stealth"/>
          </a:ln>
        </p:spPr>
      </p:cxnSp>
      <p:sp>
        <p:nvSpPr>
          <p:cNvPr id="791" name="Google Shape;791;p39"/>
          <p:cNvSpPr txBox="1"/>
          <p:nvPr/>
        </p:nvSpPr>
        <p:spPr>
          <a:xfrm>
            <a:off x="3410550" y="614850"/>
            <a:ext cx="3545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CreateThreadMsg (Type, Filename)</a:t>
            </a:r>
            <a:endParaRPr/>
          </a:p>
        </p:txBody>
      </p:sp>
      <p:sp>
        <p:nvSpPr>
          <p:cNvPr id="792" name="Google Shape;792;p39"/>
          <p:cNvSpPr txBox="1"/>
          <p:nvPr/>
        </p:nvSpPr>
        <p:spPr>
          <a:xfrm>
            <a:off x="3410550" y="985100"/>
            <a:ext cx="2686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CreateThreadMsg (...)</a:t>
            </a:r>
            <a:endParaRPr>
              <a:solidFill>
                <a:schemeClr val="dk2"/>
              </a:solidFill>
            </a:endParaRPr>
          </a:p>
        </p:txBody>
      </p:sp>
      <p:sp>
        <p:nvSpPr>
          <p:cNvPr id="793" name="Google Shape;793;p39"/>
          <p:cNvSpPr txBox="1"/>
          <p:nvPr/>
        </p:nvSpPr>
        <p:spPr>
          <a:xfrm>
            <a:off x="3410550" y="1420125"/>
            <a:ext cx="2686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CreateThreadMsg (...)</a:t>
            </a:r>
            <a:endParaRPr>
              <a:solidFill>
                <a:schemeClr val="dk2"/>
              </a:solidFill>
            </a:endParaRPr>
          </a:p>
        </p:txBody>
      </p:sp>
      <p:sp>
        <p:nvSpPr>
          <p:cNvPr id="794" name="Google Shape;794;p39"/>
          <p:cNvSpPr txBox="1"/>
          <p:nvPr/>
        </p:nvSpPr>
        <p:spPr>
          <a:xfrm>
            <a:off x="1777125" y="3598150"/>
            <a:ext cx="2207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MapMessage/Heartbeat</a:t>
            </a:r>
            <a:endParaRPr/>
          </a:p>
        </p:txBody>
      </p:sp>
      <p:sp>
        <p:nvSpPr>
          <p:cNvPr id="795" name="Google Shape;795;p39"/>
          <p:cNvSpPr txBox="1"/>
          <p:nvPr/>
        </p:nvSpPr>
        <p:spPr>
          <a:xfrm>
            <a:off x="3465676" y="4004725"/>
            <a:ext cx="2085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ReduceMsg/Heartbeat</a:t>
            </a:r>
            <a:endParaRPr/>
          </a:p>
        </p:txBody>
      </p:sp>
      <p:sp>
        <p:nvSpPr>
          <p:cNvPr id="796" name="Google Shape;796;p39"/>
          <p:cNvSpPr/>
          <p:nvPr/>
        </p:nvSpPr>
        <p:spPr>
          <a:xfrm>
            <a:off x="4034175" y="3639600"/>
            <a:ext cx="957300" cy="2013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Client</a:t>
            </a:r>
            <a:endParaRPr b="1">
              <a:solidFill>
                <a:srgbClr val="FFFFFF"/>
              </a:solidFill>
            </a:endParaRPr>
          </a:p>
        </p:txBody>
      </p:sp>
      <p:sp>
        <p:nvSpPr>
          <p:cNvPr id="797" name="Google Shape;797;p39"/>
          <p:cNvSpPr/>
          <p:nvPr/>
        </p:nvSpPr>
        <p:spPr>
          <a:xfrm>
            <a:off x="5150850" y="3639600"/>
            <a:ext cx="957300" cy="2013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Client</a:t>
            </a:r>
            <a:endParaRPr b="1">
              <a:solidFill>
                <a:srgbClr val="FFFFFF"/>
              </a:solidFill>
            </a:endParaRPr>
          </a:p>
        </p:txBody>
      </p:sp>
      <p:sp>
        <p:nvSpPr>
          <p:cNvPr id="798" name="Google Shape;798;p39"/>
          <p:cNvSpPr/>
          <p:nvPr/>
        </p:nvSpPr>
        <p:spPr>
          <a:xfrm>
            <a:off x="386100" y="714500"/>
            <a:ext cx="552300" cy="362100"/>
          </a:xfrm>
          <a:prstGeom prst="foldedCorner">
            <a:avLst>
              <a:gd fmla="val 16685" name="adj"/>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rPr>
              <a:t>Config File</a:t>
            </a:r>
            <a:endParaRPr sz="1000">
              <a:solidFill>
                <a:srgbClr val="FFFFFF"/>
              </a:solidFill>
            </a:endParaRPr>
          </a:p>
        </p:txBody>
      </p:sp>
      <p:cxnSp>
        <p:nvCxnSpPr>
          <p:cNvPr id="799" name="Google Shape;799;p39"/>
          <p:cNvCxnSpPr>
            <a:stCxn id="798" idx="2"/>
            <a:endCxn id="773" idx="1"/>
          </p:cNvCxnSpPr>
          <p:nvPr/>
        </p:nvCxnSpPr>
        <p:spPr>
          <a:xfrm flipH="1" rot="-5400000">
            <a:off x="853650" y="885200"/>
            <a:ext cx="279600" cy="662400"/>
          </a:xfrm>
          <a:prstGeom prst="bentConnector2">
            <a:avLst/>
          </a:prstGeom>
          <a:noFill/>
          <a:ln cap="flat" cmpd="sng" w="9525">
            <a:solidFill>
              <a:schemeClr val="dk2"/>
            </a:solidFill>
            <a:prstDash val="solid"/>
            <a:round/>
            <a:headEnd len="med" w="med" type="none"/>
            <a:tailEnd len="med" w="med" type="none"/>
          </a:ln>
        </p:spPr>
      </p:cxnSp>
      <p:sp>
        <p:nvSpPr>
          <p:cNvPr id="800" name="Google Shape;800;p39"/>
          <p:cNvSpPr txBox="1"/>
          <p:nvPr/>
        </p:nvSpPr>
        <p:spPr>
          <a:xfrm>
            <a:off x="709800" y="1061250"/>
            <a:ext cx="662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a:t>
            </a:r>
            <a:endParaRPr/>
          </a:p>
        </p:txBody>
      </p:sp>
      <p:sp>
        <p:nvSpPr>
          <p:cNvPr id="801" name="Google Shape;801;p39"/>
          <p:cNvSpPr/>
          <p:nvPr/>
        </p:nvSpPr>
        <p:spPr>
          <a:xfrm>
            <a:off x="709800" y="4475925"/>
            <a:ext cx="1891800" cy="362100"/>
          </a:xfrm>
          <a:prstGeom prst="rect">
            <a:avLst/>
          </a:prstGeom>
          <a:solidFill>
            <a:srgbClr val="78001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MAIN Function</a:t>
            </a:r>
            <a:endParaRPr>
              <a:solidFill>
                <a:srgbClr val="FFFFFF"/>
              </a:solidFill>
            </a:endParaRPr>
          </a:p>
        </p:txBody>
      </p:sp>
      <p:cxnSp>
        <p:nvCxnSpPr>
          <p:cNvPr id="802" name="Google Shape;802;p39"/>
          <p:cNvCxnSpPr>
            <a:stCxn id="801" idx="1"/>
            <a:endCxn id="779" idx="1"/>
          </p:cNvCxnSpPr>
          <p:nvPr/>
        </p:nvCxnSpPr>
        <p:spPr>
          <a:xfrm flipH="1" rot="10800000">
            <a:off x="709800" y="1751775"/>
            <a:ext cx="615000" cy="2905200"/>
          </a:xfrm>
          <a:prstGeom prst="bentConnector3">
            <a:avLst>
              <a:gd fmla="val -38720" name="adj1"/>
            </a:avLst>
          </a:prstGeom>
          <a:noFill/>
          <a:ln cap="flat" cmpd="sng" w="9525">
            <a:solidFill>
              <a:schemeClr val="dk2"/>
            </a:solidFill>
            <a:prstDash val="solid"/>
            <a:round/>
            <a:headEnd len="med" w="med" type="none"/>
            <a:tailEnd len="med" w="med" type="stealth"/>
          </a:ln>
        </p:spPr>
      </p:cxnSp>
      <p:cxnSp>
        <p:nvCxnSpPr>
          <p:cNvPr id="803" name="Google Shape;803;p39"/>
          <p:cNvCxnSpPr>
            <a:stCxn id="801" idx="3"/>
          </p:cNvCxnSpPr>
          <p:nvPr/>
        </p:nvCxnSpPr>
        <p:spPr>
          <a:xfrm flipH="1" rot="10800000">
            <a:off x="2601600" y="2629275"/>
            <a:ext cx="5345100" cy="2027700"/>
          </a:xfrm>
          <a:prstGeom prst="bentConnector3">
            <a:avLst>
              <a:gd fmla="val 110706" name="adj1"/>
            </a:avLst>
          </a:prstGeom>
          <a:noFill/>
          <a:ln cap="flat" cmpd="sng" w="9525">
            <a:solidFill>
              <a:schemeClr val="dk2"/>
            </a:solidFill>
            <a:prstDash val="solid"/>
            <a:round/>
            <a:headEnd len="med" w="med" type="none"/>
            <a:tailEnd len="med" w="med" type="none"/>
          </a:ln>
        </p:spPr>
      </p:cxnSp>
      <p:sp>
        <p:nvSpPr>
          <p:cNvPr id="804" name="Google Shape;804;p39"/>
          <p:cNvSpPr txBox="1"/>
          <p:nvPr/>
        </p:nvSpPr>
        <p:spPr>
          <a:xfrm>
            <a:off x="2601600" y="4307650"/>
            <a:ext cx="6156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a:t>
            </a:r>
            <a:endParaRPr/>
          </a:p>
        </p:txBody>
      </p:sp>
      <p:sp>
        <p:nvSpPr>
          <p:cNvPr id="805" name="Google Shape;805;p39"/>
          <p:cNvSpPr txBox="1"/>
          <p:nvPr/>
        </p:nvSpPr>
        <p:spPr>
          <a:xfrm>
            <a:off x="459900" y="4037025"/>
            <a:ext cx="6156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Creates</a:t>
            </a:r>
            <a:endParaRPr/>
          </a:p>
        </p:txBody>
      </p:sp>
      <p:cxnSp>
        <p:nvCxnSpPr>
          <p:cNvPr id="806" name="Google Shape;806;p39"/>
          <p:cNvCxnSpPr/>
          <p:nvPr/>
        </p:nvCxnSpPr>
        <p:spPr>
          <a:xfrm>
            <a:off x="2195700" y="2618400"/>
            <a:ext cx="771600" cy="9600"/>
          </a:xfrm>
          <a:prstGeom prst="straightConnector1">
            <a:avLst/>
          </a:prstGeom>
          <a:noFill/>
          <a:ln cap="flat" cmpd="sng" w="9525">
            <a:solidFill>
              <a:srgbClr val="FFFFFF"/>
            </a:solidFill>
            <a:prstDash val="dash"/>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Phase 4</a:t>
            </a:r>
            <a:endParaRPr/>
          </a:p>
        </p:txBody>
      </p:sp>
      <p:sp>
        <p:nvSpPr>
          <p:cNvPr id="812" name="Google Shape;812;p4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1"/>
          <p:cNvSpPr/>
          <p:nvPr/>
        </p:nvSpPr>
        <p:spPr>
          <a:xfrm>
            <a:off x="110350" y="1483925"/>
            <a:ext cx="6946800" cy="344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1467250" y="3804825"/>
            <a:ext cx="398358" cy="383670"/>
          </a:xfrm>
          <a:prstGeom prst="flowChartDocumen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Input File 1</a:t>
            </a:r>
            <a:endParaRPr sz="700"/>
          </a:p>
        </p:txBody>
      </p:sp>
      <p:sp>
        <p:nvSpPr>
          <p:cNvPr id="819" name="Google Shape;819;p41"/>
          <p:cNvSpPr/>
          <p:nvPr/>
        </p:nvSpPr>
        <p:spPr>
          <a:xfrm>
            <a:off x="1487225" y="3840156"/>
            <a:ext cx="398358" cy="383670"/>
          </a:xfrm>
          <a:prstGeom prst="flowChartDocumen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 2</a:t>
            </a:r>
            <a:endParaRPr sz="700"/>
          </a:p>
        </p:txBody>
      </p:sp>
      <p:sp>
        <p:nvSpPr>
          <p:cNvPr id="820" name="Google Shape;820;p41"/>
          <p:cNvSpPr/>
          <p:nvPr/>
        </p:nvSpPr>
        <p:spPr>
          <a:xfrm>
            <a:off x="1521610" y="3874339"/>
            <a:ext cx="398358" cy="383670"/>
          </a:xfrm>
          <a:prstGeom prst="flowChartDocumen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 3</a:t>
            </a:r>
            <a:endParaRPr sz="700"/>
          </a:p>
        </p:txBody>
      </p:sp>
      <p:sp>
        <p:nvSpPr>
          <p:cNvPr id="821" name="Google Shape;821;p41"/>
          <p:cNvSpPr/>
          <p:nvPr/>
        </p:nvSpPr>
        <p:spPr>
          <a:xfrm>
            <a:off x="1558185" y="3916465"/>
            <a:ext cx="398358" cy="383670"/>
          </a:xfrm>
          <a:prstGeom prst="flowChartDocumen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 4</a:t>
            </a:r>
            <a:endParaRPr sz="700"/>
          </a:p>
        </p:txBody>
      </p:sp>
      <p:sp>
        <p:nvSpPr>
          <p:cNvPr id="822" name="Google Shape;822;p41"/>
          <p:cNvSpPr/>
          <p:nvPr/>
        </p:nvSpPr>
        <p:spPr>
          <a:xfrm>
            <a:off x="1587046" y="3960528"/>
            <a:ext cx="398358" cy="383670"/>
          </a:xfrm>
          <a:prstGeom prst="flowChartDocumen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Files</a:t>
            </a:r>
            <a:endParaRPr sz="700"/>
          </a:p>
        </p:txBody>
      </p:sp>
      <p:sp>
        <p:nvSpPr>
          <p:cNvPr id="823" name="Google Shape;823;p41"/>
          <p:cNvSpPr/>
          <p:nvPr/>
        </p:nvSpPr>
        <p:spPr>
          <a:xfrm>
            <a:off x="138100" y="95125"/>
            <a:ext cx="85566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Work Flow (Finalize Class)</a:t>
            </a:r>
            <a:endParaRPr sz="2400">
              <a:solidFill>
                <a:schemeClr val="lt1"/>
              </a:solidFill>
            </a:endParaRPr>
          </a:p>
        </p:txBody>
      </p:sp>
      <p:sp>
        <p:nvSpPr>
          <p:cNvPr id="824" name="Google Shape;824;p41"/>
          <p:cNvSpPr/>
          <p:nvPr/>
        </p:nvSpPr>
        <p:spPr>
          <a:xfrm>
            <a:off x="5643450" y="3627063"/>
            <a:ext cx="459000" cy="309582"/>
          </a:xfrm>
          <a:prstGeom prst="flowChartDocumen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Output File</a:t>
            </a:r>
            <a:endParaRPr sz="700"/>
          </a:p>
        </p:txBody>
      </p:sp>
      <p:sp>
        <p:nvSpPr>
          <p:cNvPr id="825" name="Google Shape;825;p41"/>
          <p:cNvSpPr/>
          <p:nvPr/>
        </p:nvSpPr>
        <p:spPr>
          <a:xfrm>
            <a:off x="5558250" y="4071038"/>
            <a:ext cx="544212" cy="309582"/>
          </a:xfrm>
          <a:prstGeom prst="flowChartDocumen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Success File</a:t>
            </a:r>
            <a:endParaRPr sz="700"/>
          </a:p>
        </p:txBody>
      </p:sp>
      <p:sp>
        <p:nvSpPr>
          <p:cNvPr id="826" name="Google Shape;826;p41"/>
          <p:cNvSpPr/>
          <p:nvPr/>
        </p:nvSpPr>
        <p:spPr>
          <a:xfrm>
            <a:off x="710125" y="3356288"/>
            <a:ext cx="993600" cy="2382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Intro Setup </a:t>
            </a:r>
            <a:endParaRPr sz="1200">
              <a:solidFill>
                <a:schemeClr val="lt1"/>
              </a:solidFill>
            </a:endParaRPr>
          </a:p>
        </p:txBody>
      </p:sp>
      <p:sp>
        <p:nvSpPr>
          <p:cNvPr id="827" name="Google Shape;827;p41"/>
          <p:cNvSpPr/>
          <p:nvPr/>
        </p:nvSpPr>
        <p:spPr>
          <a:xfrm>
            <a:off x="2283075" y="2922738"/>
            <a:ext cx="1451100" cy="4506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Create Map Processing</a:t>
            </a:r>
            <a:endParaRPr sz="1200">
              <a:solidFill>
                <a:schemeClr val="lt1"/>
              </a:solidFill>
            </a:endParaRPr>
          </a:p>
        </p:txBody>
      </p:sp>
      <p:sp>
        <p:nvSpPr>
          <p:cNvPr id="828" name="Google Shape;828;p41"/>
          <p:cNvSpPr/>
          <p:nvPr/>
        </p:nvSpPr>
        <p:spPr>
          <a:xfrm>
            <a:off x="4404938" y="3375788"/>
            <a:ext cx="1389600" cy="2043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rPr>
              <a:t>Finalize Stage</a:t>
            </a:r>
            <a:endParaRPr sz="1300">
              <a:solidFill>
                <a:schemeClr val="lt1"/>
              </a:solidFill>
            </a:endParaRPr>
          </a:p>
        </p:txBody>
      </p:sp>
      <p:sp>
        <p:nvSpPr>
          <p:cNvPr id="829" name="Google Shape;829;p41"/>
          <p:cNvSpPr txBox="1"/>
          <p:nvPr/>
        </p:nvSpPr>
        <p:spPr>
          <a:xfrm>
            <a:off x="387975" y="2997575"/>
            <a:ext cx="544200" cy="31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p>
        </p:txBody>
      </p:sp>
      <p:sp>
        <p:nvSpPr>
          <p:cNvPr id="830" name="Google Shape;830;p41"/>
          <p:cNvSpPr/>
          <p:nvPr/>
        </p:nvSpPr>
        <p:spPr>
          <a:xfrm>
            <a:off x="4389638" y="3673197"/>
            <a:ext cx="376380" cy="238194"/>
          </a:xfrm>
          <a:prstGeom prst="flowChartDocumen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R1 File</a:t>
            </a:r>
            <a:endParaRPr sz="700">
              <a:solidFill>
                <a:schemeClr val="dk1"/>
              </a:solidFill>
            </a:endParaRPr>
          </a:p>
        </p:txBody>
      </p:sp>
      <p:cxnSp>
        <p:nvCxnSpPr>
          <p:cNvPr id="831" name="Google Shape;831;p41"/>
          <p:cNvCxnSpPr>
            <a:stCxn id="826" idx="3"/>
            <a:endCxn id="827" idx="1"/>
          </p:cNvCxnSpPr>
          <p:nvPr/>
        </p:nvCxnSpPr>
        <p:spPr>
          <a:xfrm flipH="1" rot="10800000">
            <a:off x="1703725" y="3148088"/>
            <a:ext cx="579300" cy="327300"/>
          </a:xfrm>
          <a:prstGeom prst="straightConnector1">
            <a:avLst/>
          </a:prstGeom>
          <a:noFill/>
          <a:ln cap="flat" cmpd="sng" w="38100">
            <a:solidFill>
              <a:srgbClr val="0000FF"/>
            </a:solidFill>
            <a:prstDash val="solid"/>
            <a:round/>
            <a:headEnd len="med" w="med" type="none"/>
            <a:tailEnd len="med" w="med" type="triangle"/>
          </a:ln>
        </p:spPr>
      </p:cxnSp>
      <p:cxnSp>
        <p:nvCxnSpPr>
          <p:cNvPr id="832" name="Google Shape;832;p41"/>
          <p:cNvCxnSpPr>
            <a:stCxn id="827" idx="3"/>
            <a:endCxn id="828" idx="1"/>
          </p:cNvCxnSpPr>
          <p:nvPr/>
        </p:nvCxnSpPr>
        <p:spPr>
          <a:xfrm>
            <a:off x="3734175" y="3148038"/>
            <a:ext cx="670800" cy="330000"/>
          </a:xfrm>
          <a:prstGeom prst="straightConnector1">
            <a:avLst/>
          </a:prstGeom>
          <a:noFill/>
          <a:ln cap="flat" cmpd="sng" w="38100">
            <a:solidFill>
              <a:srgbClr val="0000FF"/>
            </a:solidFill>
            <a:prstDash val="solid"/>
            <a:round/>
            <a:headEnd len="med" w="med" type="none"/>
            <a:tailEnd len="med" w="med" type="triangle"/>
          </a:ln>
        </p:spPr>
      </p:cxnSp>
      <p:sp>
        <p:nvSpPr>
          <p:cNvPr id="833" name="Google Shape;833;p41"/>
          <p:cNvSpPr/>
          <p:nvPr/>
        </p:nvSpPr>
        <p:spPr>
          <a:xfrm>
            <a:off x="197275" y="2498375"/>
            <a:ext cx="1683600" cy="608100"/>
          </a:xfrm>
          <a:prstGeom prst="wedgeRectCallout">
            <a:avLst>
              <a:gd fmla="val -4878" name="adj1"/>
              <a:gd fmla="val 8486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 </a:t>
            </a:r>
            <a:r>
              <a:rPr lang="en" sz="800">
                <a:solidFill>
                  <a:schemeClr val="dk1"/>
                </a:solidFill>
                <a:latin typeface="Times New Roman"/>
                <a:ea typeface="Times New Roman"/>
                <a:cs typeface="Times New Roman"/>
                <a:sym typeface="Times New Roman"/>
              </a:rPr>
              <a:t>Launch Stubs (Start </a:t>
            </a:r>
            <a:r>
              <a:rPr lang="en" sz="800">
                <a:solidFill>
                  <a:schemeClr val="dk1"/>
                </a:solidFill>
                <a:latin typeface="Times New Roman"/>
                <a:ea typeface="Times New Roman"/>
                <a:cs typeface="Times New Roman"/>
                <a:sym typeface="Times New Roman"/>
              </a:rPr>
              <a:t>Socket</a:t>
            </a:r>
            <a:r>
              <a:rPr lang="en" sz="800">
                <a:solidFill>
                  <a:schemeClr val="dk1"/>
                </a:solidFill>
                <a:latin typeface="Times New Roman"/>
                <a:ea typeface="Times New Roman"/>
                <a:cs typeface="Times New Roman"/>
                <a:sym typeface="Times New Roman"/>
              </a:rPr>
              <a:t> Server)</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 </a:t>
            </a:r>
            <a:r>
              <a:rPr lang="en" sz="800">
                <a:solidFill>
                  <a:schemeClr val="dk1"/>
                </a:solidFill>
                <a:latin typeface="Times New Roman"/>
                <a:ea typeface="Times New Roman"/>
                <a:cs typeface="Times New Roman"/>
                <a:sym typeface="Times New Roman"/>
              </a:rPr>
              <a:t>Read Config File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 Build/launch Worker Class (Connect to Servers)</a:t>
            </a:r>
            <a:endParaRPr>
              <a:latin typeface="Times New Roman"/>
              <a:ea typeface="Times New Roman"/>
              <a:cs typeface="Times New Roman"/>
              <a:sym typeface="Times New Roman"/>
            </a:endParaRPr>
          </a:p>
        </p:txBody>
      </p:sp>
      <p:sp>
        <p:nvSpPr>
          <p:cNvPr id="834" name="Google Shape;834;p41"/>
          <p:cNvSpPr/>
          <p:nvPr/>
        </p:nvSpPr>
        <p:spPr>
          <a:xfrm>
            <a:off x="335363" y="3641425"/>
            <a:ext cx="518184" cy="309582"/>
          </a:xfrm>
          <a:prstGeom prst="flowChartDocumen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dk1"/>
                </a:solidFill>
              </a:rPr>
              <a:t>Config File</a:t>
            </a:r>
            <a:endParaRPr sz="700"/>
          </a:p>
        </p:txBody>
      </p:sp>
      <p:sp>
        <p:nvSpPr>
          <p:cNvPr id="835" name="Google Shape;835;p41"/>
          <p:cNvSpPr/>
          <p:nvPr/>
        </p:nvSpPr>
        <p:spPr>
          <a:xfrm>
            <a:off x="2120525" y="1728125"/>
            <a:ext cx="2488800" cy="808500"/>
          </a:xfrm>
          <a:prstGeom prst="wedgeRectCallout">
            <a:avLst>
              <a:gd fmla="val -9901" name="adj1"/>
              <a:gd fmla="val 91701"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Identify all input files</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Request Stub to Create Map Thread for a Given File(s) via Messaging </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Map Threads Create Reduce Files and alerts Controller</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Once all Input Files have been allocated this part of Stage 2 is done </a:t>
            </a:r>
            <a:endParaRPr sz="800">
              <a:solidFill>
                <a:schemeClr val="dk1"/>
              </a:solidFill>
              <a:latin typeface="Times New Roman"/>
              <a:ea typeface="Times New Roman"/>
              <a:cs typeface="Times New Roman"/>
              <a:sym typeface="Times New Roman"/>
            </a:endParaRPr>
          </a:p>
        </p:txBody>
      </p:sp>
      <p:sp>
        <p:nvSpPr>
          <p:cNvPr id="836" name="Google Shape;836;p41"/>
          <p:cNvSpPr/>
          <p:nvPr/>
        </p:nvSpPr>
        <p:spPr>
          <a:xfrm>
            <a:off x="2120525" y="3988800"/>
            <a:ext cx="2147400" cy="808500"/>
          </a:xfrm>
          <a:prstGeom prst="wedgeRectCallout">
            <a:avLst>
              <a:gd fmla="val -17978" name="adj1"/>
              <a:gd fmla="val -67709"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Create Socket Server </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Wait for messages to be </a:t>
            </a:r>
            <a:r>
              <a:rPr lang="en" sz="800">
                <a:solidFill>
                  <a:schemeClr val="dk1"/>
                </a:solidFill>
                <a:latin typeface="Times New Roman"/>
                <a:ea typeface="Times New Roman"/>
                <a:cs typeface="Times New Roman"/>
                <a:sym typeface="Times New Roman"/>
              </a:rPr>
              <a:t>received from Map or Reduce Threads </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If Map Message </a:t>
            </a:r>
            <a:r>
              <a:rPr lang="en" sz="800">
                <a:solidFill>
                  <a:schemeClr val="dk1"/>
                </a:solidFill>
                <a:latin typeface="Times New Roman"/>
                <a:ea typeface="Times New Roman"/>
                <a:cs typeface="Times New Roman"/>
                <a:sym typeface="Times New Roman"/>
              </a:rPr>
              <a:t>received</a:t>
            </a:r>
            <a:r>
              <a:rPr lang="en" sz="800">
                <a:solidFill>
                  <a:schemeClr val="dk1"/>
                </a:solidFill>
                <a:latin typeface="Times New Roman"/>
                <a:ea typeface="Times New Roman"/>
                <a:cs typeface="Times New Roman"/>
                <a:sym typeface="Times New Roman"/>
              </a:rPr>
              <a:t> create Reduce Thread.</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If Reduce Thread Received track for creation.</a:t>
            </a:r>
            <a:endParaRPr sz="800">
              <a:solidFill>
                <a:schemeClr val="dk1"/>
              </a:solidFill>
              <a:latin typeface="Times New Roman"/>
              <a:ea typeface="Times New Roman"/>
              <a:cs typeface="Times New Roman"/>
              <a:sym typeface="Times New Roman"/>
            </a:endParaRPr>
          </a:p>
        </p:txBody>
      </p:sp>
      <p:sp>
        <p:nvSpPr>
          <p:cNvPr id="837" name="Google Shape;837;p41"/>
          <p:cNvSpPr/>
          <p:nvPr/>
        </p:nvSpPr>
        <p:spPr>
          <a:xfrm>
            <a:off x="4377963" y="3947072"/>
            <a:ext cx="376380" cy="238194"/>
          </a:xfrm>
          <a:prstGeom prst="flowChartDocumen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R2 File</a:t>
            </a:r>
            <a:endParaRPr sz="700">
              <a:solidFill>
                <a:schemeClr val="dk1"/>
              </a:solidFill>
            </a:endParaRPr>
          </a:p>
        </p:txBody>
      </p:sp>
      <p:sp>
        <p:nvSpPr>
          <p:cNvPr id="838" name="Google Shape;838;p41"/>
          <p:cNvSpPr/>
          <p:nvPr/>
        </p:nvSpPr>
        <p:spPr>
          <a:xfrm>
            <a:off x="4377963" y="4220947"/>
            <a:ext cx="376380" cy="238194"/>
          </a:xfrm>
          <a:prstGeom prst="flowChartDocumen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R3 File</a:t>
            </a:r>
            <a:endParaRPr sz="700">
              <a:solidFill>
                <a:schemeClr val="dk1"/>
              </a:solidFill>
            </a:endParaRPr>
          </a:p>
        </p:txBody>
      </p:sp>
      <p:sp>
        <p:nvSpPr>
          <p:cNvPr id="839" name="Google Shape;839;p41"/>
          <p:cNvSpPr/>
          <p:nvPr/>
        </p:nvSpPr>
        <p:spPr>
          <a:xfrm>
            <a:off x="4848975" y="2698075"/>
            <a:ext cx="2060400" cy="453000"/>
          </a:xfrm>
          <a:prstGeom prst="wedgeRectCallout">
            <a:avLst>
              <a:gd fmla="val -22085" name="adj1"/>
              <a:gd fmla="val 8127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Finalize class reads all Reduce Files and creates a Single Output</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Write Success File.txt </a:t>
            </a:r>
            <a:endParaRPr sz="800">
              <a:solidFill>
                <a:schemeClr val="dk1"/>
              </a:solidFill>
              <a:latin typeface="Times New Roman"/>
              <a:ea typeface="Times New Roman"/>
              <a:cs typeface="Times New Roman"/>
              <a:sym typeface="Times New Roman"/>
            </a:endParaRPr>
          </a:p>
        </p:txBody>
      </p:sp>
      <p:sp>
        <p:nvSpPr>
          <p:cNvPr id="840" name="Google Shape;840;p41"/>
          <p:cNvSpPr/>
          <p:nvPr/>
        </p:nvSpPr>
        <p:spPr>
          <a:xfrm>
            <a:off x="2283025" y="3489225"/>
            <a:ext cx="1451100" cy="3837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Create Reduce Processing</a:t>
            </a:r>
            <a:endParaRPr sz="1200">
              <a:solidFill>
                <a:schemeClr val="lt1"/>
              </a:solidFill>
            </a:endParaRPr>
          </a:p>
        </p:txBody>
      </p:sp>
      <p:cxnSp>
        <p:nvCxnSpPr>
          <p:cNvPr id="841" name="Google Shape;841;p41"/>
          <p:cNvCxnSpPr>
            <a:stCxn id="826" idx="3"/>
            <a:endCxn id="840" idx="1"/>
          </p:cNvCxnSpPr>
          <p:nvPr/>
        </p:nvCxnSpPr>
        <p:spPr>
          <a:xfrm>
            <a:off x="1703725" y="3475388"/>
            <a:ext cx="579300" cy="205800"/>
          </a:xfrm>
          <a:prstGeom prst="straightConnector1">
            <a:avLst/>
          </a:prstGeom>
          <a:noFill/>
          <a:ln cap="flat" cmpd="sng" w="38100">
            <a:solidFill>
              <a:srgbClr val="0000FF"/>
            </a:solidFill>
            <a:prstDash val="solid"/>
            <a:round/>
            <a:headEnd len="med" w="med" type="none"/>
            <a:tailEnd len="med" w="med" type="triangle"/>
          </a:ln>
        </p:spPr>
      </p:cxnSp>
      <p:cxnSp>
        <p:nvCxnSpPr>
          <p:cNvPr id="842" name="Google Shape;842;p41"/>
          <p:cNvCxnSpPr>
            <a:stCxn id="840" idx="3"/>
            <a:endCxn id="828" idx="1"/>
          </p:cNvCxnSpPr>
          <p:nvPr/>
        </p:nvCxnSpPr>
        <p:spPr>
          <a:xfrm flipH="1" rot="10800000">
            <a:off x="3734125" y="3477975"/>
            <a:ext cx="670800" cy="203100"/>
          </a:xfrm>
          <a:prstGeom prst="straightConnector1">
            <a:avLst/>
          </a:prstGeom>
          <a:noFill/>
          <a:ln cap="flat" cmpd="sng" w="38100">
            <a:solidFill>
              <a:srgbClr val="0000FF"/>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4"/>
          <p:cNvSpPr/>
          <p:nvPr/>
        </p:nvSpPr>
        <p:spPr>
          <a:xfrm>
            <a:off x="383525" y="848050"/>
            <a:ext cx="8432100" cy="3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t>Workflow</a:t>
            </a:r>
            <a:endParaRPr b="1" u="sng"/>
          </a:p>
        </p:txBody>
      </p:sp>
      <p:sp>
        <p:nvSpPr>
          <p:cNvPr id="432" name="Google Shape;432;p24"/>
          <p:cNvSpPr/>
          <p:nvPr/>
        </p:nvSpPr>
        <p:spPr>
          <a:xfrm>
            <a:off x="1515125" y="1241775"/>
            <a:ext cx="1259400" cy="107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Map()</a:t>
            </a:r>
            <a:endParaRPr/>
          </a:p>
          <a:p>
            <a:pPr indent="0" lvl="0" marL="0" rtl="0" algn="l">
              <a:spcBef>
                <a:spcPts val="0"/>
              </a:spcBef>
              <a:spcAft>
                <a:spcPts val="0"/>
              </a:spcAft>
              <a:buNone/>
            </a:pPr>
            <a:r>
              <a:rPr lang="en"/>
              <a:t>(E-man)</a:t>
            </a:r>
            <a:endParaRPr/>
          </a:p>
        </p:txBody>
      </p:sp>
      <p:sp>
        <p:nvSpPr>
          <p:cNvPr id="433" name="Google Shape;433;p24"/>
          <p:cNvSpPr/>
          <p:nvPr/>
        </p:nvSpPr>
        <p:spPr>
          <a:xfrm>
            <a:off x="3760300" y="1241775"/>
            <a:ext cx="1664400" cy="107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Sorting Class</a:t>
            </a:r>
            <a:endParaRPr/>
          </a:p>
          <a:p>
            <a:pPr indent="0" lvl="0" marL="0" rtl="0" algn="l">
              <a:spcBef>
                <a:spcPts val="0"/>
              </a:spcBef>
              <a:spcAft>
                <a:spcPts val="0"/>
              </a:spcAft>
              <a:buNone/>
            </a:pPr>
            <a:r>
              <a:rPr lang="en"/>
              <a:t>(stephen)</a:t>
            </a:r>
            <a:endParaRPr/>
          </a:p>
        </p:txBody>
      </p:sp>
      <p:sp>
        <p:nvSpPr>
          <p:cNvPr id="434" name="Google Shape;434;p24"/>
          <p:cNvSpPr/>
          <p:nvPr/>
        </p:nvSpPr>
        <p:spPr>
          <a:xfrm>
            <a:off x="6350225" y="1241775"/>
            <a:ext cx="1664400" cy="107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Reduce Class</a:t>
            </a:r>
            <a:endParaRPr/>
          </a:p>
          <a:p>
            <a:pPr indent="0" lvl="0" marL="0" rtl="0" algn="l">
              <a:spcBef>
                <a:spcPts val="0"/>
              </a:spcBef>
              <a:spcAft>
                <a:spcPts val="0"/>
              </a:spcAft>
              <a:buNone/>
            </a:pPr>
            <a:r>
              <a:rPr lang="en"/>
              <a:t>(Abhi)</a:t>
            </a:r>
            <a:endParaRPr/>
          </a:p>
        </p:txBody>
      </p:sp>
      <p:sp>
        <p:nvSpPr>
          <p:cNvPr id="435" name="Google Shape;435;p24"/>
          <p:cNvSpPr/>
          <p:nvPr/>
        </p:nvSpPr>
        <p:spPr>
          <a:xfrm>
            <a:off x="3544025" y="3042350"/>
            <a:ext cx="1664400" cy="107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File Management</a:t>
            </a:r>
            <a:endParaRPr/>
          </a:p>
          <a:p>
            <a:pPr indent="0" lvl="0" marL="0" rtl="0" algn="l">
              <a:spcBef>
                <a:spcPts val="0"/>
              </a:spcBef>
              <a:spcAft>
                <a:spcPts val="0"/>
              </a:spcAft>
              <a:buNone/>
            </a:pPr>
            <a:r>
              <a:rPr lang="en"/>
              <a:t>(Stephen)</a:t>
            </a:r>
            <a:endParaRPr/>
          </a:p>
        </p:txBody>
      </p:sp>
      <p:sp>
        <p:nvSpPr>
          <p:cNvPr id="436" name="Google Shape;436;p24"/>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1967D2"/>
                </a:solidFill>
                <a:highlight>
                  <a:srgbClr val="FFFFFF"/>
                </a:highlight>
                <a:latin typeface="Roboto"/>
                <a:ea typeface="Roboto"/>
                <a:cs typeface="Roboto"/>
                <a:sym typeface="Roboto"/>
                <a:hlinkClick r:id="rId3">
                  <a:extLst>
                    <a:ext uri="{A12FA001-AC4F-418D-AE19-62706E023703}">
                      <ahyp:hlinkClr val="tx"/>
                    </a:ext>
                  </a:extLst>
                </a:hlinkClick>
              </a:rPr>
              <a:t>https://github.com/AbiParekh/phase-1</a:t>
            </a:r>
            <a:endParaRPr/>
          </a:p>
        </p:txBody>
      </p:sp>
      <p:cxnSp>
        <p:nvCxnSpPr>
          <p:cNvPr id="437" name="Google Shape;437;p24"/>
          <p:cNvCxnSpPr/>
          <p:nvPr/>
        </p:nvCxnSpPr>
        <p:spPr>
          <a:xfrm>
            <a:off x="662700" y="1626650"/>
            <a:ext cx="805800" cy="0"/>
          </a:xfrm>
          <a:prstGeom prst="straightConnector1">
            <a:avLst/>
          </a:prstGeom>
          <a:noFill/>
          <a:ln cap="flat" cmpd="sng" w="9525">
            <a:solidFill>
              <a:schemeClr val="dk2"/>
            </a:solidFill>
            <a:prstDash val="solid"/>
            <a:round/>
            <a:headEnd len="med" w="med" type="none"/>
            <a:tailEnd len="med" w="med" type="triangle"/>
          </a:ln>
        </p:spPr>
      </p:cxnSp>
      <p:sp>
        <p:nvSpPr>
          <p:cNvPr id="438" name="Google Shape;438;p24"/>
          <p:cNvSpPr txBox="1"/>
          <p:nvPr/>
        </p:nvSpPr>
        <p:spPr>
          <a:xfrm>
            <a:off x="497050" y="1241775"/>
            <a:ext cx="43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File Name</a:t>
            </a:r>
            <a:endParaRPr/>
          </a:p>
        </p:txBody>
      </p:sp>
      <p:cxnSp>
        <p:nvCxnSpPr>
          <p:cNvPr id="439" name="Google Shape;439;p24"/>
          <p:cNvCxnSpPr/>
          <p:nvPr/>
        </p:nvCxnSpPr>
        <p:spPr>
          <a:xfrm>
            <a:off x="647650" y="2116150"/>
            <a:ext cx="851100" cy="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24"/>
          <p:cNvSpPr txBox="1"/>
          <p:nvPr/>
        </p:nvSpPr>
        <p:spPr>
          <a:xfrm>
            <a:off x="647650" y="1799850"/>
            <a:ext cx="4337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Line</a:t>
            </a:r>
            <a:endParaRPr/>
          </a:p>
        </p:txBody>
      </p:sp>
      <p:cxnSp>
        <p:nvCxnSpPr>
          <p:cNvPr id="441" name="Google Shape;441;p24"/>
          <p:cNvCxnSpPr>
            <a:stCxn id="438" idx="2"/>
          </p:cNvCxnSpPr>
          <p:nvPr/>
        </p:nvCxnSpPr>
        <p:spPr>
          <a:xfrm>
            <a:off x="2665900" y="1638075"/>
            <a:ext cx="805800" cy="1479600"/>
          </a:xfrm>
          <a:prstGeom prst="straightConnector1">
            <a:avLst/>
          </a:prstGeom>
          <a:noFill/>
          <a:ln cap="flat" cmpd="sng" w="9525">
            <a:solidFill>
              <a:schemeClr val="dk2"/>
            </a:solidFill>
            <a:prstDash val="solid"/>
            <a:round/>
            <a:headEnd len="med" w="med" type="none"/>
            <a:tailEnd len="med" w="med" type="triangle"/>
          </a:ln>
        </p:spPr>
      </p:cxnSp>
      <p:sp>
        <p:nvSpPr>
          <p:cNvPr id="442" name="Google Shape;442;p24"/>
          <p:cNvSpPr/>
          <p:nvPr/>
        </p:nvSpPr>
        <p:spPr>
          <a:xfrm>
            <a:off x="2442775" y="4119350"/>
            <a:ext cx="971460" cy="805788"/>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3" name="Google Shape;443;p24"/>
          <p:cNvCxnSpPr>
            <a:stCxn id="435" idx="1"/>
            <a:endCxn id="442" idx="0"/>
          </p:cNvCxnSpPr>
          <p:nvPr/>
        </p:nvCxnSpPr>
        <p:spPr>
          <a:xfrm flipH="1">
            <a:off x="2928425" y="3580850"/>
            <a:ext cx="615600" cy="538500"/>
          </a:xfrm>
          <a:prstGeom prst="straightConnector1">
            <a:avLst/>
          </a:prstGeom>
          <a:noFill/>
          <a:ln cap="flat" cmpd="sng" w="9525">
            <a:solidFill>
              <a:schemeClr val="dk2"/>
            </a:solidFill>
            <a:prstDash val="solid"/>
            <a:round/>
            <a:headEnd len="med" w="med" type="none"/>
            <a:tailEnd len="med" w="med" type="triangle"/>
          </a:ln>
        </p:spPr>
      </p:cxnSp>
      <p:sp>
        <p:nvSpPr>
          <p:cNvPr id="444" name="Google Shape;444;p24"/>
          <p:cNvSpPr txBox="1"/>
          <p:nvPr/>
        </p:nvSpPr>
        <p:spPr>
          <a:xfrm>
            <a:off x="1468500" y="2490250"/>
            <a:ext cx="27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“(The, 1)”, “(is,1)”</a:t>
            </a:r>
            <a:endParaRPr/>
          </a:p>
        </p:txBody>
      </p:sp>
      <p:cxnSp>
        <p:nvCxnSpPr>
          <p:cNvPr id="445" name="Google Shape;445;p24"/>
          <p:cNvCxnSpPr/>
          <p:nvPr/>
        </p:nvCxnSpPr>
        <p:spPr>
          <a:xfrm>
            <a:off x="4797075" y="2266750"/>
            <a:ext cx="0" cy="6702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24"/>
          <p:cNvCxnSpPr/>
          <p:nvPr/>
        </p:nvCxnSpPr>
        <p:spPr>
          <a:xfrm flipH="1">
            <a:off x="5331750" y="2342050"/>
            <a:ext cx="1393200" cy="100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2"/>
          <p:cNvSpPr/>
          <p:nvPr/>
        </p:nvSpPr>
        <p:spPr>
          <a:xfrm>
            <a:off x="143050" y="35750"/>
            <a:ext cx="85566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lt1"/>
                </a:solidFill>
              </a:rPr>
              <a:t>Control flow</a:t>
            </a:r>
            <a:endParaRPr sz="2400">
              <a:solidFill>
                <a:schemeClr val="lt1"/>
              </a:solidFill>
            </a:endParaRPr>
          </a:p>
        </p:txBody>
      </p:sp>
      <p:sp>
        <p:nvSpPr>
          <p:cNvPr id="848" name="Google Shape;848;p42"/>
          <p:cNvSpPr txBox="1"/>
          <p:nvPr/>
        </p:nvSpPr>
        <p:spPr>
          <a:xfrm>
            <a:off x="163475" y="402425"/>
            <a:ext cx="8536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Controller manages the flow of messaging between the stubs and Map and Reducer library’s. The controller writes message to be sent between stubs to kick of the workflows and begin processing Map or Reduce. Controller listens to for heartbeat messages for status updates </a:t>
            </a:r>
            <a:r>
              <a:rPr lang="en">
                <a:solidFill>
                  <a:schemeClr val="dk1"/>
                </a:solidFill>
              </a:rPr>
              <a:t>from Map/Reduce </a:t>
            </a:r>
            <a:r>
              <a:rPr lang="en"/>
              <a:t>every K seconds.</a:t>
            </a:r>
            <a:endParaRPr/>
          </a:p>
        </p:txBody>
      </p:sp>
      <p:sp>
        <p:nvSpPr>
          <p:cNvPr id="849" name="Google Shape;849;p42"/>
          <p:cNvSpPr/>
          <p:nvPr/>
        </p:nvSpPr>
        <p:spPr>
          <a:xfrm>
            <a:off x="366275" y="1484000"/>
            <a:ext cx="2019000" cy="85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u="sng"/>
              <a:t>Config</a:t>
            </a:r>
            <a:endParaRPr sz="1100" u="sng"/>
          </a:p>
          <a:p>
            <a:pPr indent="0" lvl="0" marL="0" rtl="0" algn="l">
              <a:spcBef>
                <a:spcPts val="0"/>
              </a:spcBef>
              <a:spcAft>
                <a:spcPts val="0"/>
              </a:spcAft>
              <a:buNone/>
            </a:pPr>
            <a:r>
              <a:rPr lang="en" sz="1100"/>
              <a:t>Heartbeat </a:t>
            </a:r>
            <a:r>
              <a:rPr b="1" lang="en" sz="1100"/>
              <a:t>K </a:t>
            </a:r>
            <a:r>
              <a:rPr lang="en" sz="1100"/>
              <a:t>(seconds)</a:t>
            </a:r>
            <a:endParaRPr sz="1100"/>
          </a:p>
          <a:p>
            <a:pPr indent="0" lvl="0" marL="0" rtl="0" algn="l">
              <a:spcBef>
                <a:spcPts val="0"/>
              </a:spcBef>
              <a:spcAft>
                <a:spcPts val="0"/>
              </a:spcAft>
              <a:buNone/>
            </a:pPr>
            <a:r>
              <a:rPr lang="en" sz="1100"/>
              <a:t>Stubs </a:t>
            </a:r>
            <a:r>
              <a:rPr b="1" lang="en" sz="1100"/>
              <a:t>N </a:t>
            </a:r>
            <a:r>
              <a:rPr lang="en" sz="1100"/>
              <a:t>(# of stubs)</a:t>
            </a:r>
            <a:endParaRPr sz="1100"/>
          </a:p>
          <a:p>
            <a:pPr indent="0" lvl="0" marL="0" rtl="0" algn="l">
              <a:spcBef>
                <a:spcPts val="0"/>
              </a:spcBef>
              <a:spcAft>
                <a:spcPts val="0"/>
              </a:spcAft>
              <a:buNone/>
            </a:pPr>
            <a:r>
              <a:rPr lang="en" sz="1100"/>
              <a:t>filePath </a:t>
            </a:r>
            <a:r>
              <a:rPr b="1" lang="en" sz="1100"/>
              <a:t>inputDir</a:t>
            </a:r>
            <a:endParaRPr b="1" sz="1100"/>
          </a:p>
        </p:txBody>
      </p:sp>
      <p:sp>
        <p:nvSpPr>
          <p:cNvPr id="850" name="Google Shape;850;p42"/>
          <p:cNvSpPr/>
          <p:nvPr/>
        </p:nvSpPr>
        <p:spPr>
          <a:xfrm>
            <a:off x="4633475" y="1782175"/>
            <a:ext cx="2509500" cy="1031400"/>
          </a:xfrm>
          <a:prstGeom prst="roundRect">
            <a:avLst>
              <a:gd fmla="val 16667" name="adj"/>
            </a:avLst>
          </a:prstGeom>
          <a:solidFill>
            <a:srgbClr val="D9EAD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t>Controller</a:t>
            </a:r>
            <a:endParaRPr u="sng"/>
          </a:p>
          <a:p>
            <a:pPr indent="0" lvl="0" marL="0" rtl="0" algn="l">
              <a:spcBef>
                <a:spcPts val="0"/>
              </a:spcBef>
              <a:spcAft>
                <a:spcPts val="0"/>
              </a:spcAft>
              <a:buNone/>
            </a:pPr>
            <a:r>
              <a:rPr lang="en"/>
              <a:t># of files mod(stubs)</a:t>
            </a:r>
            <a:endParaRPr/>
          </a:p>
          <a:p>
            <a:pPr indent="0" lvl="0" marL="0" rtl="0" algn="l">
              <a:spcBef>
                <a:spcPts val="0"/>
              </a:spcBef>
              <a:spcAft>
                <a:spcPts val="0"/>
              </a:spcAft>
              <a:buNone/>
            </a:pPr>
            <a:r>
              <a:t/>
            </a:r>
            <a:endParaRPr/>
          </a:p>
        </p:txBody>
      </p:sp>
      <p:sp>
        <p:nvSpPr>
          <p:cNvPr id="851" name="Google Shape;851;p42"/>
          <p:cNvSpPr/>
          <p:nvPr/>
        </p:nvSpPr>
        <p:spPr>
          <a:xfrm>
            <a:off x="2530595" y="2629225"/>
            <a:ext cx="1142400" cy="85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Stub 1</a:t>
            </a:r>
            <a:endParaRPr sz="1100"/>
          </a:p>
        </p:txBody>
      </p:sp>
      <p:sp>
        <p:nvSpPr>
          <p:cNvPr id="852" name="Google Shape;852;p42"/>
          <p:cNvSpPr/>
          <p:nvPr/>
        </p:nvSpPr>
        <p:spPr>
          <a:xfrm>
            <a:off x="4957923" y="3090625"/>
            <a:ext cx="6006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Stub 2</a:t>
            </a:r>
            <a:endParaRPr sz="1100"/>
          </a:p>
        </p:txBody>
      </p:sp>
      <p:sp>
        <p:nvSpPr>
          <p:cNvPr id="853" name="Google Shape;853;p42"/>
          <p:cNvSpPr/>
          <p:nvPr/>
        </p:nvSpPr>
        <p:spPr>
          <a:xfrm>
            <a:off x="6616920" y="2993825"/>
            <a:ext cx="6303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Stub </a:t>
            </a:r>
            <a:r>
              <a:rPr b="1" lang="en" sz="1100"/>
              <a:t>N</a:t>
            </a:r>
            <a:endParaRPr b="1" sz="1100"/>
          </a:p>
        </p:txBody>
      </p:sp>
      <p:cxnSp>
        <p:nvCxnSpPr>
          <p:cNvPr id="854" name="Google Shape;854;p42"/>
          <p:cNvCxnSpPr>
            <a:stCxn id="850" idx="2"/>
            <a:endCxn id="851" idx="0"/>
          </p:cNvCxnSpPr>
          <p:nvPr/>
        </p:nvCxnSpPr>
        <p:spPr>
          <a:xfrm rot="10800000">
            <a:off x="3101825" y="2629375"/>
            <a:ext cx="2786400" cy="184200"/>
          </a:xfrm>
          <a:prstGeom prst="straightConnector1">
            <a:avLst/>
          </a:prstGeom>
          <a:noFill/>
          <a:ln cap="flat" cmpd="sng" w="9525">
            <a:solidFill>
              <a:schemeClr val="dk2"/>
            </a:solidFill>
            <a:prstDash val="solid"/>
            <a:round/>
            <a:headEnd len="med" w="med" type="none"/>
            <a:tailEnd len="med" w="med" type="triangle"/>
          </a:ln>
        </p:spPr>
      </p:cxnSp>
      <p:cxnSp>
        <p:nvCxnSpPr>
          <p:cNvPr id="855" name="Google Shape;855;p42"/>
          <p:cNvCxnSpPr>
            <a:stCxn id="850" idx="2"/>
            <a:endCxn id="852" idx="0"/>
          </p:cNvCxnSpPr>
          <p:nvPr/>
        </p:nvCxnSpPr>
        <p:spPr>
          <a:xfrm flipH="1">
            <a:off x="5258225" y="2813575"/>
            <a:ext cx="630000" cy="277200"/>
          </a:xfrm>
          <a:prstGeom prst="straightConnector1">
            <a:avLst/>
          </a:prstGeom>
          <a:noFill/>
          <a:ln cap="flat" cmpd="sng" w="9525">
            <a:solidFill>
              <a:schemeClr val="dk2"/>
            </a:solidFill>
            <a:prstDash val="solid"/>
            <a:round/>
            <a:headEnd len="med" w="med" type="none"/>
            <a:tailEnd len="med" w="med" type="triangle"/>
          </a:ln>
        </p:spPr>
      </p:cxnSp>
      <p:cxnSp>
        <p:nvCxnSpPr>
          <p:cNvPr id="856" name="Google Shape;856;p42"/>
          <p:cNvCxnSpPr>
            <a:stCxn id="850" idx="2"/>
            <a:endCxn id="853" idx="0"/>
          </p:cNvCxnSpPr>
          <p:nvPr/>
        </p:nvCxnSpPr>
        <p:spPr>
          <a:xfrm>
            <a:off x="5888225" y="2813575"/>
            <a:ext cx="1043700" cy="180300"/>
          </a:xfrm>
          <a:prstGeom prst="straightConnector1">
            <a:avLst/>
          </a:prstGeom>
          <a:noFill/>
          <a:ln cap="flat" cmpd="sng" w="9525">
            <a:solidFill>
              <a:schemeClr val="dk2"/>
            </a:solidFill>
            <a:prstDash val="solid"/>
            <a:round/>
            <a:headEnd len="med" w="med" type="none"/>
            <a:tailEnd len="med" w="med" type="triangle"/>
          </a:ln>
        </p:spPr>
      </p:cxnSp>
      <p:sp>
        <p:nvSpPr>
          <p:cNvPr id="857" name="Google Shape;857;p42"/>
          <p:cNvSpPr txBox="1"/>
          <p:nvPr/>
        </p:nvSpPr>
        <p:spPr>
          <a:xfrm>
            <a:off x="5882868" y="3225450"/>
            <a:ext cx="3372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t>
            </a:r>
            <a:endParaRPr sz="1100"/>
          </a:p>
        </p:txBody>
      </p:sp>
      <p:sp>
        <p:nvSpPr>
          <p:cNvPr id="858" name="Google Shape;858;p42"/>
          <p:cNvSpPr/>
          <p:nvPr/>
        </p:nvSpPr>
        <p:spPr>
          <a:xfrm>
            <a:off x="2192200" y="3794975"/>
            <a:ext cx="7878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Mapper 1</a:t>
            </a:r>
            <a:endParaRPr sz="1100"/>
          </a:p>
        </p:txBody>
      </p:sp>
      <p:sp>
        <p:nvSpPr>
          <p:cNvPr id="859" name="Google Shape;859;p42"/>
          <p:cNvSpPr/>
          <p:nvPr/>
        </p:nvSpPr>
        <p:spPr>
          <a:xfrm>
            <a:off x="3341286" y="3767050"/>
            <a:ext cx="7878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Mapper 2</a:t>
            </a:r>
            <a:endParaRPr sz="1100"/>
          </a:p>
        </p:txBody>
      </p:sp>
      <p:sp>
        <p:nvSpPr>
          <p:cNvPr id="860" name="Google Shape;860;p42"/>
          <p:cNvSpPr/>
          <p:nvPr/>
        </p:nvSpPr>
        <p:spPr>
          <a:xfrm>
            <a:off x="4633484" y="3794975"/>
            <a:ext cx="7878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Mapper 3</a:t>
            </a:r>
            <a:endParaRPr sz="1100"/>
          </a:p>
        </p:txBody>
      </p:sp>
      <p:sp>
        <p:nvSpPr>
          <p:cNvPr id="861" name="Google Shape;861;p42"/>
          <p:cNvSpPr/>
          <p:nvPr/>
        </p:nvSpPr>
        <p:spPr>
          <a:xfrm>
            <a:off x="6538163" y="3794975"/>
            <a:ext cx="7878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Mapper 4</a:t>
            </a:r>
            <a:endParaRPr sz="1100"/>
          </a:p>
        </p:txBody>
      </p:sp>
      <p:sp>
        <p:nvSpPr>
          <p:cNvPr id="862" name="Google Shape;862;p42"/>
          <p:cNvSpPr/>
          <p:nvPr/>
        </p:nvSpPr>
        <p:spPr>
          <a:xfrm>
            <a:off x="7685783" y="3794975"/>
            <a:ext cx="844800" cy="39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Reducer 1</a:t>
            </a:r>
            <a:endParaRPr sz="1100"/>
          </a:p>
        </p:txBody>
      </p:sp>
      <p:cxnSp>
        <p:nvCxnSpPr>
          <p:cNvPr id="863" name="Google Shape;863;p42"/>
          <p:cNvCxnSpPr>
            <a:stCxn id="851" idx="2"/>
            <a:endCxn id="858" idx="0"/>
          </p:cNvCxnSpPr>
          <p:nvPr/>
        </p:nvCxnSpPr>
        <p:spPr>
          <a:xfrm flipH="1">
            <a:off x="2586095" y="3486925"/>
            <a:ext cx="515700" cy="308100"/>
          </a:xfrm>
          <a:prstGeom prst="straightConnector1">
            <a:avLst/>
          </a:prstGeom>
          <a:noFill/>
          <a:ln cap="flat" cmpd="sng" w="9525">
            <a:solidFill>
              <a:schemeClr val="dk2"/>
            </a:solidFill>
            <a:prstDash val="solid"/>
            <a:round/>
            <a:headEnd len="med" w="med" type="none"/>
            <a:tailEnd len="med" w="med" type="triangle"/>
          </a:ln>
        </p:spPr>
      </p:cxnSp>
      <p:cxnSp>
        <p:nvCxnSpPr>
          <p:cNvPr id="864" name="Google Shape;864;p42"/>
          <p:cNvCxnSpPr>
            <a:stCxn id="851" idx="2"/>
            <a:endCxn id="859" idx="0"/>
          </p:cNvCxnSpPr>
          <p:nvPr/>
        </p:nvCxnSpPr>
        <p:spPr>
          <a:xfrm>
            <a:off x="3101795" y="3486925"/>
            <a:ext cx="633300" cy="280200"/>
          </a:xfrm>
          <a:prstGeom prst="straightConnector1">
            <a:avLst/>
          </a:prstGeom>
          <a:noFill/>
          <a:ln cap="flat" cmpd="sng" w="9525">
            <a:solidFill>
              <a:schemeClr val="dk2"/>
            </a:solidFill>
            <a:prstDash val="solid"/>
            <a:round/>
            <a:headEnd len="med" w="med" type="none"/>
            <a:tailEnd len="med" w="med" type="triangle"/>
          </a:ln>
        </p:spPr>
      </p:cxnSp>
      <p:cxnSp>
        <p:nvCxnSpPr>
          <p:cNvPr id="865" name="Google Shape;865;p42"/>
          <p:cNvCxnSpPr>
            <a:stCxn id="852" idx="2"/>
            <a:endCxn id="860" idx="0"/>
          </p:cNvCxnSpPr>
          <p:nvPr/>
        </p:nvCxnSpPr>
        <p:spPr>
          <a:xfrm flipH="1">
            <a:off x="5027523" y="3486925"/>
            <a:ext cx="230700" cy="308100"/>
          </a:xfrm>
          <a:prstGeom prst="straightConnector1">
            <a:avLst/>
          </a:prstGeom>
          <a:noFill/>
          <a:ln cap="flat" cmpd="sng" w="9525">
            <a:solidFill>
              <a:schemeClr val="dk2"/>
            </a:solidFill>
            <a:prstDash val="solid"/>
            <a:round/>
            <a:headEnd len="med" w="med" type="none"/>
            <a:tailEnd len="med" w="med" type="triangle"/>
          </a:ln>
        </p:spPr>
      </p:cxnSp>
      <p:cxnSp>
        <p:nvCxnSpPr>
          <p:cNvPr id="866" name="Google Shape;866;p42"/>
          <p:cNvCxnSpPr>
            <a:stCxn id="853" idx="2"/>
            <a:endCxn id="861" idx="0"/>
          </p:cNvCxnSpPr>
          <p:nvPr/>
        </p:nvCxnSpPr>
        <p:spPr>
          <a:xfrm>
            <a:off x="6932070" y="3390125"/>
            <a:ext cx="0" cy="405000"/>
          </a:xfrm>
          <a:prstGeom prst="straightConnector1">
            <a:avLst/>
          </a:prstGeom>
          <a:noFill/>
          <a:ln cap="flat" cmpd="sng" w="9525">
            <a:solidFill>
              <a:schemeClr val="dk2"/>
            </a:solidFill>
            <a:prstDash val="solid"/>
            <a:round/>
            <a:headEnd len="med" w="med" type="none"/>
            <a:tailEnd len="med" w="med" type="triangle"/>
          </a:ln>
        </p:spPr>
      </p:cxnSp>
      <p:cxnSp>
        <p:nvCxnSpPr>
          <p:cNvPr id="867" name="Google Shape;867;p42"/>
          <p:cNvCxnSpPr>
            <a:stCxn id="853" idx="2"/>
            <a:endCxn id="862" idx="0"/>
          </p:cNvCxnSpPr>
          <p:nvPr/>
        </p:nvCxnSpPr>
        <p:spPr>
          <a:xfrm>
            <a:off x="6932070" y="3390125"/>
            <a:ext cx="1176000" cy="405000"/>
          </a:xfrm>
          <a:prstGeom prst="straightConnector1">
            <a:avLst/>
          </a:prstGeom>
          <a:noFill/>
          <a:ln cap="flat" cmpd="sng" w="9525">
            <a:solidFill>
              <a:schemeClr val="dk2"/>
            </a:solidFill>
            <a:prstDash val="solid"/>
            <a:round/>
            <a:headEnd len="med" w="med" type="none"/>
            <a:tailEnd len="med" w="med" type="triangle"/>
          </a:ln>
        </p:spPr>
      </p:cxnSp>
      <p:cxnSp>
        <p:nvCxnSpPr>
          <p:cNvPr id="868" name="Google Shape;868;p42"/>
          <p:cNvCxnSpPr>
            <a:stCxn id="858" idx="1"/>
            <a:endCxn id="850" idx="1"/>
          </p:cNvCxnSpPr>
          <p:nvPr/>
        </p:nvCxnSpPr>
        <p:spPr>
          <a:xfrm flipH="1" rot="10800000">
            <a:off x="2192200" y="2297825"/>
            <a:ext cx="2441400" cy="1695300"/>
          </a:xfrm>
          <a:prstGeom prst="bentConnector3">
            <a:avLst>
              <a:gd fmla="val -9754" name="adj1"/>
            </a:avLst>
          </a:prstGeom>
          <a:noFill/>
          <a:ln cap="flat" cmpd="sng" w="9525">
            <a:solidFill>
              <a:schemeClr val="dk2"/>
            </a:solidFill>
            <a:prstDash val="dot"/>
            <a:round/>
            <a:headEnd len="med" w="med" type="none"/>
            <a:tailEnd len="med" w="med" type="triangle"/>
          </a:ln>
        </p:spPr>
      </p:cxnSp>
      <p:cxnSp>
        <p:nvCxnSpPr>
          <p:cNvPr id="869" name="Google Shape;869;p42"/>
          <p:cNvCxnSpPr>
            <a:stCxn id="859" idx="3"/>
            <a:endCxn id="850" idx="1"/>
          </p:cNvCxnSpPr>
          <p:nvPr/>
        </p:nvCxnSpPr>
        <p:spPr>
          <a:xfrm flipH="1" rot="10800000">
            <a:off x="4129086" y="2297800"/>
            <a:ext cx="504300" cy="1667400"/>
          </a:xfrm>
          <a:prstGeom prst="bentConnector3">
            <a:avLst>
              <a:gd fmla="val 50009" name="adj1"/>
            </a:avLst>
          </a:prstGeom>
          <a:noFill/>
          <a:ln cap="flat" cmpd="sng" w="9525">
            <a:solidFill>
              <a:schemeClr val="dk2"/>
            </a:solidFill>
            <a:prstDash val="dot"/>
            <a:round/>
            <a:headEnd len="med" w="med" type="none"/>
            <a:tailEnd len="med" w="med" type="none"/>
          </a:ln>
        </p:spPr>
      </p:cxnSp>
      <p:cxnSp>
        <p:nvCxnSpPr>
          <p:cNvPr id="870" name="Google Shape;870;p42"/>
          <p:cNvCxnSpPr>
            <a:stCxn id="860" idx="1"/>
            <a:endCxn id="850" idx="1"/>
          </p:cNvCxnSpPr>
          <p:nvPr/>
        </p:nvCxnSpPr>
        <p:spPr>
          <a:xfrm flipH="1" rot="10800000">
            <a:off x="4633484" y="2297825"/>
            <a:ext cx="600" cy="1695300"/>
          </a:xfrm>
          <a:prstGeom prst="bentConnector3">
            <a:avLst>
              <a:gd fmla="val -39689041" name="adj1"/>
            </a:avLst>
          </a:prstGeom>
          <a:noFill/>
          <a:ln cap="flat" cmpd="sng" w="9525">
            <a:solidFill>
              <a:schemeClr val="dk2"/>
            </a:solidFill>
            <a:prstDash val="dot"/>
            <a:round/>
            <a:headEnd len="med" w="med" type="none"/>
            <a:tailEnd len="med" w="med" type="triangle"/>
          </a:ln>
        </p:spPr>
      </p:cxnSp>
      <p:cxnSp>
        <p:nvCxnSpPr>
          <p:cNvPr id="871" name="Google Shape;871;p42"/>
          <p:cNvCxnSpPr>
            <a:stCxn id="861" idx="3"/>
            <a:endCxn id="850" idx="3"/>
          </p:cNvCxnSpPr>
          <p:nvPr/>
        </p:nvCxnSpPr>
        <p:spPr>
          <a:xfrm rot="10800000">
            <a:off x="7142963" y="2297825"/>
            <a:ext cx="183000" cy="1695300"/>
          </a:xfrm>
          <a:prstGeom prst="bentConnector3">
            <a:avLst>
              <a:gd fmla="val -130123" name="adj1"/>
            </a:avLst>
          </a:prstGeom>
          <a:noFill/>
          <a:ln cap="flat" cmpd="sng" w="9525">
            <a:solidFill>
              <a:schemeClr val="dk2"/>
            </a:solidFill>
            <a:prstDash val="dot"/>
            <a:round/>
            <a:headEnd len="med" w="med" type="none"/>
            <a:tailEnd len="med" w="med" type="triangle"/>
          </a:ln>
        </p:spPr>
      </p:cxnSp>
      <p:cxnSp>
        <p:nvCxnSpPr>
          <p:cNvPr id="872" name="Google Shape;872;p42"/>
          <p:cNvCxnSpPr>
            <a:stCxn id="862" idx="3"/>
            <a:endCxn id="850" idx="3"/>
          </p:cNvCxnSpPr>
          <p:nvPr/>
        </p:nvCxnSpPr>
        <p:spPr>
          <a:xfrm rot="10800000">
            <a:off x="7143083" y="2297825"/>
            <a:ext cx="1387500" cy="1695300"/>
          </a:xfrm>
          <a:prstGeom prst="bentConnector3">
            <a:avLst>
              <a:gd fmla="val -17162" name="adj1"/>
            </a:avLst>
          </a:prstGeom>
          <a:noFill/>
          <a:ln cap="flat" cmpd="sng" w="9525">
            <a:solidFill>
              <a:schemeClr val="dk2"/>
            </a:solidFill>
            <a:prstDash val="dot"/>
            <a:round/>
            <a:headEnd len="med" w="med" type="none"/>
            <a:tailEnd len="med" w="med" type="triangle"/>
          </a:ln>
        </p:spPr>
      </p:cxnSp>
      <p:cxnSp>
        <p:nvCxnSpPr>
          <p:cNvPr id="873" name="Google Shape;873;p42"/>
          <p:cNvCxnSpPr>
            <a:stCxn id="849" idx="3"/>
            <a:endCxn id="850" idx="0"/>
          </p:cNvCxnSpPr>
          <p:nvPr/>
        </p:nvCxnSpPr>
        <p:spPr>
          <a:xfrm flipH="1" rot="10800000">
            <a:off x="2385275" y="1782050"/>
            <a:ext cx="3503100" cy="130800"/>
          </a:xfrm>
          <a:prstGeom prst="bentConnector4">
            <a:avLst>
              <a:gd fmla="val 32089" name="adj1"/>
              <a:gd fmla="val 281957" name="adj2"/>
            </a:avLst>
          </a:prstGeom>
          <a:noFill/>
          <a:ln cap="flat" cmpd="sng" w="9525">
            <a:solidFill>
              <a:schemeClr val="dk2"/>
            </a:solidFill>
            <a:prstDash val="solid"/>
            <a:round/>
            <a:headEnd len="med" w="med" type="none"/>
            <a:tailEnd len="med" w="med" type="triangle"/>
          </a:ln>
        </p:spPr>
      </p:cxnSp>
      <p:sp>
        <p:nvSpPr>
          <p:cNvPr id="874" name="Google Shape;874;p42"/>
          <p:cNvSpPr txBox="1"/>
          <p:nvPr/>
        </p:nvSpPr>
        <p:spPr>
          <a:xfrm>
            <a:off x="470800" y="4237275"/>
            <a:ext cx="65103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Controller Messages:</a:t>
            </a:r>
            <a:endParaRPr/>
          </a:p>
          <a:p>
            <a:pPr indent="0" lvl="0" marL="0" rtl="0" algn="l">
              <a:spcBef>
                <a:spcPts val="0"/>
              </a:spcBef>
              <a:spcAft>
                <a:spcPts val="0"/>
              </a:spcAft>
              <a:buNone/>
            </a:pPr>
            <a:r>
              <a:rPr lang="en"/>
              <a:t>Inbound Messages: “Waiting” | “Processing” | “Stopped”</a:t>
            </a:r>
            <a:endParaRPr/>
          </a:p>
          <a:p>
            <a:pPr indent="0" lvl="0" marL="0" rtl="0" algn="l">
              <a:spcBef>
                <a:spcPts val="0"/>
              </a:spcBef>
              <a:spcAft>
                <a:spcPts val="0"/>
              </a:spcAft>
              <a:buNone/>
            </a:pPr>
            <a:r>
              <a:rPr lang="en"/>
              <a:t>Outbound Messages: “Start Mapper#” | “Start Reducer#” | “Stop” </a:t>
            </a:r>
            <a:endParaRPr/>
          </a:p>
          <a:p>
            <a:pPr indent="0" lvl="0" marL="0" rtl="0" algn="l">
              <a:spcBef>
                <a:spcPts val="0"/>
              </a:spcBef>
              <a:spcAft>
                <a:spcPts val="0"/>
              </a:spcAft>
              <a:buNone/>
            </a:pPr>
            <a:r>
              <a:t/>
            </a:r>
            <a:endParaRPr/>
          </a:p>
        </p:txBody>
      </p:sp>
      <p:sp>
        <p:nvSpPr>
          <p:cNvPr id="875" name="Google Shape;875;p42"/>
          <p:cNvSpPr/>
          <p:nvPr/>
        </p:nvSpPr>
        <p:spPr>
          <a:xfrm>
            <a:off x="5347825" y="2505475"/>
            <a:ext cx="1081500" cy="308100"/>
          </a:xfrm>
          <a:prstGeom prst="rect">
            <a:avLst/>
          </a:prstGeom>
          <a:solidFill>
            <a:srgbClr val="D9EAD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SocketConnector</a:t>
            </a:r>
            <a:endParaRPr sz="900"/>
          </a:p>
        </p:txBody>
      </p:sp>
      <p:sp>
        <p:nvSpPr>
          <p:cNvPr id="876" name="Google Shape;876;p42"/>
          <p:cNvSpPr/>
          <p:nvPr/>
        </p:nvSpPr>
        <p:spPr>
          <a:xfrm>
            <a:off x="2561050" y="3150225"/>
            <a:ext cx="1081500" cy="308100"/>
          </a:xfrm>
          <a:prstGeom prst="rect">
            <a:avLst/>
          </a:prstGeom>
          <a:solidFill>
            <a:srgbClr val="D9EAD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SocketListener</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43"/>
          <p:cNvSpPr/>
          <p:nvPr/>
        </p:nvSpPr>
        <p:spPr>
          <a:xfrm>
            <a:off x="293700" y="35750"/>
            <a:ext cx="85566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lt1"/>
                </a:solidFill>
              </a:rPr>
              <a:t>Messaging</a:t>
            </a:r>
            <a:endParaRPr sz="2400">
              <a:solidFill>
                <a:schemeClr val="lt1"/>
              </a:solidFill>
            </a:endParaRPr>
          </a:p>
        </p:txBody>
      </p:sp>
      <p:pic>
        <p:nvPicPr>
          <p:cNvPr id="882" name="Google Shape;882;p43"/>
          <p:cNvPicPr preferRelativeResize="0"/>
          <p:nvPr/>
        </p:nvPicPr>
        <p:blipFill>
          <a:blip r:embed="rId4">
            <a:alphaModFix/>
          </a:blip>
          <a:stretch>
            <a:fillRect/>
          </a:stretch>
        </p:blipFill>
        <p:spPr>
          <a:xfrm>
            <a:off x="2217288" y="671175"/>
            <a:ext cx="4754880" cy="4526280"/>
          </a:xfrm>
          <a:prstGeom prst="rect">
            <a:avLst/>
          </a:prstGeom>
          <a:noFill/>
          <a:ln cap="flat" cmpd="sng" w="9525">
            <a:solidFill>
              <a:schemeClr val="lt1"/>
            </a:solidFill>
            <a:prstDash val="solid"/>
            <a:round/>
            <a:headEnd len="sm" w="sm" type="none"/>
            <a:tailEnd len="sm" w="sm" type="none"/>
          </a:ln>
        </p:spPr>
      </p:pic>
      <p:pic>
        <p:nvPicPr>
          <p:cNvPr id="883" name="Google Shape;883;p43"/>
          <p:cNvPicPr preferRelativeResize="0"/>
          <p:nvPr/>
        </p:nvPicPr>
        <p:blipFill>
          <a:blip r:embed="rId5">
            <a:alphaModFix/>
          </a:blip>
          <a:stretch>
            <a:fillRect/>
          </a:stretch>
        </p:blipFill>
        <p:spPr>
          <a:xfrm>
            <a:off x="2264443" y="731325"/>
            <a:ext cx="4754880" cy="45270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44"/>
          <p:cNvSpPr/>
          <p:nvPr/>
        </p:nvSpPr>
        <p:spPr>
          <a:xfrm>
            <a:off x="4572000" y="1242050"/>
            <a:ext cx="3895500" cy="116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Controller</a:t>
            </a:r>
            <a:endParaRPr b="1" sz="1600"/>
          </a:p>
          <a:p>
            <a:pPr indent="0" lvl="0" marL="0" rtl="0" algn="l">
              <a:spcBef>
                <a:spcPts val="0"/>
              </a:spcBef>
              <a:spcAft>
                <a:spcPts val="0"/>
              </a:spcAft>
              <a:buNone/>
            </a:pPr>
            <a:r>
              <a:rPr lang="en"/>
              <a:t>- MapFiles(InputDirectoy)</a:t>
            </a:r>
            <a:endParaRPr/>
          </a:p>
          <a:p>
            <a:pPr indent="0" lvl="0" marL="0" rtl="0" algn="l">
              <a:spcBef>
                <a:spcPts val="0"/>
              </a:spcBef>
              <a:spcAft>
                <a:spcPts val="0"/>
              </a:spcAft>
              <a:buNone/>
            </a:pPr>
            <a:r>
              <a:rPr lang="en"/>
              <a:t>- ReduceFile(SingleReduceFile)</a:t>
            </a:r>
            <a:endParaRPr/>
          </a:p>
          <a:p>
            <a:pPr indent="0" lvl="0" marL="0" rtl="0" algn="l">
              <a:spcBef>
                <a:spcPts val="0"/>
              </a:spcBef>
              <a:spcAft>
                <a:spcPts val="0"/>
              </a:spcAft>
              <a:buNone/>
            </a:pPr>
            <a:r>
              <a:rPr lang="en"/>
              <a:t>- FinializeOutput</a:t>
            </a:r>
            <a:endParaRPr/>
          </a:p>
        </p:txBody>
      </p:sp>
      <p:sp>
        <p:nvSpPr>
          <p:cNvPr id="889" name="Google Shape;889;p44"/>
          <p:cNvSpPr/>
          <p:nvPr/>
        </p:nvSpPr>
        <p:spPr>
          <a:xfrm>
            <a:off x="2128525" y="2661275"/>
            <a:ext cx="2057400" cy="13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StubN </a:t>
            </a:r>
            <a:endParaRPr b="1" sz="1600">
              <a:solidFill>
                <a:schemeClr val="dk1"/>
              </a:solidFill>
            </a:endParaRPr>
          </a:p>
          <a:p>
            <a:pPr indent="0" lvl="0" marL="0" rtl="0" algn="l">
              <a:spcBef>
                <a:spcPts val="0"/>
              </a:spcBef>
              <a:spcAft>
                <a:spcPts val="0"/>
              </a:spcAft>
              <a:buNone/>
            </a:pPr>
            <a:r>
              <a:rPr lang="en">
                <a:solidFill>
                  <a:schemeClr val="dk1"/>
                </a:solidFill>
              </a:rPr>
              <a:t>-ProcessMessage</a:t>
            </a:r>
            <a:endParaRPr>
              <a:solidFill>
                <a:schemeClr val="dk1"/>
              </a:solidFill>
            </a:endParaRPr>
          </a:p>
          <a:p>
            <a:pPr indent="0" lvl="0" marL="0" rtl="0" algn="l">
              <a:spcBef>
                <a:spcPts val="0"/>
              </a:spcBef>
              <a:spcAft>
                <a:spcPts val="0"/>
              </a:spcAft>
              <a:buNone/>
            </a:pPr>
            <a:r>
              <a:rPr lang="en">
                <a:solidFill>
                  <a:schemeClr val="dk1"/>
                </a:solidFill>
              </a:rPr>
              <a:t>-CreateReduceThread</a:t>
            </a:r>
            <a:endParaRPr>
              <a:solidFill>
                <a:schemeClr val="dk1"/>
              </a:solidFill>
            </a:endParaRPr>
          </a:p>
          <a:p>
            <a:pPr indent="0" lvl="0" marL="0" rtl="0" algn="l">
              <a:spcBef>
                <a:spcPts val="0"/>
              </a:spcBef>
              <a:spcAft>
                <a:spcPts val="0"/>
              </a:spcAft>
              <a:buNone/>
            </a:pPr>
            <a:r>
              <a:rPr lang="en">
                <a:solidFill>
                  <a:schemeClr val="dk1"/>
                </a:solidFill>
              </a:rPr>
              <a:t>-CreateMapThread</a:t>
            </a:r>
            <a:endParaRPr>
              <a:solidFill>
                <a:schemeClr val="dk1"/>
              </a:solidFill>
            </a:endParaRPr>
          </a:p>
          <a:p>
            <a:pPr indent="0" lvl="0" marL="0" rtl="0" algn="l">
              <a:spcBef>
                <a:spcPts val="0"/>
              </a:spcBef>
              <a:spcAft>
                <a:spcPts val="0"/>
              </a:spcAft>
              <a:buNone/>
            </a:pPr>
            <a:r>
              <a:rPr lang="en">
                <a:solidFill>
                  <a:schemeClr val="dk1"/>
                </a:solidFill>
              </a:rPr>
              <a:t>-JoinAllThreads</a:t>
            </a:r>
            <a:endParaRPr>
              <a:solidFill>
                <a:schemeClr val="dk1"/>
              </a:solidFill>
            </a:endParaRPr>
          </a:p>
        </p:txBody>
      </p:sp>
      <p:sp>
        <p:nvSpPr>
          <p:cNvPr id="890" name="Google Shape;890;p44"/>
          <p:cNvSpPr/>
          <p:nvPr/>
        </p:nvSpPr>
        <p:spPr>
          <a:xfrm>
            <a:off x="309250" y="118100"/>
            <a:ext cx="37719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Main</a:t>
            </a:r>
            <a:endParaRPr b="1"/>
          </a:p>
          <a:p>
            <a:pPr indent="-311150" lvl="0" marL="457200" rtl="0" algn="l">
              <a:spcBef>
                <a:spcPts val="0"/>
              </a:spcBef>
              <a:spcAft>
                <a:spcPts val="0"/>
              </a:spcAft>
              <a:buSzPts val="1300"/>
              <a:buChar char="-"/>
            </a:pPr>
            <a:r>
              <a:rPr lang="en" sz="1300"/>
              <a:t>GenerateStubs</a:t>
            </a:r>
            <a:endParaRPr sz="1300"/>
          </a:p>
          <a:p>
            <a:pPr indent="-311150" lvl="0" marL="457200" rtl="0" algn="l">
              <a:spcBef>
                <a:spcPts val="0"/>
              </a:spcBef>
              <a:spcAft>
                <a:spcPts val="0"/>
              </a:spcAft>
              <a:buSzPts val="1300"/>
              <a:buChar char="-"/>
            </a:pPr>
            <a:r>
              <a:rPr lang="en" sz="1300"/>
              <a:t>ExecuteController(ControllerConfig)</a:t>
            </a:r>
            <a:endParaRPr sz="1300"/>
          </a:p>
        </p:txBody>
      </p:sp>
      <p:sp>
        <p:nvSpPr>
          <p:cNvPr id="891" name="Google Shape;891;p44"/>
          <p:cNvSpPr/>
          <p:nvPr/>
        </p:nvSpPr>
        <p:spPr>
          <a:xfrm>
            <a:off x="1652275" y="4509200"/>
            <a:ext cx="1323900" cy="31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Map Thread</a:t>
            </a:r>
            <a:endParaRPr/>
          </a:p>
        </p:txBody>
      </p:sp>
      <p:sp>
        <p:nvSpPr>
          <p:cNvPr id="892" name="Google Shape;892;p44"/>
          <p:cNvSpPr/>
          <p:nvPr/>
        </p:nvSpPr>
        <p:spPr>
          <a:xfrm>
            <a:off x="3357250" y="4271000"/>
            <a:ext cx="1533600" cy="37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Reduce </a:t>
            </a:r>
            <a:r>
              <a:rPr lang="en"/>
              <a:t>Thread</a:t>
            </a:r>
            <a:endParaRPr/>
          </a:p>
        </p:txBody>
      </p:sp>
      <p:cxnSp>
        <p:nvCxnSpPr>
          <p:cNvPr id="893" name="Google Shape;893;p44"/>
          <p:cNvCxnSpPr>
            <a:stCxn id="890" idx="2"/>
            <a:endCxn id="888" idx="1"/>
          </p:cNvCxnSpPr>
          <p:nvPr/>
        </p:nvCxnSpPr>
        <p:spPr>
          <a:xfrm>
            <a:off x="2195200" y="785000"/>
            <a:ext cx="2376900" cy="1038000"/>
          </a:xfrm>
          <a:prstGeom prst="straightConnector1">
            <a:avLst/>
          </a:prstGeom>
          <a:noFill/>
          <a:ln cap="flat" cmpd="sng" w="9525">
            <a:solidFill>
              <a:schemeClr val="dk2"/>
            </a:solidFill>
            <a:prstDash val="solid"/>
            <a:round/>
            <a:headEnd len="med" w="med" type="none"/>
            <a:tailEnd len="med" w="med" type="triangle"/>
          </a:ln>
        </p:spPr>
      </p:cxnSp>
      <p:cxnSp>
        <p:nvCxnSpPr>
          <p:cNvPr id="894" name="Google Shape;894;p44"/>
          <p:cNvCxnSpPr>
            <a:stCxn id="890" idx="2"/>
            <a:endCxn id="889" idx="0"/>
          </p:cNvCxnSpPr>
          <p:nvPr/>
        </p:nvCxnSpPr>
        <p:spPr>
          <a:xfrm>
            <a:off x="2195200" y="785000"/>
            <a:ext cx="962100" cy="1876200"/>
          </a:xfrm>
          <a:prstGeom prst="straightConnector1">
            <a:avLst/>
          </a:prstGeom>
          <a:noFill/>
          <a:ln cap="flat" cmpd="sng" w="9525">
            <a:solidFill>
              <a:schemeClr val="dk2"/>
            </a:solidFill>
            <a:prstDash val="solid"/>
            <a:round/>
            <a:headEnd len="med" w="med" type="none"/>
            <a:tailEnd len="med" w="med" type="triangle"/>
          </a:ln>
        </p:spPr>
      </p:cxnSp>
      <p:sp>
        <p:nvSpPr>
          <p:cNvPr id="895" name="Google Shape;895;p44"/>
          <p:cNvSpPr txBox="1"/>
          <p:nvPr/>
        </p:nvSpPr>
        <p:spPr>
          <a:xfrm>
            <a:off x="2909500" y="815375"/>
            <a:ext cx="828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a:t>
            </a:r>
            <a:endParaRPr/>
          </a:p>
        </p:txBody>
      </p:sp>
      <p:sp>
        <p:nvSpPr>
          <p:cNvPr id="896" name="Google Shape;896;p44"/>
          <p:cNvSpPr txBox="1"/>
          <p:nvPr/>
        </p:nvSpPr>
        <p:spPr>
          <a:xfrm>
            <a:off x="2576275" y="1524988"/>
            <a:ext cx="1323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Creates/Joins</a:t>
            </a:r>
            <a:endParaRPr/>
          </a:p>
        </p:txBody>
      </p:sp>
      <p:sp>
        <p:nvSpPr>
          <p:cNvPr id="897" name="Google Shape;897;p44"/>
          <p:cNvSpPr txBox="1"/>
          <p:nvPr/>
        </p:nvSpPr>
        <p:spPr>
          <a:xfrm>
            <a:off x="1442575" y="3985250"/>
            <a:ext cx="139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Creates/Joins</a:t>
            </a:r>
            <a:endParaRPr/>
          </a:p>
        </p:txBody>
      </p:sp>
      <p:cxnSp>
        <p:nvCxnSpPr>
          <p:cNvPr id="898" name="Google Shape;898;p44"/>
          <p:cNvCxnSpPr>
            <a:endCxn id="891" idx="0"/>
          </p:cNvCxnSpPr>
          <p:nvPr/>
        </p:nvCxnSpPr>
        <p:spPr>
          <a:xfrm flipH="1">
            <a:off x="2314225" y="3994700"/>
            <a:ext cx="519000" cy="514500"/>
          </a:xfrm>
          <a:prstGeom prst="straightConnector1">
            <a:avLst/>
          </a:prstGeom>
          <a:noFill/>
          <a:ln cap="flat" cmpd="sng" w="9525">
            <a:solidFill>
              <a:schemeClr val="dk2"/>
            </a:solidFill>
            <a:prstDash val="solid"/>
            <a:round/>
            <a:headEnd len="med" w="med" type="none"/>
            <a:tailEnd len="med" w="med" type="triangle"/>
          </a:ln>
        </p:spPr>
      </p:cxnSp>
      <p:cxnSp>
        <p:nvCxnSpPr>
          <p:cNvPr id="899" name="Google Shape;899;p44"/>
          <p:cNvCxnSpPr>
            <a:stCxn id="889" idx="2"/>
            <a:endCxn id="892" idx="0"/>
          </p:cNvCxnSpPr>
          <p:nvPr/>
        </p:nvCxnSpPr>
        <p:spPr>
          <a:xfrm>
            <a:off x="3157225" y="3985175"/>
            <a:ext cx="966900" cy="285900"/>
          </a:xfrm>
          <a:prstGeom prst="straightConnector1">
            <a:avLst/>
          </a:prstGeom>
          <a:noFill/>
          <a:ln cap="flat" cmpd="sng" w="9525">
            <a:solidFill>
              <a:schemeClr val="dk2"/>
            </a:solidFill>
            <a:prstDash val="solid"/>
            <a:round/>
            <a:headEnd len="med" w="med" type="none"/>
            <a:tailEnd len="med" w="med" type="triangle"/>
          </a:ln>
        </p:spPr>
      </p:cxnSp>
      <p:sp>
        <p:nvSpPr>
          <p:cNvPr id="900" name="Google Shape;900;p44"/>
          <p:cNvSpPr txBox="1"/>
          <p:nvPr/>
        </p:nvSpPr>
        <p:spPr>
          <a:xfrm>
            <a:off x="3738400" y="3904100"/>
            <a:ext cx="139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Creates/Joins</a:t>
            </a:r>
            <a:endParaRPr/>
          </a:p>
        </p:txBody>
      </p:sp>
      <p:cxnSp>
        <p:nvCxnSpPr>
          <p:cNvPr id="901" name="Google Shape;901;p44"/>
          <p:cNvCxnSpPr>
            <a:stCxn id="888" idx="2"/>
            <a:endCxn id="889" idx="3"/>
          </p:cNvCxnSpPr>
          <p:nvPr/>
        </p:nvCxnSpPr>
        <p:spPr>
          <a:xfrm rot="5400000">
            <a:off x="4893300" y="1696700"/>
            <a:ext cx="919200" cy="2333700"/>
          </a:xfrm>
          <a:prstGeom prst="bentConnector2">
            <a:avLst/>
          </a:prstGeom>
          <a:noFill/>
          <a:ln cap="flat" cmpd="sng" w="9525">
            <a:solidFill>
              <a:schemeClr val="dk2"/>
            </a:solidFill>
            <a:prstDash val="dash"/>
            <a:round/>
            <a:headEnd len="med" w="med" type="none"/>
            <a:tailEnd len="med" w="med" type="stealth"/>
          </a:ln>
        </p:spPr>
      </p:cxnSp>
      <p:cxnSp>
        <p:nvCxnSpPr>
          <p:cNvPr id="902" name="Google Shape;902;p44"/>
          <p:cNvCxnSpPr/>
          <p:nvPr/>
        </p:nvCxnSpPr>
        <p:spPr>
          <a:xfrm flipH="1" rot="10800000">
            <a:off x="4652650" y="375200"/>
            <a:ext cx="657300" cy="9600"/>
          </a:xfrm>
          <a:prstGeom prst="straightConnector1">
            <a:avLst/>
          </a:prstGeom>
          <a:noFill/>
          <a:ln cap="flat" cmpd="sng" w="9525">
            <a:solidFill>
              <a:schemeClr val="dk2"/>
            </a:solidFill>
            <a:prstDash val="dash"/>
            <a:round/>
            <a:headEnd len="med" w="med" type="none"/>
            <a:tailEnd len="med" w="med" type="stealth"/>
          </a:ln>
        </p:spPr>
      </p:cxnSp>
      <p:sp>
        <p:nvSpPr>
          <p:cNvPr id="903" name="Google Shape;903;p44"/>
          <p:cNvSpPr txBox="1"/>
          <p:nvPr/>
        </p:nvSpPr>
        <p:spPr>
          <a:xfrm>
            <a:off x="4633600" y="80000"/>
            <a:ext cx="4519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Msg</a:t>
            </a:r>
            <a:endParaRPr/>
          </a:p>
        </p:txBody>
      </p:sp>
      <p:sp>
        <p:nvSpPr>
          <p:cNvPr id="904" name="Google Shape;904;p44"/>
          <p:cNvSpPr txBox="1"/>
          <p:nvPr/>
        </p:nvSpPr>
        <p:spPr>
          <a:xfrm>
            <a:off x="4395475" y="3013700"/>
            <a:ext cx="1905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CreateThreadMsg</a:t>
            </a:r>
            <a:endParaRPr/>
          </a:p>
        </p:txBody>
      </p:sp>
      <p:cxnSp>
        <p:nvCxnSpPr>
          <p:cNvPr id="905" name="Google Shape;905;p44"/>
          <p:cNvCxnSpPr>
            <a:stCxn id="891" idx="2"/>
          </p:cNvCxnSpPr>
          <p:nvPr/>
        </p:nvCxnSpPr>
        <p:spPr>
          <a:xfrm rot="-5400000">
            <a:off x="3811975" y="915950"/>
            <a:ext cx="2409900" cy="5405400"/>
          </a:xfrm>
          <a:prstGeom prst="bentConnector4">
            <a:avLst>
              <a:gd fmla="val -9881" name="adj1"/>
              <a:gd fmla="val 100001" name="adj2"/>
            </a:avLst>
          </a:prstGeom>
          <a:noFill/>
          <a:ln cap="flat" cmpd="sng" w="9525">
            <a:solidFill>
              <a:schemeClr val="dk2"/>
            </a:solidFill>
            <a:prstDash val="dash"/>
            <a:round/>
            <a:headEnd len="med" w="med" type="none"/>
            <a:tailEnd len="med" w="med" type="triangle"/>
          </a:ln>
        </p:spPr>
      </p:cxnSp>
      <p:cxnSp>
        <p:nvCxnSpPr>
          <p:cNvPr id="906" name="Google Shape;906;p44"/>
          <p:cNvCxnSpPr>
            <a:stCxn id="892" idx="3"/>
          </p:cNvCxnSpPr>
          <p:nvPr/>
        </p:nvCxnSpPr>
        <p:spPr>
          <a:xfrm flipH="1" rot="10800000">
            <a:off x="4890850" y="2413550"/>
            <a:ext cx="2428800" cy="2043300"/>
          </a:xfrm>
          <a:prstGeom prst="bentConnector3">
            <a:avLst>
              <a:gd fmla="val 100000" name="adj1"/>
            </a:avLst>
          </a:prstGeom>
          <a:noFill/>
          <a:ln cap="flat" cmpd="sng" w="9525">
            <a:solidFill>
              <a:schemeClr val="dk2"/>
            </a:solidFill>
            <a:prstDash val="dash"/>
            <a:round/>
            <a:headEnd len="med" w="med" type="none"/>
            <a:tailEnd len="med" w="med" type="stealth"/>
          </a:ln>
        </p:spPr>
      </p:cxnSp>
      <p:sp>
        <p:nvSpPr>
          <p:cNvPr id="907" name="Google Shape;907;p44"/>
          <p:cNvSpPr txBox="1"/>
          <p:nvPr/>
        </p:nvSpPr>
        <p:spPr>
          <a:xfrm>
            <a:off x="4962100" y="4112900"/>
            <a:ext cx="3862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Reduced File</a:t>
            </a:r>
            <a:endParaRPr/>
          </a:p>
        </p:txBody>
      </p:sp>
      <p:sp>
        <p:nvSpPr>
          <p:cNvPr id="908" name="Google Shape;908;p44"/>
          <p:cNvSpPr txBox="1"/>
          <p:nvPr/>
        </p:nvSpPr>
        <p:spPr>
          <a:xfrm>
            <a:off x="2976175" y="4725150"/>
            <a:ext cx="139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MappedFile</a:t>
            </a:r>
            <a:endParaRPr/>
          </a:p>
        </p:txBody>
      </p:sp>
      <p:sp>
        <p:nvSpPr>
          <p:cNvPr id="909" name="Google Shape;909;p44"/>
          <p:cNvSpPr/>
          <p:nvPr/>
        </p:nvSpPr>
        <p:spPr>
          <a:xfrm>
            <a:off x="1652275" y="3132650"/>
            <a:ext cx="1716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1318900" y="3132650"/>
            <a:ext cx="1716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4"/>
          <p:cNvSpPr/>
          <p:nvPr/>
        </p:nvSpPr>
        <p:spPr>
          <a:xfrm>
            <a:off x="985525" y="3132650"/>
            <a:ext cx="1716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2" name="Google Shape;912;p44"/>
          <p:cNvCxnSpPr/>
          <p:nvPr/>
        </p:nvCxnSpPr>
        <p:spPr>
          <a:xfrm flipH="1">
            <a:off x="4186075" y="2411725"/>
            <a:ext cx="2800200" cy="1162200"/>
          </a:xfrm>
          <a:prstGeom prst="bentConnector3">
            <a:avLst>
              <a:gd fmla="val 0" name="adj1"/>
            </a:avLst>
          </a:prstGeom>
          <a:noFill/>
          <a:ln cap="flat" cmpd="sng" w="9525">
            <a:solidFill>
              <a:schemeClr val="dk2"/>
            </a:solidFill>
            <a:prstDash val="dash"/>
            <a:round/>
            <a:headEnd len="med" w="med" type="none"/>
            <a:tailEnd len="med" w="med" type="none"/>
          </a:ln>
        </p:spPr>
      </p:cxnSp>
      <p:sp>
        <p:nvSpPr>
          <p:cNvPr id="913" name="Google Shape;913;p44"/>
          <p:cNvSpPr txBox="1"/>
          <p:nvPr/>
        </p:nvSpPr>
        <p:spPr>
          <a:xfrm>
            <a:off x="4572100" y="3261200"/>
            <a:ext cx="12045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JoinThread</a:t>
            </a:r>
            <a:endParaRPr/>
          </a:p>
        </p:txBody>
      </p:sp>
      <p:cxnSp>
        <p:nvCxnSpPr>
          <p:cNvPr id="914" name="Google Shape;914;p44"/>
          <p:cNvCxnSpPr/>
          <p:nvPr/>
        </p:nvCxnSpPr>
        <p:spPr>
          <a:xfrm flipH="1" rot="10800000">
            <a:off x="4643125" y="632375"/>
            <a:ext cx="647700" cy="9600"/>
          </a:xfrm>
          <a:prstGeom prst="straightConnector1">
            <a:avLst/>
          </a:prstGeom>
          <a:noFill/>
          <a:ln cap="flat" cmpd="sng" w="9525">
            <a:solidFill>
              <a:schemeClr val="dk2"/>
            </a:solidFill>
            <a:prstDash val="solid"/>
            <a:round/>
            <a:headEnd len="med" w="med" type="none"/>
            <a:tailEnd len="med" w="med" type="triangle"/>
          </a:ln>
        </p:spPr>
      </p:cxnSp>
      <p:sp>
        <p:nvSpPr>
          <p:cNvPr id="915" name="Google Shape;915;p44"/>
          <p:cNvSpPr txBox="1"/>
          <p:nvPr/>
        </p:nvSpPr>
        <p:spPr>
          <a:xfrm>
            <a:off x="4366975" y="318125"/>
            <a:ext cx="46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Direct Ownership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45"/>
          <p:cNvSpPr/>
          <p:nvPr/>
        </p:nvSpPr>
        <p:spPr>
          <a:xfrm>
            <a:off x="1932775" y="2118350"/>
            <a:ext cx="1114500" cy="666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5"/>
          <p:cNvSpPr/>
          <p:nvPr/>
        </p:nvSpPr>
        <p:spPr>
          <a:xfrm>
            <a:off x="143050" y="35750"/>
            <a:ext cx="85566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lt1"/>
                </a:solidFill>
              </a:rPr>
              <a:t>SOCKET Diagram</a:t>
            </a:r>
            <a:endParaRPr sz="2400">
              <a:solidFill>
                <a:schemeClr val="lt1"/>
              </a:solidFill>
            </a:endParaRPr>
          </a:p>
        </p:txBody>
      </p:sp>
      <p:sp>
        <p:nvSpPr>
          <p:cNvPr id="922" name="Google Shape;922;p45"/>
          <p:cNvSpPr/>
          <p:nvPr/>
        </p:nvSpPr>
        <p:spPr>
          <a:xfrm>
            <a:off x="4519300" y="1899275"/>
            <a:ext cx="1057200" cy="813300"/>
          </a:xfrm>
          <a:prstGeom prst="rect">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STUB</a:t>
            </a:r>
            <a:endParaRPr/>
          </a:p>
        </p:txBody>
      </p:sp>
      <p:sp>
        <p:nvSpPr>
          <p:cNvPr id="923" name="Google Shape;923;p45"/>
          <p:cNvSpPr/>
          <p:nvPr/>
        </p:nvSpPr>
        <p:spPr>
          <a:xfrm>
            <a:off x="4519300" y="1899275"/>
            <a:ext cx="1057200" cy="304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Server</a:t>
            </a:r>
            <a:endParaRPr b="1">
              <a:solidFill>
                <a:schemeClr val="lt1"/>
              </a:solidFill>
            </a:endParaRPr>
          </a:p>
        </p:txBody>
      </p:sp>
      <p:sp>
        <p:nvSpPr>
          <p:cNvPr id="924" name="Google Shape;924;p45"/>
          <p:cNvSpPr/>
          <p:nvPr/>
        </p:nvSpPr>
        <p:spPr>
          <a:xfrm>
            <a:off x="5643250" y="1899275"/>
            <a:ext cx="1057200" cy="813300"/>
          </a:xfrm>
          <a:prstGeom prst="rect">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STUB</a:t>
            </a:r>
            <a:endParaRPr/>
          </a:p>
        </p:txBody>
      </p:sp>
      <p:sp>
        <p:nvSpPr>
          <p:cNvPr id="925" name="Google Shape;925;p45"/>
          <p:cNvSpPr/>
          <p:nvPr/>
        </p:nvSpPr>
        <p:spPr>
          <a:xfrm>
            <a:off x="5643250" y="1899275"/>
            <a:ext cx="1057200" cy="304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Server</a:t>
            </a:r>
            <a:endParaRPr b="1">
              <a:solidFill>
                <a:schemeClr val="lt1"/>
              </a:solidFill>
            </a:endParaRPr>
          </a:p>
        </p:txBody>
      </p:sp>
      <p:sp>
        <p:nvSpPr>
          <p:cNvPr id="926" name="Google Shape;926;p45"/>
          <p:cNvSpPr/>
          <p:nvPr/>
        </p:nvSpPr>
        <p:spPr>
          <a:xfrm>
            <a:off x="6767200" y="1899275"/>
            <a:ext cx="1057200" cy="813300"/>
          </a:xfrm>
          <a:prstGeom prst="rect">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STUB</a:t>
            </a:r>
            <a:endParaRPr/>
          </a:p>
        </p:txBody>
      </p:sp>
      <p:sp>
        <p:nvSpPr>
          <p:cNvPr id="927" name="Google Shape;927;p45"/>
          <p:cNvSpPr/>
          <p:nvPr/>
        </p:nvSpPr>
        <p:spPr>
          <a:xfrm>
            <a:off x="6767200" y="1899275"/>
            <a:ext cx="1057200" cy="304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Server</a:t>
            </a:r>
            <a:endParaRPr b="1">
              <a:solidFill>
                <a:schemeClr val="lt1"/>
              </a:solidFill>
            </a:endParaRPr>
          </a:p>
        </p:txBody>
      </p:sp>
      <p:sp>
        <p:nvSpPr>
          <p:cNvPr id="928" name="Google Shape;928;p45"/>
          <p:cNvSpPr/>
          <p:nvPr/>
        </p:nvSpPr>
        <p:spPr>
          <a:xfrm>
            <a:off x="1233175" y="594350"/>
            <a:ext cx="2085900" cy="10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929" name="Google Shape;929;p45"/>
          <p:cNvSpPr/>
          <p:nvPr/>
        </p:nvSpPr>
        <p:spPr>
          <a:xfrm>
            <a:off x="2414275" y="603875"/>
            <a:ext cx="904800" cy="30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Client</a:t>
            </a:r>
            <a:endParaRPr b="1">
              <a:solidFill>
                <a:schemeClr val="lt1"/>
              </a:solidFill>
            </a:endParaRPr>
          </a:p>
        </p:txBody>
      </p:sp>
      <p:sp>
        <p:nvSpPr>
          <p:cNvPr id="930" name="Google Shape;930;p45"/>
          <p:cNvSpPr/>
          <p:nvPr/>
        </p:nvSpPr>
        <p:spPr>
          <a:xfrm>
            <a:off x="2414275" y="994400"/>
            <a:ext cx="904800" cy="30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Client</a:t>
            </a:r>
            <a:endParaRPr b="1">
              <a:solidFill>
                <a:schemeClr val="lt1"/>
              </a:solidFill>
            </a:endParaRPr>
          </a:p>
        </p:txBody>
      </p:sp>
      <p:sp>
        <p:nvSpPr>
          <p:cNvPr id="931" name="Google Shape;931;p45"/>
          <p:cNvSpPr/>
          <p:nvPr/>
        </p:nvSpPr>
        <p:spPr>
          <a:xfrm>
            <a:off x="2414275" y="1384925"/>
            <a:ext cx="904800" cy="30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Client</a:t>
            </a:r>
            <a:endParaRPr b="1">
              <a:solidFill>
                <a:schemeClr val="lt1"/>
              </a:solidFill>
            </a:endParaRPr>
          </a:p>
        </p:txBody>
      </p:sp>
      <p:cxnSp>
        <p:nvCxnSpPr>
          <p:cNvPr id="932" name="Google Shape;932;p45"/>
          <p:cNvCxnSpPr>
            <a:stCxn id="931" idx="3"/>
            <a:endCxn id="923" idx="0"/>
          </p:cNvCxnSpPr>
          <p:nvPr/>
        </p:nvCxnSpPr>
        <p:spPr>
          <a:xfrm>
            <a:off x="3319075" y="1537325"/>
            <a:ext cx="1728900" cy="362100"/>
          </a:xfrm>
          <a:prstGeom prst="bentConnector2">
            <a:avLst/>
          </a:prstGeom>
          <a:noFill/>
          <a:ln cap="flat" cmpd="sng" w="9525">
            <a:solidFill>
              <a:schemeClr val="dk2"/>
            </a:solidFill>
            <a:prstDash val="dash"/>
            <a:round/>
            <a:headEnd len="med" w="med" type="none"/>
            <a:tailEnd len="med" w="med" type="stealth"/>
          </a:ln>
        </p:spPr>
      </p:cxnSp>
      <p:cxnSp>
        <p:nvCxnSpPr>
          <p:cNvPr id="933" name="Google Shape;933;p45"/>
          <p:cNvCxnSpPr>
            <a:stCxn id="930" idx="3"/>
            <a:endCxn id="925" idx="0"/>
          </p:cNvCxnSpPr>
          <p:nvPr/>
        </p:nvCxnSpPr>
        <p:spPr>
          <a:xfrm>
            <a:off x="3319075" y="1146800"/>
            <a:ext cx="2852700" cy="752400"/>
          </a:xfrm>
          <a:prstGeom prst="bentConnector2">
            <a:avLst/>
          </a:prstGeom>
          <a:noFill/>
          <a:ln cap="flat" cmpd="sng" w="9525">
            <a:solidFill>
              <a:schemeClr val="dk2"/>
            </a:solidFill>
            <a:prstDash val="dash"/>
            <a:round/>
            <a:headEnd len="med" w="med" type="none"/>
            <a:tailEnd len="med" w="med" type="stealth"/>
          </a:ln>
        </p:spPr>
      </p:cxnSp>
      <p:sp>
        <p:nvSpPr>
          <p:cNvPr id="934" name="Google Shape;934;p45"/>
          <p:cNvSpPr/>
          <p:nvPr/>
        </p:nvSpPr>
        <p:spPr>
          <a:xfrm>
            <a:off x="1233175" y="1384925"/>
            <a:ext cx="904800" cy="30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Server</a:t>
            </a:r>
            <a:endParaRPr b="1">
              <a:solidFill>
                <a:schemeClr val="lt1"/>
              </a:solidFill>
            </a:endParaRPr>
          </a:p>
        </p:txBody>
      </p:sp>
      <p:cxnSp>
        <p:nvCxnSpPr>
          <p:cNvPr id="935" name="Google Shape;935;p45"/>
          <p:cNvCxnSpPr>
            <a:stCxn id="929" idx="3"/>
            <a:endCxn id="927" idx="0"/>
          </p:cNvCxnSpPr>
          <p:nvPr/>
        </p:nvCxnSpPr>
        <p:spPr>
          <a:xfrm>
            <a:off x="3319075" y="756275"/>
            <a:ext cx="3976800" cy="1143000"/>
          </a:xfrm>
          <a:prstGeom prst="bentConnector2">
            <a:avLst/>
          </a:prstGeom>
          <a:noFill/>
          <a:ln cap="flat" cmpd="sng" w="9525">
            <a:solidFill>
              <a:schemeClr val="dk2"/>
            </a:solidFill>
            <a:prstDash val="dash"/>
            <a:round/>
            <a:headEnd len="med" w="med" type="none"/>
            <a:tailEnd len="med" w="med" type="stealth"/>
          </a:ln>
        </p:spPr>
      </p:cxnSp>
      <p:sp>
        <p:nvSpPr>
          <p:cNvPr id="936" name="Google Shape;936;p45"/>
          <p:cNvSpPr/>
          <p:nvPr/>
        </p:nvSpPr>
        <p:spPr>
          <a:xfrm>
            <a:off x="3942700" y="2956550"/>
            <a:ext cx="9573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Mapper</a:t>
            </a:r>
            <a:endParaRPr/>
          </a:p>
        </p:txBody>
      </p:sp>
      <p:sp>
        <p:nvSpPr>
          <p:cNvPr id="937" name="Google Shape;937;p45"/>
          <p:cNvSpPr/>
          <p:nvPr/>
        </p:nvSpPr>
        <p:spPr>
          <a:xfrm>
            <a:off x="5047975" y="2956550"/>
            <a:ext cx="9573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Reducer</a:t>
            </a:r>
            <a:endParaRPr/>
          </a:p>
        </p:txBody>
      </p:sp>
      <p:cxnSp>
        <p:nvCxnSpPr>
          <p:cNvPr id="938" name="Google Shape;938;p45"/>
          <p:cNvCxnSpPr>
            <a:stCxn id="922" idx="2"/>
            <a:endCxn id="936" idx="0"/>
          </p:cNvCxnSpPr>
          <p:nvPr/>
        </p:nvCxnSpPr>
        <p:spPr>
          <a:xfrm rot="5400000">
            <a:off x="4612750" y="2521325"/>
            <a:ext cx="243900" cy="6264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939" name="Google Shape;939;p45"/>
          <p:cNvCxnSpPr>
            <a:stCxn id="922" idx="2"/>
            <a:endCxn id="937" idx="0"/>
          </p:cNvCxnSpPr>
          <p:nvPr/>
        </p:nvCxnSpPr>
        <p:spPr>
          <a:xfrm flipH="1" rot="-5400000">
            <a:off x="5165350" y="2595125"/>
            <a:ext cx="243900" cy="4788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940" name="Google Shape;940;p45"/>
          <p:cNvCxnSpPr/>
          <p:nvPr/>
        </p:nvCxnSpPr>
        <p:spPr>
          <a:xfrm>
            <a:off x="2082625" y="2646125"/>
            <a:ext cx="771600" cy="9600"/>
          </a:xfrm>
          <a:prstGeom prst="straightConnector1">
            <a:avLst/>
          </a:prstGeom>
          <a:noFill/>
          <a:ln cap="flat" cmpd="sng" w="9525">
            <a:solidFill>
              <a:schemeClr val="dk2"/>
            </a:solidFill>
            <a:prstDash val="dash"/>
            <a:round/>
            <a:headEnd len="med" w="med" type="none"/>
            <a:tailEnd len="med" w="med" type="triangle"/>
          </a:ln>
        </p:spPr>
      </p:cxnSp>
      <p:sp>
        <p:nvSpPr>
          <p:cNvPr id="941" name="Google Shape;941;p45"/>
          <p:cNvSpPr txBox="1"/>
          <p:nvPr/>
        </p:nvSpPr>
        <p:spPr>
          <a:xfrm>
            <a:off x="2082625" y="2368025"/>
            <a:ext cx="552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Msg</a:t>
            </a:r>
            <a:endParaRPr/>
          </a:p>
        </p:txBody>
      </p:sp>
      <p:cxnSp>
        <p:nvCxnSpPr>
          <p:cNvPr id="942" name="Google Shape;942;p45"/>
          <p:cNvCxnSpPr/>
          <p:nvPr/>
        </p:nvCxnSpPr>
        <p:spPr>
          <a:xfrm>
            <a:off x="2104225" y="2404100"/>
            <a:ext cx="771600" cy="9600"/>
          </a:xfrm>
          <a:prstGeom prst="straightConnector1">
            <a:avLst/>
          </a:prstGeom>
          <a:noFill/>
          <a:ln cap="flat" cmpd="sng" w="9525">
            <a:solidFill>
              <a:schemeClr val="dk2"/>
            </a:solidFill>
            <a:prstDash val="solid"/>
            <a:round/>
            <a:headEnd len="med" w="med" type="none"/>
            <a:tailEnd len="med" w="med" type="triangle"/>
          </a:ln>
        </p:spPr>
      </p:cxnSp>
      <p:sp>
        <p:nvSpPr>
          <p:cNvPr id="943" name="Google Shape;943;p45"/>
          <p:cNvSpPr txBox="1"/>
          <p:nvPr/>
        </p:nvSpPr>
        <p:spPr>
          <a:xfrm>
            <a:off x="1928500" y="2074625"/>
            <a:ext cx="1400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Thread/Call</a:t>
            </a:r>
            <a:endParaRPr/>
          </a:p>
        </p:txBody>
      </p:sp>
      <p:cxnSp>
        <p:nvCxnSpPr>
          <p:cNvPr id="944" name="Google Shape;944;p45"/>
          <p:cNvCxnSpPr>
            <a:stCxn id="936" idx="2"/>
            <a:endCxn id="934" idx="2"/>
          </p:cNvCxnSpPr>
          <p:nvPr/>
        </p:nvCxnSpPr>
        <p:spPr>
          <a:xfrm flipH="1" rot="5400000">
            <a:off x="2086600" y="1288700"/>
            <a:ext cx="1933800" cy="2735700"/>
          </a:xfrm>
          <a:prstGeom prst="bentConnector3">
            <a:avLst>
              <a:gd fmla="val -4108" name="adj1"/>
            </a:avLst>
          </a:prstGeom>
          <a:noFill/>
          <a:ln cap="flat" cmpd="sng" w="9525">
            <a:solidFill>
              <a:schemeClr val="dk2"/>
            </a:solidFill>
            <a:prstDash val="dash"/>
            <a:round/>
            <a:headEnd len="med" w="med" type="none"/>
            <a:tailEnd len="med" w="med" type="stealth"/>
          </a:ln>
        </p:spPr>
      </p:cxnSp>
      <p:cxnSp>
        <p:nvCxnSpPr>
          <p:cNvPr id="945" name="Google Shape;945;p45"/>
          <p:cNvCxnSpPr>
            <a:stCxn id="937" idx="2"/>
          </p:cNvCxnSpPr>
          <p:nvPr/>
        </p:nvCxnSpPr>
        <p:spPr>
          <a:xfrm flipH="1" rot="5400000">
            <a:off x="2484475" y="581300"/>
            <a:ext cx="1924200" cy="4160100"/>
          </a:xfrm>
          <a:prstGeom prst="bentConnector4">
            <a:avLst>
              <a:gd fmla="val -12375" name="adj1"/>
              <a:gd fmla="val 100000" name="adj2"/>
            </a:avLst>
          </a:prstGeom>
          <a:noFill/>
          <a:ln cap="flat" cmpd="sng" w="9525">
            <a:solidFill>
              <a:schemeClr val="dk2"/>
            </a:solidFill>
            <a:prstDash val="dash"/>
            <a:round/>
            <a:headEnd len="med" w="med" type="none"/>
            <a:tailEnd len="med" w="med" type="stealth"/>
          </a:ln>
        </p:spPr>
      </p:cxnSp>
      <p:sp>
        <p:nvSpPr>
          <p:cNvPr id="946" name="Google Shape;946;p45"/>
          <p:cNvSpPr txBox="1"/>
          <p:nvPr/>
        </p:nvSpPr>
        <p:spPr>
          <a:xfrm>
            <a:off x="3319075" y="400550"/>
            <a:ext cx="3545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CreateThreadMsg (Type, Filename)</a:t>
            </a:r>
            <a:endParaRPr/>
          </a:p>
        </p:txBody>
      </p:sp>
      <p:sp>
        <p:nvSpPr>
          <p:cNvPr id="947" name="Google Shape;947;p45"/>
          <p:cNvSpPr txBox="1"/>
          <p:nvPr/>
        </p:nvSpPr>
        <p:spPr>
          <a:xfrm>
            <a:off x="3319075" y="770800"/>
            <a:ext cx="2686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CreateThreadMsg (...)</a:t>
            </a:r>
            <a:endParaRPr>
              <a:solidFill>
                <a:schemeClr val="dk1"/>
              </a:solidFill>
            </a:endParaRPr>
          </a:p>
        </p:txBody>
      </p:sp>
      <p:sp>
        <p:nvSpPr>
          <p:cNvPr id="948" name="Google Shape;948;p45"/>
          <p:cNvSpPr txBox="1"/>
          <p:nvPr/>
        </p:nvSpPr>
        <p:spPr>
          <a:xfrm>
            <a:off x="3319075" y="1205825"/>
            <a:ext cx="2686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CreateThreadMsg (...)</a:t>
            </a:r>
            <a:endParaRPr>
              <a:solidFill>
                <a:schemeClr val="dk1"/>
              </a:solidFill>
            </a:endParaRPr>
          </a:p>
        </p:txBody>
      </p:sp>
      <p:sp>
        <p:nvSpPr>
          <p:cNvPr id="949" name="Google Shape;949;p45"/>
          <p:cNvSpPr txBox="1"/>
          <p:nvPr/>
        </p:nvSpPr>
        <p:spPr>
          <a:xfrm>
            <a:off x="1685650" y="3383850"/>
            <a:ext cx="2207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MapMessage/Heartbeat</a:t>
            </a:r>
            <a:endParaRPr/>
          </a:p>
        </p:txBody>
      </p:sp>
      <p:sp>
        <p:nvSpPr>
          <p:cNvPr id="950" name="Google Shape;950;p45"/>
          <p:cNvSpPr txBox="1"/>
          <p:nvPr/>
        </p:nvSpPr>
        <p:spPr>
          <a:xfrm>
            <a:off x="3374201" y="3790425"/>
            <a:ext cx="2085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ReduceMsg/Heartbeat</a:t>
            </a:r>
            <a:endParaRPr/>
          </a:p>
        </p:txBody>
      </p:sp>
      <p:sp>
        <p:nvSpPr>
          <p:cNvPr id="951" name="Google Shape;951;p45"/>
          <p:cNvSpPr/>
          <p:nvPr/>
        </p:nvSpPr>
        <p:spPr>
          <a:xfrm>
            <a:off x="3942700" y="3425300"/>
            <a:ext cx="957300" cy="201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Client</a:t>
            </a:r>
            <a:endParaRPr b="1">
              <a:solidFill>
                <a:schemeClr val="lt1"/>
              </a:solidFill>
            </a:endParaRPr>
          </a:p>
        </p:txBody>
      </p:sp>
      <p:sp>
        <p:nvSpPr>
          <p:cNvPr id="952" name="Google Shape;952;p45"/>
          <p:cNvSpPr/>
          <p:nvPr/>
        </p:nvSpPr>
        <p:spPr>
          <a:xfrm>
            <a:off x="5059375" y="3425300"/>
            <a:ext cx="957300" cy="201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Client</a:t>
            </a:r>
            <a:endParaRPr b="1">
              <a:solidFill>
                <a:schemeClr val="lt1"/>
              </a:solidFill>
            </a:endParaRPr>
          </a:p>
        </p:txBody>
      </p:sp>
      <p:sp>
        <p:nvSpPr>
          <p:cNvPr id="953" name="Google Shape;953;p45"/>
          <p:cNvSpPr/>
          <p:nvPr/>
        </p:nvSpPr>
        <p:spPr>
          <a:xfrm>
            <a:off x="294625" y="500200"/>
            <a:ext cx="552300" cy="362100"/>
          </a:xfrm>
          <a:prstGeom prst="foldedCorner">
            <a:avLst>
              <a:gd fmla="val 1668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Config File</a:t>
            </a:r>
            <a:endParaRPr sz="1000"/>
          </a:p>
        </p:txBody>
      </p:sp>
      <p:cxnSp>
        <p:nvCxnSpPr>
          <p:cNvPr id="954" name="Google Shape;954;p45"/>
          <p:cNvCxnSpPr>
            <a:stCxn id="953" idx="2"/>
            <a:endCxn id="928" idx="1"/>
          </p:cNvCxnSpPr>
          <p:nvPr/>
        </p:nvCxnSpPr>
        <p:spPr>
          <a:xfrm flipH="1" rot="-5400000">
            <a:off x="762175" y="670900"/>
            <a:ext cx="279600" cy="662400"/>
          </a:xfrm>
          <a:prstGeom prst="bentConnector2">
            <a:avLst/>
          </a:prstGeom>
          <a:noFill/>
          <a:ln cap="flat" cmpd="sng" w="9525">
            <a:solidFill>
              <a:schemeClr val="dk2"/>
            </a:solidFill>
            <a:prstDash val="solid"/>
            <a:round/>
            <a:headEnd len="med" w="med" type="none"/>
            <a:tailEnd len="med" w="med" type="none"/>
          </a:ln>
        </p:spPr>
      </p:cxnSp>
      <p:sp>
        <p:nvSpPr>
          <p:cNvPr id="955" name="Google Shape;955;p45"/>
          <p:cNvSpPr txBox="1"/>
          <p:nvPr/>
        </p:nvSpPr>
        <p:spPr>
          <a:xfrm>
            <a:off x="618325" y="846950"/>
            <a:ext cx="662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a:t>
            </a:r>
            <a:endParaRPr/>
          </a:p>
        </p:txBody>
      </p:sp>
      <p:sp>
        <p:nvSpPr>
          <p:cNvPr id="956" name="Google Shape;956;p45"/>
          <p:cNvSpPr/>
          <p:nvPr/>
        </p:nvSpPr>
        <p:spPr>
          <a:xfrm>
            <a:off x="618325" y="4261625"/>
            <a:ext cx="18918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MAIN Function</a:t>
            </a:r>
            <a:endParaRPr/>
          </a:p>
        </p:txBody>
      </p:sp>
      <p:cxnSp>
        <p:nvCxnSpPr>
          <p:cNvPr id="957" name="Google Shape;957;p45"/>
          <p:cNvCxnSpPr>
            <a:stCxn id="956" idx="1"/>
          </p:cNvCxnSpPr>
          <p:nvPr/>
        </p:nvCxnSpPr>
        <p:spPr>
          <a:xfrm flipH="1" rot="10800000">
            <a:off x="618325" y="1350875"/>
            <a:ext cx="600600" cy="3091800"/>
          </a:xfrm>
          <a:prstGeom prst="bentConnector4">
            <a:avLst>
              <a:gd fmla="val -39648" name="adj1"/>
              <a:gd fmla="val 99999" name="adj2"/>
            </a:avLst>
          </a:prstGeom>
          <a:noFill/>
          <a:ln cap="flat" cmpd="sng" w="9525">
            <a:solidFill>
              <a:schemeClr val="dk2"/>
            </a:solidFill>
            <a:prstDash val="solid"/>
            <a:round/>
            <a:headEnd len="med" w="med" type="none"/>
            <a:tailEnd len="med" w="med" type="stealth"/>
          </a:ln>
        </p:spPr>
      </p:cxnSp>
      <p:cxnSp>
        <p:nvCxnSpPr>
          <p:cNvPr id="958" name="Google Shape;958;p45"/>
          <p:cNvCxnSpPr>
            <a:stCxn id="956" idx="3"/>
          </p:cNvCxnSpPr>
          <p:nvPr/>
        </p:nvCxnSpPr>
        <p:spPr>
          <a:xfrm flipH="1" rot="10800000">
            <a:off x="2510125" y="2414975"/>
            <a:ext cx="5345100" cy="2027700"/>
          </a:xfrm>
          <a:prstGeom prst="bentConnector3">
            <a:avLst>
              <a:gd fmla="val 109124" name="adj1"/>
            </a:avLst>
          </a:prstGeom>
          <a:noFill/>
          <a:ln cap="flat" cmpd="sng" w="9525">
            <a:solidFill>
              <a:schemeClr val="dk2"/>
            </a:solidFill>
            <a:prstDash val="solid"/>
            <a:round/>
            <a:headEnd len="med" w="med" type="none"/>
            <a:tailEnd len="med" w="med" type="none"/>
          </a:ln>
        </p:spPr>
      </p:cxnSp>
      <p:sp>
        <p:nvSpPr>
          <p:cNvPr id="959" name="Google Shape;959;p45"/>
          <p:cNvSpPr txBox="1"/>
          <p:nvPr/>
        </p:nvSpPr>
        <p:spPr>
          <a:xfrm>
            <a:off x="2510125" y="4093350"/>
            <a:ext cx="6156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a:t>
            </a:r>
            <a:endParaRPr/>
          </a:p>
        </p:txBody>
      </p:sp>
      <p:sp>
        <p:nvSpPr>
          <p:cNvPr id="960" name="Google Shape;960;p45"/>
          <p:cNvSpPr txBox="1"/>
          <p:nvPr/>
        </p:nvSpPr>
        <p:spPr>
          <a:xfrm>
            <a:off x="368425" y="3822725"/>
            <a:ext cx="6156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5"/>
          <p:cNvSpPr/>
          <p:nvPr/>
        </p:nvSpPr>
        <p:spPr>
          <a:xfrm>
            <a:off x="4532725" y="719475"/>
            <a:ext cx="1092300" cy="896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Sorter</a:t>
            </a:r>
            <a:endParaRPr/>
          </a:p>
        </p:txBody>
      </p:sp>
      <p:sp>
        <p:nvSpPr>
          <p:cNvPr id="452" name="Google Shape;452;p25"/>
          <p:cNvSpPr txBox="1"/>
          <p:nvPr/>
        </p:nvSpPr>
        <p:spPr>
          <a:xfrm>
            <a:off x="2321950" y="3435125"/>
            <a:ext cx="3767400" cy="819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Does the output Sorting Function </a:t>
            </a:r>
            <a:r>
              <a:rPr lang="en"/>
              <a:t>have to write the data to an intermediate file?</a:t>
            </a:r>
            <a:endParaRPr/>
          </a:p>
          <a:p>
            <a:pPr indent="-317500" lvl="0" marL="457200" rtl="0" algn="l">
              <a:spcBef>
                <a:spcPts val="0"/>
              </a:spcBef>
              <a:spcAft>
                <a:spcPts val="0"/>
              </a:spcAft>
              <a:buSzPts val="1400"/>
              <a:buAutoNum type="arabicPeriod"/>
            </a:pPr>
            <a:r>
              <a:t/>
            </a:r>
            <a:endParaRPr/>
          </a:p>
        </p:txBody>
      </p:sp>
      <p:cxnSp>
        <p:nvCxnSpPr>
          <p:cNvPr id="453" name="Google Shape;453;p25"/>
          <p:cNvCxnSpPr/>
          <p:nvPr/>
        </p:nvCxnSpPr>
        <p:spPr>
          <a:xfrm>
            <a:off x="2642475" y="968025"/>
            <a:ext cx="1223100" cy="45900"/>
          </a:xfrm>
          <a:prstGeom prst="straightConnector1">
            <a:avLst/>
          </a:prstGeom>
          <a:noFill/>
          <a:ln cap="flat" cmpd="sng" w="9525">
            <a:solidFill>
              <a:schemeClr val="dk2"/>
            </a:solidFill>
            <a:prstDash val="solid"/>
            <a:round/>
            <a:headEnd len="med" w="med" type="none"/>
            <a:tailEnd len="med" w="med" type="triangle"/>
          </a:ln>
        </p:spPr>
      </p:cxnSp>
      <p:sp>
        <p:nvSpPr>
          <p:cNvPr id="454" name="Google Shape;454;p25"/>
          <p:cNvSpPr/>
          <p:nvPr/>
        </p:nvSpPr>
        <p:spPr>
          <a:xfrm>
            <a:off x="582150" y="1934038"/>
            <a:ext cx="2289276" cy="1275426"/>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File (“a”,1),(“the”,1),(“is”,1),(“the”,1),(“a”,1)</a:t>
            </a:r>
            <a:endParaRPr/>
          </a:p>
        </p:txBody>
      </p:sp>
      <p:sp>
        <p:nvSpPr>
          <p:cNvPr id="455" name="Google Shape;455;p25"/>
          <p:cNvSpPr/>
          <p:nvPr/>
        </p:nvSpPr>
        <p:spPr>
          <a:xfrm>
            <a:off x="4999150" y="1934038"/>
            <a:ext cx="2289276" cy="1275426"/>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Output File</a:t>
            </a:r>
            <a:endParaRPr/>
          </a:p>
          <a:p>
            <a:pPr indent="0" lvl="0" marL="0" rtl="0" algn="l">
              <a:spcBef>
                <a:spcPts val="0"/>
              </a:spcBef>
              <a:spcAft>
                <a:spcPts val="0"/>
              </a:spcAft>
              <a:buNone/>
            </a:pPr>
            <a:r>
              <a:rPr lang="en"/>
              <a:t>(“a”,[1,1]),(“the”,[1,1]),(“is”,[1])</a:t>
            </a:r>
            <a:endParaRPr/>
          </a:p>
        </p:txBody>
      </p:sp>
      <p:cxnSp>
        <p:nvCxnSpPr>
          <p:cNvPr id="456" name="Google Shape;456;p25"/>
          <p:cNvCxnSpPr/>
          <p:nvPr/>
        </p:nvCxnSpPr>
        <p:spPr>
          <a:xfrm>
            <a:off x="3048025" y="1364325"/>
            <a:ext cx="1223100" cy="45900"/>
          </a:xfrm>
          <a:prstGeom prst="straightConnector1">
            <a:avLst/>
          </a:prstGeom>
          <a:noFill/>
          <a:ln cap="flat" cmpd="sng" w="9525">
            <a:solidFill>
              <a:schemeClr val="dk2"/>
            </a:solidFill>
            <a:prstDash val="solid"/>
            <a:round/>
            <a:headEnd len="med" w="med" type="none"/>
            <a:tailEnd len="med" w="med" type="triangle"/>
          </a:ln>
        </p:spPr>
      </p:cxnSp>
      <p:sp>
        <p:nvSpPr>
          <p:cNvPr id="457" name="Google Shape;457;p25"/>
          <p:cNvSpPr txBox="1"/>
          <p:nvPr/>
        </p:nvSpPr>
        <p:spPr>
          <a:xfrm>
            <a:off x="1370325" y="598000"/>
            <a:ext cx="37674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std::vector&lt;std::string&gt;InputVector</a:t>
            </a:r>
            <a:endParaRPr>
              <a:solidFill>
                <a:schemeClr val="dk1"/>
              </a:solidFill>
            </a:endParaRPr>
          </a:p>
          <a:p>
            <a:pPr indent="0" lvl="0" marL="0" rtl="0" algn="l">
              <a:spcBef>
                <a:spcPts val="0"/>
              </a:spcBef>
              <a:spcAft>
                <a:spcPts val="0"/>
              </a:spcAft>
              <a:buNone/>
            </a:pPr>
            <a:r>
              <a:t/>
            </a:r>
            <a:endParaRPr/>
          </a:p>
        </p:txBody>
      </p:sp>
      <p:sp>
        <p:nvSpPr>
          <p:cNvPr id="458" name="Google Shape;458;p25"/>
          <p:cNvSpPr txBox="1"/>
          <p:nvPr/>
        </p:nvSpPr>
        <p:spPr>
          <a:xfrm>
            <a:off x="1458600" y="969375"/>
            <a:ext cx="3041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std::vector&lt;std::string&gt;OutputVector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Phase 2</a:t>
            </a:r>
            <a:endParaRPr/>
          </a:p>
        </p:txBody>
      </p:sp>
      <p:sp>
        <p:nvSpPr>
          <p:cNvPr id="464" name="Google Shape;464;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7"/>
          <p:cNvSpPr/>
          <p:nvPr/>
        </p:nvSpPr>
        <p:spPr>
          <a:xfrm>
            <a:off x="5796700" y="3007363"/>
            <a:ext cx="2718000" cy="906600"/>
          </a:xfrm>
          <a:prstGeom prst="rtTriangl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txBox="1"/>
          <p:nvPr/>
        </p:nvSpPr>
        <p:spPr>
          <a:xfrm>
            <a:off x="624150" y="507450"/>
            <a:ext cx="4596600" cy="1242900"/>
          </a:xfrm>
          <a:prstGeom prst="rect">
            <a:avLst/>
          </a:prstGeom>
          <a:solidFill>
            <a:srgbClr val="A2C4C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DllMapExports.h</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solidFill>
                  <a:schemeClr val="dk1"/>
                </a:solidFill>
              </a:rPr>
              <a:t>Extern “C” </a:t>
            </a:r>
            <a:endParaRPr b="1">
              <a:solidFill>
                <a:schemeClr val="dk1"/>
              </a:solidFill>
            </a:endParaRPr>
          </a:p>
          <a:p>
            <a:pPr indent="0" lvl="0" marL="0" rtl="0" algn="l">
              <a:spcBef>
                <a:spcPts val="0"/>
              </a:spcBef>
              <a:spcAft>
                <a:spcPts val="0"/>
              </a:spcAft>
              <a:buNone/>
            </a:pPr>
            <a:r>
              <a:rPr b="1" lang="en">
                <a:solidFill>
                  <a:schemeClr val="dk1"/>
                </a:solidFill>
              </a:rPr>
              <a:t>MAPLIBRARY_API </a:t>
            </a:r>
            <a:r>
              <a:rPr b="1" lang="en"/>
              <a:t>void* CreateMapClassInstance();</a:t>
            </a:r>
            <a:endParaRPr b="1"/>
          </a:p>
          <a:p>
            <a:pPr indent="0" lvl="0" marL="0" rtl="0" algn="l">
              <a:spcBef>
                <a:spcPts val="0"/>
              </a:spcBef>
              <a:spcAft>
                <a:spcPts val="0"/>
              </a:spcAft>
              <a:buNone/>
            </a:pPr>
            <a:r>
              <a:t/>
            </a:r>
            <a:endParaRPr b="1"/>
          </a:p>
        </p:txBody>
      </p:sp>
      <p:sp>
        <p:nvSpPr>
          <p:cNvPr id="471" name="Google Shape;471;p27"/>
          <p:cNvSpPr txBox="1"/>
          <p:nvPr/>
        </p:nvSpPr>
        <p:spPr>
          <a:xfrm>
            <a:off x="624150" y="2179775"/>
            <a:ext cx="4251900" cy="1242900"/>
          </a:xfrm>
          <a:prstGeom prst="rect">
            <a:avLst/>
          </a:prstGeom>
          <a:solidFill>
            <a:srgbClr val="A2C4C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DllMapMain.cpp</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MAPLIBRARY_API void* CreateMapClassInstance(string, size_t){...}</a:t>
            </a:r>
            <a:endParaRPr b="1"/>
          </a:p>
          <a:p>
            <a:pPr indent="0" lvl="0" marL="0" rtl="0" algn="l">
              <a:spcBef>
                <a:spcPts val="0"/>
              </a:spcBef>
              <a:spcAft>
                <a:spcPts val="0"/>
              </a:spcAft>
              <a:buNone/>
            </a:pPr>
            <a:r>
              <a:t/>
            </a:r>
            <a:endParaRPr b="1"/>
          </a:p>
        </p:txBody>
      </p:sp>
      <p:cxnSp>
        <p:nvCxnSpPr>
          <p:cNvPr id="472" name="Google Shape;472;p27"/>
          <p:cNvCxnSpPr/>
          <p:nvPr/>
        </p:nvCxnSpPr>
        <p:spPr>
          <a:xfrm flipH="1" rot="10800000">
            <a:off x="1075725" y="1559725"/>
            <a:ext cx="316200" cy="644400"/>
          </a:xfrm>
          <a:prstGeom prst="straightConnector1">
            <a:avLst/>
          </a:prstGeom>
          <a:noFill/>
          <a:ln cap="flat" cmpd="sng" w="9525">
            <a:solidFill>
              <a:schemeClr val="dk2"/>
            </a:solidFill>
            <a:prstDash val="solid"/>
            <a:round/>
            <a:headEnd len="med" w="med" type="none"/>
            <a:tailEnd len="med" w="med" type="triangle"/>
          </a:ln>
        </p:spPr>
      </p:cxnSp>
      <p:sp>
        <p:nvSpPr>
          <p:cNvPr id="473" name="Google Shape;473;p27"/>
          <p:cNvSpPr txBox="1"/>
          <p:nvPr/>
        </p:nvSpPr>
        <p:spPr>
          <a:xfrm>
            <a:off x="1349725" y="1666875"/>
            <a:ext cx="1191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Includes</a:t>
            </a:r>
            <a:endParaRPr/>
          </a:p>
        </p:txBody>
      </p:sp>
      <p:sp>
        <p:nvSpPr>
          <p:cNvPr id="474" name="Google Shape;474;p27"/>
          <p:cNvSpPr txBox="1"/>
          <p:nvPr/>
        </p:nvSpPr>
        <p:spPr>
          <a:xfrm>
            <a:off x="6425925" y="242450"/>
            <a:ext cx="2718000" cy="1666200"/>
          </a:xfrm>
          <a:prstGeom prst="rect">
            <a:avLst/>
          </a:prstGeom>
          <a:solidFill>
            <a:srgbClr val="A2C4C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MapClass.h. (MapLibrary.h)</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Map(Derived Class) inherits MapInterface.h</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cxnSp>
        <p:nvCxnSpPr>
          <p:cNvPr id="475" name="Google Shape;475;p27"/>
          <p:cNvCxnSpPr>
            <a:stCxn id="470" idx="3"/>
            <a:endCxn id="474" idx="1"/>
          </p:cNvCxnSpPr>
          <p:nvPr/>
        </p:nvCxnSpPr>
        <p:spPr>
          <a:xfrm flipH="1" rot="10800000">
            <a:off x="5220750" y="1075500"/>
            <a:ext cx="1205100" cy="53400"/>
          </a:xfrm>
          <a:prstGeom prst="straightConnector1">
            <a:avLst/>
          </a:prstGeom>
          <a:noFill/>
          <a:ln cap="flat" cmpd="sng" w="9525">
            <a:solidFill>
              <a:schemeClr val="dk2"/>
            </a:solidFill>
            <a:prstDash val="solid"/>
            <a:round/>
            <a:headEnd len="med" w="med" type="none"/>
            <a:tailEnd len="med" w="med" type="triangle"/>
          </a:ln>
        </p:spPr>
      </p:cxnSp>
      <p:sp>
        <p:nvSpPr>
          <p:cNvPr id="476" name="Google Shape;476;p27"/>
          <p:cNvSpPr txBox="1"/>
          <p:nvPr/>
        </p:nvSpPr>
        <p:spPr>
          <a:xfrm>
            <a:off x="5137825" y="630600"/>
            <a:ext cx="1191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Includes</a:t>
            </a:r>
            <a:endParaRPr/>
          </a:p>
        </p:txBody>
      </p:sp>
      <p:cxnSp>
        <p:nvCxnSpPr>
          <p:cNvPr id="477" name="Google Shape;477;p27"/>
          <p:cNvCxnSpPr>
            <a:stCxn id="474" idx="2"/>
            <a:endCxn id="478" idx="0"/>
          </p:cNvCxnSpPr>
          <p:nvPr/>
        </p:nvCxnSpPr>
        <p:spPr>
          <a:xfrm flipH="1">
            <a:off x="7155825" y="1908650"/>
            <a:ext cx="629100" cy="10986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27"/>
          <p:cNvSpPr txBox="1"/>
          <p:nvPr/>
        </p:nvSpPr>
        <p:spPr>
          <a:xfrm>
            <a:off x="6645625" y="2067075"/>
            <a:ext cx="1191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Includes</a:t>
            </a:r>
            <a:endParaRPr/>
          </a:p>
        </p:txBody>
      </p:sp>
      <p:sp>
        <p:nvSpPr>
          <p:cNvPr id="480" name="Google Shape;480;p27"/>
          <p:cNvSpPr txBox="1"/>
          <p:nvPr/>
        </p:nvSpPr>
        <p:spPr>
          <a:xfrm>
            <a:off x="168575" y="4046675"/>
            <a:ext cx="8124300" cy="1031400"/>
          </a:xfrm>
          <a:prstGeom prst="rect">
            <a:avLst/>
          </a:prstGeom>
          <a:solidFill>
            <a:srgbClr val="FF99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MapReducerWF</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hdll = LoadLibrary("../../DllMap.dll"); // load the dll</a:t>
            </a:r>
            <a:endParaRPr b="1"/>
          </a:p>
          <a:p>
            <a:pPr indent="0" lvl="0" marL="0" rtl="0" algn="l">
              <a:spcBef>
                <a:spcPts val="0"/>
              </a:spcBef>
              <a:spcAft>
                <a:spcPts val="0"/>
              </a:spcAft>
              <a:buNone/>
            </a:pPr>
            <a:r>
              <a:rPr b="1" lang="en"/>
              <a:t>CreateFoo = static_cast &lt;pvFunctv&gt; (GetProcAddress(hdll, "_CreateMapClassInstance"));</a:t>
            </a:r>
            <a:endParaRPr b="1"/>
          </a:p>
        </p:txBody>
      </p:sp>
      <p:cxnSp>
        <p:nvCxnSpPr>
          <p:cNvPr id="481" name="Google Shape;481;p27"/>
          <p:cNvCxnSpPr>
            <a:stCxn id="480" idx="0"/>
            <a:endCxn id="478" idx="1"/>
          </p:cNvCxnSpPr>
          <p:nvPr/>
        </p:nvCxnSpPr>
        <p:spPr>
          <a:xfrm flipH="1" rot="10800000">
            <a:off x="4230725" y="3523175"/>
            <a:ext cx="1566000" cy="523500"/>
          </a:xfrm>
          <a:prstGeom prst="straightConnector1">
            <a:avLst/>
          </a:prstGeom>
          <a:noFill/>
          <a:ln cap="flat" cmpd="sng" w="9525">
            <a:solidFill>
              <a:schemeClr val="dk2"/>
            </a:solidFill>
            <a:prstDash val="solid"/>
            <a:round/>
            <a:headEnd len="med" w="med" type="none"/>
            <a:tailEnd len="med" w="med" type="triangle"/>
          </a:ln>
        </p:spPr>
      </p:cxnSp>
      <p:sp>
        <p:nvSpPr>
          <p:cNvPr id="482" name="Google Shape;482;p27"/>
          <p:cNvSpPr txBox="1"/>
          <p:nvPr/>
        </p:nvSpPr>
        <p:spPr>
          <a:xfrm>
            <a:off x="3976200" y="3436475"/>
            <a:ext cx="1191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Includes</a:t>
            </a:r>
            <a:endParaRPr/>
          </a:p>
        </p:txBody>
      </p:sp>
      <p:sp>
        <p:nvSpPr>
          <p:cNvPr id="483" name="Google Shape;483;p27"/>
          <p:cNvSpPr txBox="1"/>
          <p:nvPr/>
        </p:nvSpPr>
        <p:spPr>
          <a:xfrm>
            <a:off x="206725" y="97275"/>
            <a:ext cx="7003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Map</a:t>
            </a:r>
            <a:endParaRPr/>
          </a:p>
        </p:txBody>
      </p:sp>
      <p:sp>
        <p:nvSpPr>
          <p:cNvPr id="484" name="Google Shape;484;p27"/>
          <p:cNvSpPr txBox="1"/>
          <p:nvPr/>
        </p:nvSpPr>
        <p:spPr>
          <a:xfrm>
            <a:off x="2236075" y="3533300"/>
            <a:ext cx="750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using</a:t>
            </a:r>
            <a:endParaRPr/>
          </a:p>
        </p:txBody>
      </p:sp>
      <p:cxnSp>
        <p:nvCxnSpPr>
          <p:cNvPr id="485" name="Google Shape;485;p27"/>
          <p:cNvCxnSpPr>
            <a:endCxn id="471" idx="2"/>
          </p:cNvCxnSpPr>
          <p:nvPr/>
        </p:nvCxnSpPr>
        <p:spPr>
          <a:xfrm rot="10800000">
            <a:off x="2750100" y="3422675"/>
            <a:ext cx="140400" cy="834300"/>
          </a:xfrm>
          <a:prstGeom prst="straightConnector1">
            <a:avLst/>
          </a:prstGeom>
          <a:noFill/>
          <a:ln cap="flat" cmpd="sng" w="9525">
            <a:solidFill>
              <a:schemeClr val="dk2"/>
            </a:solidFill>
            <a:prstDash val="dash"/>
            <a:round/>
            <a:headEnd len="med" w="med" type="none"/>
            <a:tailEnd len="med" w="med" type="triangle"/>
          </a:ln>
        </p:spPr>
      </p:cxnSp>
      <p:sp>
        <p:nvSpPr>
          <p:cNvPr id="486" name="Google Shape;486;p27"/>
          <p:cNvSpPr txBox="1"/>
          <p:nvPr/>
        </p:nvSpPr>
        <p:spPr>
          <a:xfrm>
            <a:off x="435450" y="352750"/>
            <a:ext cx="46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a:t>
            </a:r>
            <a:endParaRPr/>
          </a:p>
        </p:txBody>
      </p:sp>
      <p:sp>
        <p:nvSpPr>
          <p:cNvPr id="487" name="Google Shape;487;p27"/>
          <p:cNvSpPr txBox="1"/>
          <p:nvPr/>
        </p:nvSpPr>
        <p:spPr>
          <a:xfrm>
            <a:off x="435450" y="1976100"/>
            <a:ext cx="46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a:t>
            </a:r>
            <a:endParaRPr/>
          </a:p>
        </p:txBody>
      </p:sp>
      <p:sp>
        <p:nvSpPr>
          <p:cNvPr id="488" name="Google Shape;488;p27"/>
          <p:cNvSpPr txBox="1"/>
          <p:nvPr/>
        </p:nvSpPr>
        <p:spPr>
          <a:xfrm>
            <a:off x="6229725" y="87475"/>
            <a:ext cx="46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a:t>
            </a:r>
            <a:endParaRPr/>
          </a:p>
        </p:txBody>
      </p:sp>
      <p:sp>
        <p:nvSpPr>
          <p:cNvPr id="489" name="Google Shape;489;p27"/>
          <p:cNvSpPr txBox="1"/>
          <p:nvPr/>
        </p:nvSpPr>
        <p:spPr>
          <a:xfrm>
            <a:off x="5540200" y="2654375"/>
            <a:ext cx="460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a:t>
            </a:r>
            <a:endParaRPr/>
          </a:p>
        </p:txBody>
      </p:sp>
      <p:sp>
        <p:nvSpPr>
          <p:cNvPr id="490" name="Google Shape;490;p27"/>
          <p:cNvSpPr/>
          <p:nvPr/>
        </p:nvSpPr>
        <p:spPr>
          <a:xfrm rot="10800000">
            <a:off x="5796700" y="3007363"/>
            <a:ext cx="2718000" cy="906600"/>
          </a:xfrm>
          <a:prstGeom prst="rtTriangle">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txBox="1"/>
          <p:nvPr/>
        </p:nvSpPr>
        <p:spPr>
          <a:xfrm>
            <a:off x="5796700" y="3007375"/>
            <a:ext cx="2718000" cy="103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MapInterface.h.</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InterfaceMap (Abstract BaseClass)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8"/>
          <p:cNvSpPr txBox="1"/>
          <p:nvPr/>
        </p:nvSpPr>
        <p:spPr>
          <a:xfrm>
            <a:off x="624150" y="510950"/>
            <a:ext cx="4112400" cy="1031400"/>
          </a:xfrm>
          <a:prstGeom prst="rect">
            <a:avLst/>
          </a:prstGeom>
          <a:solidFill>
            <a:srgbClr val="A2C4C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DllReduce.h</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void* IMPEXP CreateReduceClassInstance();</a:t>
            </a:r>
            <a:endParaRPr b="1"/>
          </a:p>
          <a:p>
            <a:pPr indent="0" lvl="0" marL="0" rtl="0" algn="l">
              <a:spcBef>
                <a:spcPts val="0"/>
              </a:spcBef>
              <a:spcAft>
                <a:spcPts val="0"/>
              </a:spcAft>
              <a:buNone/>
            </a:pPr>
            <a:r>
              <a:t/>
            </a:r>
            <a:endParaRPr b="1"/>
          </a:p>
        </p:txBody>
      </p:sp>
      <p:sp>
        <p:nvSpPr>
          <p:cNvPr id="496" name="Google Shape;496;p28"/>
          <p:cNvSpPr txBox="1"/>
          <p:nvPr/>
        </p:nvSpPr>
        <p:spPr>
          <a:xfrm>
            <a:off x="624150" y="2179775"/>
            <a:ext cx="4251900" cy="1031400"/>
          </a:xfrm>
          <a:prstGeom prst="rect">
            <a:avLst/>
          </a:prstGeom>
          <a:solidFill>
            <a:srgbClr val="A2C4C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DllReduce</a:t>
            </a:r>
            <a:r>
              <a:rPr b="1" lang="en"/>
              <a:t>.cpp</a:t>
            </a:r>
            <a:endParaRPr b="1"/>
          </a:p>
          <a:p>
            <a:pPr indent="0" lvl="0" marL="0" marR="0" rtl="0" algn="l">
              <a:lnSpc>
                <a:spcPct val="100000"/>
              </a:lnSpc>
              <a:spcBef>
                <a:spcPts val="0"/>
              </a:spcBef>
              <a:spcAft>
                <a:spcPts val="0"/>
              </a:spcAft>
              <a:buNone/>
            </a:pPr>
            <a:r>
              <a:t/>
            </a:r>
            <a:endParaRPr b="1"/>
          </a:p>
          <a:p>
            <a:pPr indent="0" lvl="0" marL="0" rtl="0" algn="l">
              <a:spcBef>
                <a:spcPts val="0"/>
              </a:spcBef>
              <a:spcAft>
                <a:spcPts val="0"/>
              </a:spcAft>
              <a:buNone/>
            </a:pPr>
            <a:r>
              <a:rPr b="1" lang="en"/>
              <a:t>void* IMPEXP </a:t>
            </a:r>
            <a:r>
              <a:rPr b="1" lang="en">
                <a:solidFill>
                  <a:schemeClr val="dk1"/>
                </a:solidFill>
              </a:rPr>
              <a:t>CreateReduceClassInstance</a:t>
            </a:r>
            <a:r>
              <a:rPr b="1" lang="en"/>
              <a:t>(){...}</a:t>
            </a:r>
            <a:endParaRPr b="1"/>
          </a:p>
          <a:p>
            <a:pPr indent="0" lvl="0" marL="0" rtl="0" algn="l">
              <a:spcBef>
                <a:spcPts val="0"/>
              </a:spcBef>
              <a:spcAft>
                <a:spcPts val="0"/>
              </a:spcAft>
              <a:buNone/>
            </a:pPr>
            <a:r>
              <a:t/>
            </a:r>
            <a:endParaRPr b="1"/>
          </a:p>
        </p:txBody>
      </p:sp>
      <p:cxnSp>
        <p:nvCxnSpPr>
          <p:cNvPr id="497" name="Google Shape;497;p28"/>
          <p:cNvCxnSpPr/>
          <p:nvPr/>
        </p:nvCxnSpPr>
        <p:spPr>
          <a:xfrm flipH="1" rot="10800000">
            <a:off x="1075725" y="1559725"/>
            <a:ext cx="316200" cy="644400"/>
          </a:xfrm>
          <a:prstGeom prst="straightConnector1">
            <a:avLst/>
          </a:prstGeom>
          <a:noFill/>
          <a:ln cap="flat" cmpd="sng" w="9525">
            <a:solidFill>
              <a:schemeClr val="dk2"/>
            </a:solidFill>
            <a:prstDash val="solid"/>
            <a:round/>
            <a:headEnd len="med" w="med" type="none"/>
            <a:tailEnd len="med" w="med" type="triangle"/>
          </a:ln>
        </p:spPr>
      </p:cxnSp>
      <p:sp>
        <p:nvSpPr>
          <p:cNvPr id="498" name="Google Shape;498;p28"/>
          <p:cNvSpPr txBox="1"/>
          <p:nvPr/>
        </p:nvSpPr>
        <p:spPr>
          <a:xfrm>
            <a:off x="1349725" y="1666875"/>
            <a:ext cx="1191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Includes</a:t>
            </a:r>
            <a:endParaRPr/>
          </a:p>
        </p:txBody>
      </p:sp>
      <p:sp>
        <p:nvSpPr>
          <p:cNvPr id="499" name="Google Shape;499;p28"/>
          <p:cNvSpPr txBox="1"/>
          <p:nvPr/>
        </p:nvSpPr>
        <p:spPr>
          <a:xfrm>
            <a:off x="5763650" y="2874600"/>
            <a:ext cx="2718000" cy="103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ReduceInterface.h.</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IReducer (Abstract BaseClass)</a:t>
            </a:r>
            <a:endParaRPr b="1"/>
          </a:p>
        </p:txBody>
      </p:sp>
      <p:sp>
        <p:nvSpPr>
          <p:cNvPr id="500" name="Google Shape;500;p28"/>
          <p:cNvSpPr txBox="1"/>
          <p:nvPr/>
        </p:nvSpPr>
        <p:spPr>
          <a:xfrm>
            <a:off x="5985100" y="242450"/>
            <a:ext cx="2718000" cy="1666200"/>
          </a:xfrm>
          <a:prstGeom prst="rect">
            <a:avLst/>
          </a:prstGeom>
          <a:solidFill>
            <a:srgbClr val="A2C4C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ReduceClass.h.</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Reducer(Derived Class) inherits MapInterface.h</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cxnSp>
        <p:nvCxnSpPr>
          <p:cNvPr id="501" name="Google Shape;501;p28"/>
          <p:cNvCxnSpPr>
            <a:stCxn id="495" idx="3"/>
            <a:endCxn id="500" idx="1"/>
          </p:cNvCxnSpPr>
          <p:nvPr/>
        </p:nvCxnSpPr>
        <p:spPr>
          <a:xfrm>
            <a:off x="4736550" y="1026650"/>
            <a:ext cx="1248600" cy="4890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28"/>
          <p:cNvSpPr txBox="1"/>
          <p:nvPr/>
        </p:nvSpPr>
        <p:spPr>
          <a:xfrm>
            <a:off x="5137825" y="630600"/>
            <a:ext cx="1191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Includes</a:t>
            </a:r>
            <a:endParaRPr/>
          </a:p>
        </p:txBody>
      </p:sp>
      <p:cxnSp>
        <p:nvCxnSpPr>
          <p:cNvPr id="503" name="Google Shape;503;p28"/>
          <p:cNvCxnSpPr>
            <a:stCxn id="500" idx="2"/>
            <a:endCxn id="499" idx="0"/>
          </p:cNvCxnSpPr>
          <p:nvPr/>
        </p:nvCxnSpPr>
        <p:spPr>
          <a:xfrm flipH="1">
            <a:off x="7122700" y="1908650"/>
            <a:ext cx="221400" cy="96600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28"/>
          <p:cNvSpPr txBox="1"/>
          <p:nvPr/>
        </p:nvSpPr>
        <p:spPr>
          <a:xfrm>
            <a:off x="6645625" y="2067075"/>
            <a:ext cx="1191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Includes</a:t>
            </a:r>
            <a:endParaRPr/>
          </a:p>
        </p:txBody>
      </p:sp>
      <p:sp>
        <p:nvSpPr>
          <p:cNvPr id="505" name="Google Shape;505;p28"/>
          <p:cNvSpPr txBox="1"/>
          <p:nvPr/>
        </p:nvSpPr>
        <p:spPr>
          <a:xfrm>
            <a:off x="168575" y="4046675"/>
            <a:ext cx="8124300" cy="1031400"/>
          </a:xfrm>
          <a:prstGeom prst="rect">
            <a:avLst/>
          </a:prstGeom>
          <a:solidFill>
            <a:srgbClr val="FF99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MapReducerWF</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solidFill>
                  <a:schemeClr val="dk1"/>
                </a:solidFill>
              </a:rPr>
              <a:t>hdll = LoadLibrary("../../DllReduce.dll"); // load the dll</a:t>
            </a:r>
            <a:endParaRPr b="1">
              <a:solidFill>
                <a:schemeClr val="dk1"/>
              </a:solidFill>
            </a:endParaRPr>
          </a:p>
          <a:p>
            <a:pPr indent="0" lvl="0" marL="0" rtl="0" algn="l">
              <a:spcBef>
                <a:spcPts val="0"/>
              </a:spcBef>
              <a:spcAft>
                <a:spcPts val="0"/>
              </a:spcAft>
              <a:buNone/>
            </a:pPr>
            <a:r>
              <a:rPr b="1" lang="en">
                <a:solidFill>
                  <a:schemeClr val="dk1"/>
                </a:solidFill>
              </a:rPr>
              <a:t>CreateFoo = static_cast &lt;pvFunctv&gt; (GetProcAddress(hdll, "_CreateReduceClassInstance"));</a:t>
            </a:r>
            <a:endParaRPr b="1"/>
          </a:p>
        </p:txBody>
      </p:sp>
      <p:cxnSp>
        <p:nvCxnSpPr>
          <p:cNvPr id="506" name="Google Shape;506;p28"/>
          <p:cNvCxnSpPr>
            <a:stCxn id="505" idx="0"/>
            <a:endCxn id="499" idx="1"/>
          </p:cNvCxnSpPr>
          <p:nvPr/>
        </p:nvCxnSpPr>
        <p:spPr>
          <a:xfrm flipH="1" rot="10800000">
            <a:off x="4230725" y="3390275"/>
            <a:ext cx="1533000" cy="656400"/>
          </a:xfrm>
          <a:prstGeom prst="straightConnector1">
            <a:avLst/>
          </a:prstGeom>
          <a:noFill/>
          <a:ln cap="flat" cmpd="sng" w="9525">
            <a:solidFill>
              <a:schemeClr val="dk2"/>
            </a:solidFill>
            <a:prstDash val="solid"/>
            <a:round/>
            <a:headEnd len="med" w="med" type="none"/>
            <a:tailEnd len="med" w="med" type="triangle"/>
          </a:ln>
        </p:spPr>
      </p:cxnSp>
      <p:sp>
        <p:nvSpPr>
          <p:cNvPr id="507" name="Google Shape;507;p28"/>
          <p:cNvSpPr txBox="1"/>
          <p:nvPr/>
        </p:nvSpPr>
        <p:spPr>
          <a:xfrm>
            <a:off x="3976200" y="3436475"/>
            <a:ext cx="1191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Includes</a:t>
            </a:r>
            <a:endParaRPr/>
          </a:p>
        </p:txBody>
      </p:sp>
      <p:sp>
        <p:nvSpPr>
          <p:cNvPr id="508" name="Google Shape;508;p28"/>
          <p:cNvSpPr txBox="1"/>
          <p:nvPr/>
        </p:nvSpPr>
        <p:spPr>
          <a:xfrm>
            <a:off x="206725" y="97275"/>
            <a:ext cx="5654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Reduce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Phase 3</a:t>
            </a:r>
            <a:endParaRPr/>
          </a:p>
        </p:txBody>
      </p:sp>
      <p:sp>
        <p:nvSpPr>
          <p:cNvPr id="514" name="Google Shape;514;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0"/>
          <p:cNvSpPr/>
          <p:nvPr/>
        </p:nvSpPr>
        <p:spPr>
          <a:xfrm>
            <a:off x="387975" y="572050"/>
            <a:ext cx="3088800" cy="1553400"/>
          </a:xfrm>
          <a:prstGeom prst="rect">
            <a:avLst/>
          </a:prstGeom>
          <a:solidFill>
            <a:srgbClr val="B7B7B7"/>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 u="sng"/>
              <a:t>Workflow</a:t>
            </a:r>
            <a:endParaRPr u="sng"/>
          </a:p>
        </p:txBody>
      </p:sp>
      <p:sp>
        <p:nvSpPr>
          <p:cNvPr id="520" name="Google Shape;520;p30"/>
          <p:cNvSpPr/>
          <p:nvPr/>
        </p:nvSpPr>
        <p:spPr>
          <a:xfrm>
            <a:off x="2199475" y="3677125"/>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Input File 1</a:t>
            </a:r>
            <a:endParaRPr sz="700"/>
          </a:p>
        </p:txBody>
      </p:sp>
      <p:sp>
        <p:nvSpPr>
          <p:cNvPr id="521" name="Google Shape;521;p30"/>
          <p:cNvSpPr/>
          <p:nvPr/>
        </p:nvSpPr>
        <p:spPr>
          <a:xfrm>
            <a:off x="2219450" y="3712456"/>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 2</a:t>
            </a:r>
            <a:endParaRPr sz="700"/>
          </a:p>
        </p:txBody>
      </p:sp>
      <p:sp>
        <p:nvSpPr>
          <p:cNvPr id="522" name="Google Shape;522;p30"/>
          <p:cNvSpPr/>
          <p:nvPr/>
        </p:nvSpPr>
        <p:spPr>
          <a:xfrm>
            <a:off x="2253835" y="3746639"/>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 3</a:t>
            </a:r>
            <a:endParaRPr sz="700"/>
          </a:p>
        </p:txBody>
      </p:sp>
      <p:sp>
        <p:nvSpPr>
          <p:cNvPr id="523" name="Google Shape;523;p30"/>
          <p:cNvSpPr/>
          <p:nvPr/>
        </p:nvSpPr>
        <p:spPr>
          <a:xfrm>
            <a:off x="2290410" y="3788765"/>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 4</a:t>
            </a:r>
            <a:endParaRPr sz="700"/>
          </a:p>
        </p:txBody>
      </p:sp>
      <p:sp>
        <p:nvSpPr>
          <p:cNvPr id="524" name="Google Shape;524;p30"/>
          <p:cNvSpPr/>
          <p:nvPr/>
        </p:nvSpPr>
        <p:spPr>
          <a:xfrm>
            <a:off x="2319271" y="3832828"/>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Files</a:t>
            </a:r>
            <a:endParaRPr sz="700"/>
          </a:p>
        </p:txBody>
      </p:sp>
      <p:sp>
        <p:nvSpPr>
          <p:cNvPr id="525" name="Google Shape;525;p30"/>
          <p:cNvSpPr/>
          <p:nvPr/>
        </p:nvSpPr>
        <p:spPr>
          <a:xfrm>
            <a:off x="138100" y="95125"/>
            <a:ext cx="85566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Work Flow (</a:t>
            </a:r>
            <a:r>
              <a:rPr lang="en" sz="2400">
                <a:solidFill>
                  <a:schemeClr val="lt1"/>
                </a:solidFill>
              </a:rPr>
              <a:t>Finalize</a:t>
            </a:r>
            <a:r>
              <a:rPr lang="en" sz="2400">
                <a:solidFill>
                  <a:schemeClr val="lt1"/>
                </a:solidFill>
              </a:rPr>
              <a:t> Class)</a:t>
            </a:r>
            <a:endParaRPr sz="2400">
              <a:solidFill>
                <a:schemeClr val="lt1"/>
              </a:solidFill>
            </a:endParaRPr>
          </a:p>
        </p:txBody>
      </p:sp>
      <p:sp>
        <p:nvSpPr>
          <p:cNvPr id="526" name="Google Shape;526;p30"/>
          <p:cNvSpPr/>
          <p:nvPr/>
        </p:nvSpPr>
        <p:spPr>
          <a:xfrm>
            <a:off x="7877900" y="3651900"/>
            <a:ext cx="459000" cy="309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Output File</a:t>
            </a:r>
            <a:endParaRPr sz="700"/>
          </a:p>
        </p:txBody>
      </p:sp>
      <p:sp>
        <p:nvSpPr>
          <p:cNvPr id="527" name="Google Shape;527;p30"/>
          <p:cNvSpPr/>
          <p:nvPr/>
        </p:nvSpPr>
        <p:spPr>
          <a:xfrm>
            <a:off x="7792700" y="4095875"/>
            <a:ext cx="544212" cy="309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Success File</a:t>
            </a:r>
            <a:endParaRPr sz="700"/>
          </a:p>
        </p:txBody>
      </p:sp>
      <p:sp>
        <p:nvSpPr>
          <p:cNvPr id="528" name="Google Shape;528;p30"/>
          <p:cNvSpPr/>
          <p:nvPr/>
        </p:nvSpPr>
        <p:spPr>
          <a:xfrm>
            <a:off x="1590363" y="3681225"/>
            <a:ext cx="497700" cy="446100"/>
          </a:xfrm>
          <a:prstGeom prst="can">
            <a:avLst>
              <a:gd fmla="val 13909"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Map </a:t>
            </a:r>
            <a:endParaRPr sz="1000"/>
          </a:p>
          <a:p>
            <a:pPr indent="0" lvl="0" marL="0" rtl="0" algn="ctr">
              <a:spcBef>
                <a:spcPts val="0"/>
              </a:spcBef>
              <a:spcAft>
                <a:spcPts val="0"/>
              </a:spcAft>
              <a:buNone/>
            </a:pPr>
            <a:r>
              <a:rPr lang="en" sz="1000"/>
              <a:t>DLL</a:t>
            </a:r>
            <a:endParaRPr sz="1000"/>
          </a:p>
        </p:txBody>
      </p:sp>
      <p:sp>
        <p:nvSpPr>
          <p:cNvPr id="529" name="Google Shape;529;p30"/>
          <p:cNvSpPr/>
          <p:nvPr/>
        </p:nvSpPr>
        <p:spPr>
          <a:xfrm>
            <a:off x="710125" y="3356288"/>
            <a:ext cx="993600" cy="2382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Intro Setup </a:t>
            </a:r>
            <a:endParaRPr sz="1200">
              <a:solidFill>
                <a:schemeClr val="lt1"/>
              </a:solidFill>
            </a:endParaRPr>
          </a:p>
        </p:txBody>
      </p:sp>
      <p:sp>
        <p:nvSpPr>
          <p:cNvPr id="530" name="Google Shape;530;p30"/>
          <p:cNvSpPr/>
          <p:nvPr/>
        </p:nvSpPr>
        <p:spPr>
          <a:xfrm>
            <a:off x="2616950" y="3373250"/>
            <a:ext cx="1055400" cy="2043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Map Stage</a:t>
            </a:r>
            <a:endParaRPr sz="1200">
              <a:solidFill>
                <a:schemeClr val="lt1"/>
              </a:solidFill>
            </a:endParaRPr>
          </a:p>
        </p:txBody>
      </p:sp>
      <p:sp>
        <p:nvSpPr>
          <p:cNvPr id="531" name="Google Shape;531;p30"/>
          <p:cNvSpPr/>
          <p:nvPr/>
        </p:nvSpPr>
        <p:spPr>
          <a:xfrm>
            <a:off x="4506638" y="3315650"/>
            <a:ext cx="1177500" cy="319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Sort/Reduce Stage</a:t>
            </a:r>
            <a:endParaRPr sz="1200">
              <a:solidFill>
                <a:schemeClr val="lt1"/>
              </a:solidFill>
            </a:endParaRPr>
          </a:p>
        </p:txBody>
      </p:sp>
      <p:sp>
        <p:nvSpPr>
          <p:cNvPr id="532" name="Google Shape;532;p30"/>
          <p:cNvSpPr/>
          <p:nvPr/>
        </p:nvSpPr>
        <p:spPr>
          <a:xfrm>
            <a:off x="6812288" y="3381238"/>
            <a:ext cx="1389600" cy="2043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rPr>
              <a:t>Finalize Stage</a:t>
            </a:r>
            <a:endParaRPr sz="1300">
              <a:solidFill>
                <a:schemeClr val="lt1"/>
              </a:solidFill>
            </a:endParaRPr>
          </a:p>
        </p:txBody>
      </p:sp>
      <p:sp>
        <p:nvSpPr>
          <p:cNvPr id="533" name="Google Shape;533;p30"/>
          <p:cNvSpPr/>
          <p:nvPr/>
        </p:nvSpPr>
        <p:spPr>
          <a:xfrm>
            <a:off x="3696563" y="3638550"/>
            <a:ext cx="559800" cy="383700"/>
          </a:xfrm>
          <a:prstGeom prst="can">
            <a:avLst>
              <a:gd fmla="val 13909"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Reduce</a:t>
            </a:r>
            <a:endParaRPr sz="800"/>
          </a:p>
          <a:p>
            <a:pPr indent="0" lvl="0" marL="0" rtl="0" algn="ctr">
              <a:spcBef>
                <a:spcPts val="0"/>
              </a:spcBef>
              <a:spcAft>
                <a:spcPts val="0"/>
              </a:spcAft>
              <a:buNone/>
            </a:pPr>
            <a:r>
              <a:rPr lang="en" sz="800"/>
              <a:t>DLL</a:t>
            </a:r>
            <a:endParaRPr sz="800"/>
          </a:p>
        </p:txBody>
      </p:sp>
      <p:sp>
        <p:nvSpPr>
          <p:cNvPr id="534" name="Google Shape;534;p30"/>
          <p:cNvSpPr txBox="1"/>
          <p:nvPr/>
        </p:nvSpPr>
        <p:spPr>
          <a:xfrm>
            <a:off x="387975" y="2997575"/>
            <a:ext cx="544200" cy="31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p>
        </p:txBody>
      </p:sp>
      <p:sp>
        <p:nvSpPr>
          <p:cNvPr id="535" name="Google Shape;535;p30"/>
          <p:cNvSpPr/>
          <p:nvPr/>
        </p:nvSpPr>
        <p:spPr>
          <a:xfrm>
            <a:off x="5864875" y="3677122"/>
            <a:ext cx="376380" cy="23819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R1</a:t>
            </a:r>
            <a:r>
              <a:rPr lang="en" sz="700">
                <a:solidFill>
                  <a:schemeClr val="dk1"/>
                </a:solidFill>
              </a:rPr>
              <a:t> File</a:t>
            </a:r>
            <a:endParaRPr sz="700">
              <a:solidFill>
                <a:schemeClr val="dk1"/>
              </a:solidFill>
            </a:endParaRPr>
          </a:p>
        </p:txBody>
      </p:sp>
      <p:sp>
        <p:nvSpPr>
          <p:cNvPr id="536" name="Google Shape;536;p30"/>
          <p:cNvSpPr/>
          <p:nvPr/>
        </p:nvSpPr>
        <p:spPr>
          <a:xfrm>
            <a:off x="460813" y="651175"/>
            <a:ext cx="657300" cy="1416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Map </a:t>
            </a:r>
            <a:endParaRPr u="sng"/>
          </a:p>
        </p:txBody>
      </p:sp>
      <p:sp>
        <p:nvSpPr>
          <p:cNvPr id="537" name="Google Shape;537;p30"/>
          <p:cNvSpPr/>
          <p:nvPr/>
        </p:nvSpPr>
        <p:spPr>
          <a:xfrm>
            <a:off x="1261848" y="647375"/>
            <a:ext cx="1218000" cy="1416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Reducer</a:t>
            </a:r>
            <a:endParaRPr u="sng"/>
          </a:p>
        </p:txBody>
      </p:sp>
      <p:sp>
        <p:nvSpPr>
          <p:cNvPr id="538" name="Google Shape;538;p30"/>
          <p:cNvSpPr/>
          <p:nvPr/>
        </p:nvSpPr>
        <p:spPr>
          <a:xfrm>
            <a:off x="560363" y="1061700"/>
            <a:ext cx="4590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Map</a:t>
            </a:r>
            <a:endParaRPr sz="800"/>
          </a:p>
        </p:txBody>
      </p:sp>
      <p:sp>
        <p:nvSpPr>
          <p:cNvPr id="539" name="Google Shape;539;p30"/>
          <p:cNvSpPr/>
          <p:nvPr/>
        </p:nvSpPr>
        <p:spPr>
          <a:xfrm>
            <a:off x="1384063" y="1061700"/>
            <a:ext cx="9132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Sort/Reduce</a:t>
            </a:r>
            <a:endParaRPr sz="800"/>
          </a:p>
        </p:txBody>
      </p:sp>
      <p:sp>
        <p:nvSpPr>
          <p:cNvPr id="540" name="Google Shape;540;p30"/>
          <p:cNvSpPr/>
          <p:nvPr/>
        </p:nvSpPr>
        <p:spPr>
          <a:xfrm>
            <a:off x="560363" y="1399331"/>
            <a:ext cx="4590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Map</a:t>
            </a:r>
            <a:endParaRPr sz="800"/>
          </a:p>
        </p:txBody>
      </p:sp>
      <p:sp>
        <p:nvSpPr>
          <p:cNvPr id="541" name="Google Shape;541;p30"/>
          <p:cNvSpPr/>
          <p:nvPr/>
        </p:nvSpPr>
        <p:spPr>
          <a:xfrm>
            <a:off x="560363" y="1736963"/>
            <a:ext cx="4590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Map</a:t>
            </a:r>
            <a:endParaRPr sz="800"/>
          </a:p>
        </p:txBody>
      </p:sp>
      <p:cxnSp>
        <p:nvCxnSpPr>
          <p:cNvPr id="542" name="Google Shape;542;p30"/>
          <p:cNvCxnSpPr>
            <a:stCxn id="540" idx="3"/>
            <a:endCxn id="543" idx="1"/>
          </p:cNvCxnSpPr>
          <p:nvPr/>
        </p:nvCxnSpPr>
        <p:spPr>
          <a:xfrm>
            <a:off x="1019363" y="1501481"/>
            <a:ext cx="350400" cy="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30"/>
          <p:cNvCxnSpPr>
            <a:stCxn id="541" idx="3"/>
            <a:endCxn id="545" idx="1"/>
          </p:cNvCxnSpPr>
          <p:nvPr/>
        </p:nvCxnSpPr>
        <p:spPr>
          <a:xfrm>
            <a:off x="1019363" y="1839113"/>
            <a:ext cx="350400" cy="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30"/>
          <p:cNvCxnSpPr>
            <a:stCxn id="538" idx="3"/>
            <a:endCxn id="539" idx="1"/>
          </p:cNvCxnSpPr>
          <p:nvPr/>
        </p:nvCxnSpPr>
        <p:spPr>
          <a:xfrm>
            <a:off x="1019363" y="1163850"/>
            <a:ext cx="364800" cy="0"/>
          </a:xfrm>
          <a:prstGeom prst="straightConnector1">
            <a:avLst/>
          </a:prstGeom>
          <a:noFill/>
          <a:ln cap="flat" cmpd="sng" w="9525">
            <a:solidFill>
              <a:schemeClr val="dk2"/>
            </a:solidFill>
            <a:prstDash val="solid"/>
            <a:round/>
            <a:headEnd len="med" w="med" type="none"/>
            <a:tailEnd len="med" w="med" type="none"/>
          </a:ln>
        </p:spPr>
      </p:cxnSp>
      <p:sp>
        <p:nvSpPr>
          <p:cNvPr id="547" name="Google Shape;547;p30"/>
          <p:cNvSpPr/>
          <p:nvPr/>
        </p:nvSpPr>
        <p:spPr>
          <a:xfrm>
            <a:off x="2816775" y="1346675"/>
            <a:ext cx="559800" cy="309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Merge </a:t>
            </a:r>
            <a:endParaRPr sz="800"/>
          </a:p>
          <a:p>
            <a:pPr indent="0" lvl="0" marL="0" rtl="0" algn="l">
              <a:spcBef>
                <a:spcPts val="0"/>
              </a:spcBef>
              <a:spcAft>
                <a:spcPts val="0"/>
              </a:spcAft>
              <a:buNone/>
            </a:pPr>
            <a:r>
              <a:rPr lang="en" sz="800"/>
              <a:t>(Key)</a:t>
            </a:r>
            <a:endParaRPr sz="800"/>
          </a:p>
        </p:txBody>
      </p:sp>
      <p:cxnSp>
        <p:nvCxnSpPr>
          <p:cNvPr id="548" name="Google Shape;548;p30"/>
          <p:cNvCxnSpPr>
            <a:stCxn id="539" idx="3"/>
            <a:endCxn id="547" idx="1"/>
          </p:cNvCxnSpPr>
          <p:nvPr/>
        </p:nvCxnSpPr>
        <p:spPr>
          <a:xfrm>
            <a:off x="2297263" y="1163850"/>
            <a:ext cx="519600" cy="3375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30"/>
          <p:cNvCxnSpPr>
            <a:stCxn id="545" idx="3"/>
            <a:endCxn id="547" idx="1"/>
          </p:cNvCxnSpPr>
          <p:nvPr/>
        </p:nvCxnSpPr>
        <p:spPr>
          <a:xfrm flipH="1" rot="10800000">
            <a:off x="2283063" y="1501613"/>
            <a:ext cx="533700" cy="3375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30"/>
          <p:cNvCxnSpPr>
            <a:stCxn id="543" idx="3"/>
            <a:endCxn id="547" idx="1"/>
          </p:cNvCxnSpPr>
          <p:nvPr/>
        </p:nvCxnSpPr>
        <p:spPr>
          <a:xfrm>
            <a:off x="2283063" y="1501481"/>
            <a:ext cx="533700" cy="0"/>
          </a:xfrm>
          <a:prstGeom prst="straightConnector1">
            <a:avLst/>
          </a:prstGeom>
          <a:noFill/>
          <a:ln cap="flat" cmpd="sng" w="9525">
            <a:solidFill>
              <a:schemeClr val="dk2"/>
            </a:solidFill>
            <a:prstDash val="solid"/>
            <a:round/>
            <a:headEnd len="med" w="med" type="none"/>
            <a:tailEnd len="med" w="med" type="none"/>
          </a:ln>
        </p:spPr>
      </p:cxnSp>
      <p:sp>
        <p:nvSpPr>
          <p:cNvPr id="551" name="Google Shape;551;p30"/>
          <p:cNvSpPr/>
          <p:nvPr/>
        </p:nvSpPr>
        <p:spPr>
          <a:xfrm>
            <a:off x="3278675" y="4104269"/>
            <a:ext cx="376380" cy="27054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 File X.X</a:t>
            </a:r>
            <a:endParaRPr sz="700">
              <a:solidFill>
                <a:schemeClr val="dk1"/>
              </a:solidFill>
            </a:endParaRPr>
          </a:p>
        </p:txBody>
      </p:sp>
      <p:sp>
        <p:nvSpPr>
          <p:cNvPr id="552" name="Google Shape;552;p30"/>
          <p:cNvSpPr/>
          <p:nvPr/>
        </p:nvSpPr>
        <p:spPr>
          <a:xfrm>
            <a:off x="3309908" y="4129623"/>
            <a:ext cx="376380" cy="27054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553" name="Google Shape;553;p30"/>
          <p:cNvSpPr/>
          <p:nvPr/>
        </p:nvSpPr>
        <p:spPr>
          <a:xfrm>
            <a:off x="3337525" y="4165306"/>
            <a:ext cx="376380" cy="27054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554" name="Google Shape;554;p30"/>
          <p:cNvSpPr/>
          <p:nvPr/>
        </p:nvSpPr>
        <p:spPr>
          <a:xfrm>
            <a:off x="3361270" y="4198961"/>
            <a:ext cx="376380" cy="27054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R1 Files</a:t>
            </a:r>
            <a:endParaRPr sz="700">
              <a:solidFill>
                <a:schemeClr val="dk1"/>
              </a:solidFill>
            </a:endParaRPr>
          </a:p>
        </p:txBody>
      </p:sp>
      <p:sp>
        <p:nvSpPr>
          <p:cNvPr id="555" name="Google Shape;555;p30"/>
          <p:cNvSpPr/>
          <p:nvPr/>
        </p:nvSpPr>
        <p:spPr>
          <a:xfrm>
            <a:off x="3770675" y="4079025"/>
            <a:ext cx="376380" cy="28220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 File X.X</a:t>
            </a:r>
            <a:endParaRPr sz="700">
              <a:solidFill>
                <a:schemeClr val="dk1"/>
              </a:solidFill>
            </a:endParaRPr>
          </a:p>
        </p:txBody>
      </p:sp>
      <p:sp>
        <p:nvSpPr>
          <p:cNvPr id="556" name="Google Shape;556;p30"/>
          <p:cNvSpPr/>
          <p:nvPr/>
        </p:nvSpPr>
        <p:spPr>
          <a:xfrm>
            <a:off x="3801908" y="4105476"/>
            <a:ext cx="376380" cy="28220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557" name="Google Shape;557;p30"/>
          <p:cNvSpPr/>
          <p:nvPr/>
        </p:nvSpPr>
        <p:spPr>
          <a:xfrm>
            <a:off x="3829525" y="4142703"/>
            <a:ext cx="376380" cy="28220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558" name="Google Shape;558;p30"/>
          <p:cNvSpPr/>
          <p:nvPr/>
        </p:nvSpPr>
        <p:spPr>
          <a:xfrm>
            <a:off x="3853270" y="4177814"/>
            <a:ext cx="376380" cy="28220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R2 File</a:t>
            </a:r>
            <a:endParaRPr sz="700">
              <a:solidFill>
                <a:schemeClr val="dk1"/>
              </a:solidFill>
            </a:endParaRPr>
          </a:p>
        </p:txBody>
      </p:sp>
      <p:sp>
        <p:nvSpPr>
          <p:cNvPr id="559" name="Google Shape;559;p30"/>
          <p:cNvSpPr/>
          <p:nvPr/>
        </p:nvSpPr>
        <p:spPr>
          <a:xfrm>
            <a:off x="4302575" y="4054733"/>
            <a:ext cx="376380" cy="28420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 File X.X</a:t>
            </a:r>
            <a:endParaRPr sz="700">
              <a:solidFill>
                <a:schemeClr val="dk1"/>
              </a:solidFill>
            </a:endParaRPr>
          </a:p>
        </p:txBody>
      </p:sp>
      <p:sp>
        <p:nvSpPr>
          <p:cNvPr id="560" name="Google Shape;560;p30"/>
          <p:cNvSpPr/>
          <p:nvPr/>
        </p:nvSpPr>
        <p:spPr>
          <a:xfrm>
            <a:off x="4333808" y="4081370"/>
            <a:ext cx="376380" cy="28420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561" name="Google Shape;561;p30"/>
          <p:cNvSpPr/>
          <p:nvPr/>
        </p:nvSpPr>
        <p:spPr>
          <a:xfrm>
            <a:off x="4361425" y="4118858"/>
            <a:ext cx="376380" cy="28420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562" name="Google Shape;562;p30"/>
          <p:cNvSpPr/>
          <p:nvPr/>
        </p:nvSpPr>
        <p:spPr>
          <a:xfrm>
            <a:off x="4385170" y="4154215"/>
            <a:ext cx="376380" cy="28420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R3 File</a:t>
            </a:r>
            <a:endParaRPr sz="700">
              <a:solidFill>
                <a:schemeClr val="dk1"/>
              </a:solidFill>
            </a:endParaRPr>
          </a:p>
        </p:txBody>
      </p:sp>
      <p:cxnSp>
        <p:nvCxnSpPr>
          <p:cNvPr id="563" name="Google Shape;563;p30"/>
          <p:cNvCxnSpPr>
            <a:stCxn id="529" idx="3"/>
            <a:endCxn id="530" idx="1"/>
          </p:cNvCxnSpPr>
          <p:nvPr/>
        </p:nvCxnSpPr>
        <p:spPr>
          <a:xfrm>
            <a:off x="1703725" y="3475388"/>
            <a:ext cx="913200" cy="0"/>
          </a:xfrm>
          <a:prstGeom prst="straightConnector1">
            <a:avLst/>
          </a:prstGeom>
          <a:noFill/>
          <a:ln cap="flat" cmpd="sng" w="38100">
            <a:solidFill>
              <a:srgbClr val="1967D2"/>
            </a:solidFill>
            <a:prstDash val="solid"/>
            <a:round/>
            <a:headEnd len="med" w="med" type="none"/>
            <a:tailEnd len="med" w="med" type="triangle"/>
          </a:ln>
        </p:spPr>
      </p:cxnSp>
      <p:cxnSp>
        <p:nvCxnSpPr>
          <p:cNvPr id="564" name="Google Shape;564;p30"/>
          <p:cNvCxnSpPr>
            <a:stCxn id="530" idx="3"/>
            <a:endCxn id="531" idx="1"/>
          </p:cNvCxnSpPr>
          <p:nvPr/>
        </p:nvCxnSpPr>
        <p:spPr>
          <a:xfrm>
            <a:off x="3672350" y="3475400"/>
            <a:ext cx="834300" cy="0"/>
          </a:xfrm>
          <a:prstGeom prst="straightConnector1">
            <a:avLst/>
          </a:prstGeom>
          <a:noFill/>
          <a:ln cap="flat" cmpd="sng" w="38100">
            <a:solidFill>
              <a:srgbClr val="1967D2"/>
            </a:solidFill>
            <a:prstDash val="solid"/>
            <a:round/>
            <a:headEnd len="med" w="med" type="none"/>
            <a:tailEnd len="med" w="med" type="triangle"/>
          </a:ln>
        </p:spPr>
      </p:cxnSp>
      <p:cxnSp>
        <p:nvCxnSpPr>
          <p:cNvPr id="565" name="Google Shape;565;p30"/>
          <p:cNvCxnSpPr>
            <a:stCxn id="531" idx="3"/>
            <a:endCxn id="532" idx="1"/>
          </p:cNvCxnSpPr>
          <p:nvPr/>
        </p:nvCxnSpPr>
        <p:spPr>
          <a:xfrm>
            <a:off x="5684138" y="3475400"/>
            <a:ext cx="1128300" cy="8100"/>
          </a:xfrm>
          <a:prstGeom prst="straightConnector1">
            <a:avLst/>
          </a:prstGeom>
          <a:noFill/>
          <a:ln cap="flat" cmpd="sng" w="38100">
            <a:solidFill>
              <a:srgbClr val="1967D2"/>
            </a:solidFill>
            <a:prstDash val="solid"/>
            <a:round/>
            <a:headEnd len="med" w="med" type="none"/>
            <a:tailEnd len="med" w="med" type="triangle"/>
          </a:ln>
        </p:spPr>
      </p:cxnSp>
      <p:sp>
        <p:nvSpPr>
          <p:cNvPr id="566" name="Google Shape;566;p30"/>
          <p:cNvSpPr/>
          <p:nvPr/>
        </p:nvSpPr>
        <p:spPr>
          <a:xfrm>
            <a:off x="315625" y="2627550"/>
            <a:ext cx="1218000" cy="446100"/>
          </a:xfrm>
          <a:prstGeom prst="wedgeRectCallout">
            <a:avLst>
              <a:gd fmla="val 10731" name="adj1"/>
              <a:gd fmla="val 107184"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Read Configuration File and Build and launch Worker Class</a:t>
            </a:r>
            <a:endParaRPr>
              <a:latin typeface="Times New Roman"/>
              <a:ea typeface="Times New Roman"/>
              <a:cs typeface="Times New Roman"/>
              <a:sym typeface="Times New Roman"/>
            </a:endParaRPr>
          </a:p>
        </p:txBody>
      </p:sp>
      <p:sp>
        <p:nvSpPr>
          <p:cNvPr id="567" name="Google Shape;567;p30"/>
          <p:cNvSpPr/>
          <p:nvPr/>
        </p:nvSpPr>
        <p:spPr>
          <a:xfrm>
            <a:off x="335363" y="3641425"/>
            <a:ext cx="518184" cy="309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dk1"/>
                </a:solidFill>
              </a:rPr>
              <a:t>Config File</a:t>
            </a:r>
            <a:endParaRPr sz="700"/>
          </a:p>
        </p:txBody>
      </p:sp>
      <p:sp>
        <p:nvSpPr>
          <p:cNvPr id="568" name="Google Shape;568;p30"/>
          <p:cNvSpPr/>
          <p:nvPr/>
        </p:nvSpPr>
        <p:spPr>
          <a:xfrm>
            <a:off x="1819325" y="2412225"/>
            <a:ext cx="2163600" cy="808500"/>
          </a:xfrm>
          <a:prstGeom prst="wedgeRectCallout">
            <a:avLst>
              <a:gd fmla="val 21359" name="adj1"/>
              <a:gd fmla="val 63232"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Divide up Files and assign Unique Files to Threads. </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Create Threads with an unique Map Library</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Call Map Function where there are R Groupings of output files</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Join Map Threads</a:t>
            </a:r>
            <a:endParaRPr sz="800">
              <a:solidFill>
                <a:schemeClr val="dk1"/>
              </a:solidFill>
              <a:latin typeface="Times New Roman"/>
              <a:ea typeface="Times New Roman"/>
              <a:cs typeface="Times New Roman"/>
              <a:sym typeface="Times New Roman"/>
            </a:endParaRPr>
          </a:p>
        </p:txBody>
      </p:sp>
      <p:sp>
        <p:nvSpPr>
          <p:cNvPr id="569" name="Google Shape;569;p30"/>
          <p:cNvSpPr/>
          <p:nvPr/>
        </p:nvSpPr>
        <p:spPr>
          <a:xfrm>
            <a:off x="4411475" y="2413888"/>
            <a:ext cx="2216400" cy="707400"/>
          </a:xfrm>
          <a:prstGeom prst="wedgeRectCallout">
            <a:avLst>
              <a:gd fmla="val -22092" name="adj1"/>
              <a:gd fmla="val 74524"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Identify Files for each Reduce </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Create R Threads and provide </a:t>
            </a:r>
            <a:r>
              <a:rPr lang="en" sz="800">
                <a:solidFill>
                  <a:schemeClr val="dk1"/>
                </a:solidFill>
                <a:latin typeface="Times New Roman"/>
                <a:ea typeface="Times New Roman"/>
                <a:cs typeface="Times New Roman"/>
                <a:sym typeface="Times New Roman"/>
              </a:rPr>
              <a:t>unique</a:t>
            </a:r>
            <a:r>
              <a:rPr lang="en" sz="800">
                <a:solidFill>
                  <a:schemeClr val="dk1"/>
                </a:solidFill>
                <a:latin typeface="Times New Roman"/>
                <a:ea typeface="Times New Roman"/>
                <a:cs typeface="Times New Roman"/>
                <a:sym typeface="Times New Roman"/>
              </a:rPr>
              <a:t> file list</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Call Reduce Function where a single file is created for Each R </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Join Reduce Threads</a:t>
            </a:r>
            <a:endParaRPr sz="800">
              <a:solidFill>
                <a:schemeClr val="dk1"/>
              </a:solidFill>
              <a:latin typeface="Times New Roman"/>
              <a:ea typeface="Times New Roman"/>
              <a:cs typeface="Times New Roman"/>
              <a:sym typeface="Times New Roman"/>
            </a:endParaRPr>
          </a:p>
        </p:txBody>
      </p:sp>
      <p:sp>
        <p:nvSpPr>
          <p:cNvPr id="570" name="Google Shape;570;p30"/>
          <p:cNvSpPr/>
          <p:nvPr/>
        </p:nvSpPr>
        <p:spPr>
          <a:xfrm>
            <a:off x="5853200" y="3950997"/>
            <a:ext cx="376380" cy="23819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R2 File</a:t>
            </a:r>
            <a:endParaRPr sz="700">
              <a:solidFill>
                <a:schemeClr val="dk1"/>
              </a:solidFill>
            </a:endParaRPr>
          </a:p>
        </p:txBody>
      </p:sp>
      <p:sp>
        <p:nvSpPr>
          <p:cNvPr id="571" name="Google Shape;571;p30"/>
          <p:cNvSpPr/>
          <p:nvPr/>
        </p:nvSpPr>
        <p:spPr>
          <a:xfrm>
            <a:off x="5853200" y="4224872"/>
            <a:ext cx="376380" cy="23819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R3 File</a:t>
            </a:r>
            <a:endParaRPr sz="700">
              <a:solidFill>
                <a:schemeClr val="dk1"/>
              </a:solidFill>
            </a:endParaRPr>
          </a:p>
        </p:txBody>
      </p:sp>
      <p:sp>
        <p:nvSpPr>
          <p:cNvPr id="572" name="Google Shape;572;p30"/>
          <p:cNvSpPr/>
          <p:nvPr/>
        </p:nvSpPr>
        <p:spPr>
          <a:xfrm>
            <a:off x="6877800" y="2416300"/>
            <a:ext cx="1524900" cy="702600"/>
          </a:xfrm>
          <a:prstGeom prst="wedgeRectCallout">
            <a:avLst>
              <a:gd fmla="val -22085" name="adj1"/>
              <a:gd fmla="val 8127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Additional Finalize class reads all Reduce Files and creates a Single Output</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Write Success File.txt </a:t>
            </a:r>
            <a:endParaRPr sz="800">
              <a:solidFill>
                <a:schemeClr val="dk1"/>
              </a:solidFill>
              <a:latin typeface="Times New Roman"/>
              <a:ea typeface="Times New Roman"/>
              <a:cs typeface="Times New Roman"/>
              <a:sym typeface="Times New Roman"/>
            </a:endParaRPr>
          </a:p>
        </p:txBody>
      </p:sp>
      <p:sp>
        <p:nvSpPr>
          <p:cNvPr id="543" name="Google Shape;543;p30"/>
          <p:cNvSpPr/>
          <p:nvPr/>
        </p:nvSpPr>
        <p:spPr>
          <a:xfrm>
            <a:off x="1369863" y="1399331"/>
            <a:ext cx="9132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Sort/Reduce</a:t>
            </a:r>
            <a:endParaRPr sz="800"/>
          </a:p>
        </p:txBody>
      </p:sp>
      <p:sp>
        <p:nvSpPr>
          <p:cNvPr id="545" name="Google Shape;545;p30"/>
          <p:cNvSpPr/>
          <p:nvPr/>
        </p:nvSpPr>
        <p:spPr>
          <a:xfrm>
            <a:off x="1369863" y="1736963"/>
            <a:ext cx="9132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Sort/Reduce</a:t>
            </a:r>
            <a:endParaRPr sz="800"/>
          </a:p>
        </p:txBody>
      </p:sp>
      <p:sp>
        <p:nvSpPr>
          <p:cNvPr id="573" name="Google Shape;573;p30"/>
          <p:cNvSpPr txBox="1"/>
          <p:nvPr/>
        </p:nvSpPr>
        <p:spPr>
          <a:xfrm>
            <a:off x="4099713" y="705200"/>
            <a:ext cx="37875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Is this an Acceptable Approach?</a:t>
            </a:r>
            <a:endParaRPr/>
          </a:p>
          <a:p>
            <a:pPr indent="0" lvl="0" marL="0" rtl="0" algn="l">
              <a:spcBef>
                <a:spcPts val="0"/>
              </a:spcBef>
              <a:spcAft>
                <a:spcPts val="0"/>
              </a:spcAft>
              <a:buNone/>
            </a:pPr>
            <a:r>
              <a:rPr lang="en"/>
              <a:t>Will this set us up for the last phase?</a:t>
            </a:r>
            <a:endParaRPr/>
          </a:p>
        </p:txBody>
      </p:sp>
      <p:cxnSp>
        <p:nvCxnSpPr>
          <p:cNvPr id="574" name="Google Shape;574;p30"/>
          <p:cNvCxnSpPr>
            <a:endCxn id="543" idx="1"/>
          </p:cNvCxnSpPr>
          <p:nvPr/>
        </p:nvCxnSpPr>
        <p:spPr>
          <a:xfrm>
            <a:off x="1019463" y="1163981"/>
            <a:ext cx="350400" cy="337500"/>
          </a:xfrm>
          <a:prstGeom prst="straightConnector1">
            <a:avLst/>
          </a:prstGeom>
          <a:noFill/>
          <a:ln cap="flat" cmpd="sng" w="9525">
            <a:solidFill>
              <a:schemeClr val="dk2"/>
            </a:solidFill>
            <a:prstDash val="solid"/>
            <a:round/>
            <a:headEnd len="med" w="med" type="none"/>
            <a:tailEnd len="med" w="med" type="triangle"/>
          </a:ln>
        </p:spPr>
      </p:cxnSp>
      <p:cxnSp>
        <p:nvCxnSpPr>
          <p:cNvPr id="575" name="Google Shape;575;p30"/>
          <p:cNvCxnSpPr>
            <a:endCxn id="539" idx="1"/>
          </p:cNvCxnSpPr>
          <p:nvPr/>
        </p:nvCxnSpPr>
        <p:spPr>
          <a:xfrm>
            <a:off x="1019263" y="1163850"/>
            <a:ext cx="364800" cy="0"/>
          </a:xfrm>
          <a:prstGeom prst="straightConnector1">
            <a:avLst/>
          </a:prstGeom>
          <a:noFill/>
          <a:ln cap="flat" cmpd="sng" w="9525">
            <a:solidFill>
              <a:schemeClr val="dk2"/>
            </a:solidFill>
            <a:prstDash val="solid"/>
            <a:round/>
            <a:headEnd len="med" w="med" type="none"/>
            <a:tailEnd len="med" w="med" type="triangle"/>
          </a:ln>
        </p:spPr>
      </p:cxnSp>
      <p:cxnSp>
        <p:nvCxnSpPr>
          <p:cNvPr id="576" name="Google Shape;576;p30"/>
          <p:cNvCxnSpPr>
            <a:endCxn id="545" idx="1"/>
          </p:cNvCxnSpPr>
          <p:nvPr/>
        </p:nvCxnSpPr>
        <p:spPr>
          <a:xfrm>
            <a:off x="1019463" y="1163813"/>
            <a:ext cx="350400" cy="675300"/>
          </a:xfrm>
          <a:prstGeom prst="straightConnector1">
            <a:avLst/>
          </a:prstGeom>
          <a:noFill/>
          <a:ln cap="flat" cmpd="sng" w="9525">
            <a:solidFill>
              <a:schemeClr val="dk2"/>
            </a:solidFill>
            <a:prstDash val="solid"/>
            <a:round/>
            <a:headEnd len="med" w="med" type="none"/>
            <a:tailEnd len="med" w="med" type="triangle"/>
          </a:ln>
        </p:spPr>
      </p:cxnSp>
      <p:cxnSp>
        <p:nvCxnSpPr>
          <p:cNvPr id="577" name="Google Shape;577;p30"/>
          <p:cNvCxnSpPr>
            <a:stCxn id="540" idx="3"/>
            <a:endCxn id="539" idx="1"/>
          </p:cNvCxnSpPr>
          <p:nvPr/>
        </p:nvCxnSpPr>
        <p:spPr>
          <a:xfrm flipH="1" rot="10800000">
            <a:off x="1019363" y="1163981"/>
            <a:ext cx="364800" cy="337500"/>
          </a:xfrm>
          <a:prstGeom prst="straightConnector1">
            <a:avLst/>
          </a:prstGeom>
          <a:noFill/>
          <a:ln cap="flat" cmpd="sng" w="9525">
            <a:solidFill>
              <a:schemeClr val="dk2"/>
            </a:solidFill>
            <a:prstDash val="solid"/>
            <a:round/>
            <a:headEnd len="med" w="med" type="none"/>
            <a:tailEnd len="med" w="med" type="triangle"/>
          </a:ln>
        </p:spPr>
      </p:cxnSp>
      <p:cxnSp>
        <p:nvCxnSpPr>
          <p:cNvPr id="578" name="Google Shape;578;p30"/>
          <p:cNvCxnSpPr>
            <a:endCxn id="545" idx="1"/>
          </p:cNvCxnSpPr>
          <p:nvPr/>
        </p:nvCxnSpPr>
        <p:spPr>
          <a:xfrm>
            <a:off x="1019463" y="1501613"/>
            <a:ext cx="350400" cy="337500"/>
          </a:xfrm>
          <a:prstGeom prst="straightConnector1">
            <a:avLst/>
          </a:prstGeom>
          <a:noFill/>
          <a:ln cap="flat" cmpd="sng" w="9525">
            <a:solidFill>
              <a:schemeClr val="dk2"/>
            </a:solidFill>
            <a:prstDash val="solid"/>
            <a:round/>
            <a:headEnd len="med" w="med" type="none"/>
            <a:tailEnd len="med" w="med" type="triangle"/>
          </a:ln>
        </p:spPr>
      </p:cxnSp>
      <p:cxnSp>
        <p:nvCxnSpPr>
          <p:cNvPr id="579" name="Google Shape;579;p30"/>
          <p:cNvCxnSpPr>
            <a:stCxn id="540" idx="3"/>
            <a:endCxn id="543" idx="1"/>
          </p:cNvCxnSpPr>
          <p:nvPr/>
        </p:nvCxnSpPr>
        <p:spPr>
          <a:xfrm>
            <a:off x="1019363" y="1501481"/>
            <a:ext cx="350400" cy="0"/>
          </a:xfrm>
          <a:prstGeom prst="straightConnector1">
            <a:avLst/>
          </a:prstGeom>
          <a:noFill/>
          <a:ln cap="flat" cmpd="sng" w="9525">
            <a:solidFill>
              <a:schemeClr val="dk2"/>
            </a:solidFill>
            <a:prstDash val="solid"/>
            <a:round/>
            <a:headEnd len="med" w="med" type="none"/>
            <a:tailEnd len="med" w="med" type="triangle"/>
          </a:ln>
        </p:spPr>
      </p:cxnSp>
      <p:cxnSp>
        <p:nvCxnSpPr>
          <p:cNvPr id="580" name="Google Shape;580;p30"/>
          <p:cNvCxnSpPr>
            <a:endCxn id="539" idx="1"/>
          </p:cNvCxnSpPr>
          <p:nvPr/>
        </p:nvCxnSpPr>
        <p:spPr>
          <a:xfrm flipH="1" rot="10800000">
            <a:off x="1019263" y="1163850"/>
            <a:ext cx="364800" cy="675300"/>
          </a:xfrm>
          <a:prstGeom prst="straightConnector1">
            <a:avLst/>
          </a:prstGeom>
          <a:noFill/>
          <a:ln cap="flat" cmpd="sng" w="9525">
            <a:solidFill>
              <a:schemeClr val="dk2"/>
            </a:solidFill>
            <a:prstDash val="solid"/>
            <a:round/>
            <a:headEnd len="med" w="med" type="none"/>
            <a:tailEnd len="med" w="med" type="triangle"/>
          </a:ln>
        </p:spPr>
      </p:cxnSp>
      <p:cxnSp>
        <p:nvCxnSpPr>
          <p:cNvPr id="581" name="Google Shape;581;p30"/>
          <p:cNvCxnSpPr>
            <a:stCxn id="541" idx="3"/>
            <a:endCxn id="545" idx="1"/>
          </p:cNvCxnSpPr>
          <p:nvPr/>
        </p:nvCxnSpPr>
        <p:spPr>
          <a:xfrm>
            <a:off x="1019363" y="1839113"/>
            <a:ext cx="350400" cy="0"/>
          </a:xfrm>
          <a:prstGeom prst="straightConnector1">
            <a:avLst/>
          </a:prstGeom>
          <a:noFill/>
          <a:ln cap="flat" cmpd="sng" w="9525">
            <a:solidFill>
              <a:schemeClr val="dk2"/>
            </a:solidFill>
            <a:prstDash val="solid"/>
            <a:round/>
            <a:headEnd len="med" w="med" type="none"/>
            <a:tailEnd len="med" w="med" type="triangle"/>
          </a:ln>
        </p:spPr>
      </p:cxnSp>
      <p:cxnSp>
        <p:nvCxnSpPr>
          <p:cNvPr id="582" name="Google Shape;582;p30"/>
          <p:cNvCxnSpPr>
            <a:stCxn id="539" idx="3"/>
            <a:endCxn id="547" idx="1"/>
          </p:cNvCxnSpPr>
          <p:nvPr/>
        </p:nvCxnSpPr>
        <p:spPr>
          <a:xfrm>
            <a:off x="2297263" y="1163850"/>
            <a:ext cx="519600" cy="337500"/>
          </a:xfrm>
          <a:prstGeom prst="straightConnector1">
            <a:avLst/>
          </a:prstGeom>
          <a:noFill/>
          <a:ln cap="flat" cmpd="sng" w="9525">
            <a:solidFill>
              <a:schemeClr val="dk2"/>
            </a:solidFill>
            <a:prstDash val="solid"/>
            <a:round/>
            <a:headEnd len="med" w="med" type="none"/>
            <a:tailEnd len="med" w="med" type="triangle"/>
          </a:ln>
        </p:spPr>
      </p:cxnSp>
      <p:cxnSp>
        <p:nvCxnSpPr>
          <p:cNvPr id="583" name="Google Shape;583;p30"/>
          <p:cNvCxnSpPr>
            <a:stCxn id="545" idx="3"/>
            <a:endCxn id="547" idx="1"/>
          </p:cNvCxnSpPr>
          <p:nvPr/>
        </p:nvCxnSpPr>
        <p:spPr>
          <a:xfrm flipH="1" rot="10800000">
            <a:off x="2283063" y="1501613"/>
            <a:ext cx="533700" cy="337500"/>
          </a:xfrm>
          <a:prstGeom prst="straightConnector1">
            <a:avLst/>
          </a:prstGeom>
          <a:noFill/>
          <a:ln cap="flat" cmpd="sng" w="9525">
            <a:solidFill>
              <a:schemeClr val="dk2"/>
            </a:solidFill>
            <a:prstDash val="solid"/>
            <a:round/>
            <a:headEnd len="med" w="med" type="none"/>
            <a:tailEnd len="med" w="med" type="triangle"/>
          </a:ln>
        </p:spPr>
      </p:cxnSp>
      <p:cxnSp>
        <p:nvCxnSpPr>
          <p:cNvPr id="584" name="Google Shape;584;p30"/>
          <p:cNvCxnSpPr>
            <a:stCxn id="543" idx="3"/>
            <a:endCxn id="547" idx="1"/>
          </p:cNvCxnSpPr>
          <p:nvPr/>
        </p:nvCxnSpPr>
        <p:spPr>
          <a:xfrm>
            <a:off x="2283063" y="1501481"/>
            <a:ext cx="533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1"/>
          <p:cNvSpPr/>
          <p:nvPr/>
        </p:nvSpPr>
        <p:spPr>
          <a:xfrm>
            <a:off x="2199475" y="3677125"/>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Input File 1</a:t>
            </a:r>
            <a:endParaRPr sz="700"/>
          </a:p>
        </p:txBody>
      </p:sp>
      <p:sp>
        <p:nvSpPr>
          <p:cNvPr id="590" name="Google Shape;590;p31"/>
          <p:cNvSpPr/>
          <p:nvPr/>
        </p:nvSpPr>
        <p:spPr>
          <a:xfrm>
            <a:off x="2219450" y="3712456"/>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 2</a:t>
            </a:r>
            <a:endParaRPr sz="700"/>
          </a:p>
        </p:txBody>
      </p:sp>
      <p:sp>
        <p:nvSpPr>
          <p:cNvPr id="591" name="Google Shape;591;p31"/>
          <p:cNvSpPr/>
          <p:nvPr/>
        </p:nvSpPr>
        <p:spPr>
          <a:xfrm>
            <a:off x="2253835" y="3746639"/>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 3</a:t>
            </a:r>
            <a:endParaRPr sz="700"/>
          </a:p>
        </p:txBody>
      </p:sp>
      <p:sp>
        <p:nvSpPr>
          <p:cNvPr id="592" name="Google Shape;592;p31"/>
          <p:cNvSpPr/>
          <p:nvPr/>
        </p:nvSpPr>
        <p:spPr>
          <a:xfrm>
            <a:off x="2290410" y="3788765"/>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 4</a:t>
            </a:r>
            <a:endParaRPr sz="700"/>
          </a:p>
        </p:txBody>
      </p:sp>
      <p:sp>
        <p:nvSpPr>
          <p:cNvPr id="593" name="Google Shape;593;p31"/>
          <p:cNvSpPr/>
          <p:nvPr/>
        </p:nvSpPr>
        <p:spPr>
          <a:xfrm>
            <a:off x="2319271" y="3832828"/>
            <a:ext cx="398358" cy="38367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Input </a:t>
            </a:r>
            <a:r>
              <a:rPr lang="en" sz="700"/>
              <a:t>Files</a:t>
            </a:r>
            <a:endParaRPr sz="700"/>
          </a:p>
        </p:txBody>
      </p:sp>
      <p:sp>
        <p:nvSpPr>
          <p:cNvPr id="594" name="Google Shape;594;p31"/>
          <p:cNvSpPr/>
          <p:nvPr/>
        </p:nvSpPr>
        <p:spPr>
          <a:xfrm>
            <a:off x="143050" y="35750"/>
            <a:ext cx="8556600" cy="364800"/>
          </a:xfrm>
          <a:prstGeom prst="rect">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lt1"/>
                </a:solidFill>
              </a:rPr>
              <a:t>Work Flow (Merge Sorted R Files)</a:t>
            </a:r>
            <a:endParaRPr sz="2400">
              <a:solidFill>
                <a:schemeClr val="lt1"/>
              </a:solidFill>
            </a:endParaRPr>
          </a:p>
        </p:txBody>
      </p:sp>
      <p:sp>
        <p:nvSpPr>
          <p:cNvPr id="595" name="Google Shape;595;p31"/>
          <p:cNvSpPr/>
          <p:nvPr/>
        </p:nvSpPr>
        <p:spPr>
          <a:xfrm>
            <a:off x="7877900" y="3651900"/>
            <a:ext cx="459000" cy="309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Output File</a:t>
            </a:r>
            <a:endParaRPr sz="700"/>
          </a:p>
        </p:txBody>
      </p:sp>
      <p:sp>
        <p:nvSpPr>
          <p:cNvPr id="596" name="Google Shape;596;p31"/>
          <p:cNvSpPr/>
          <p:nvPr/>
        </p:nvSpPr>
        <p:spPr>
          <a:xfrm>
            <a:off x="7792700" y="4095875"/>
            <a:ext cx="544212" cy="309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Success File</a:t>
            </a:r>
            <a:endParaRPr sz="700"/>
          </a:p>
        </p:txBody>
      </p:sp>
      <p:sp>
        <p:nvSpPr>
          <p:cNvPr id="597" name="Google Shape;597;p31"/>
          <p:cNvSpPr/>
          <p:nvPr/>
        </p:nvSpPr>
        <p:spPr>
          <a:xfrm>
            <a:off x="1590363" y="3681225"/>
            <a:ext cx="497700" cy="446100"/>
          </a:xfrm>
          <a:prstGeom prst="can">
            <a:avLst>
              <a:gd fmla="val 13909"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Map </a:t>
            </a:r>
            <a:endParaRPr sz="1000"/>
          </a:p>
          <a:p>
            <a:pPr indent="0" lvl="0" marL="0" rtl="0" algn="ctr">
              <a:spcBef>
                <a:spcPts val="0"/>
              </a:spcBef>
              <a:spcAft>
                <a:spcPts val="0"/>
              </a:spcAft>
              <a:buNone/>
            </a:pPr>
            <a:r>
              <a:rPr lang="en" sz="1000"/>
              <a:t>DLL</a:t>
            </a:r>
            <a:endParaRPr sz="1000"/>
          </a:p>
        </p:txBody>
      </p:sp>
      <p:sp>
        <p:nvSpPr>
          <p:cNvPr id="598" name="Google Shape;598;p31"/>
          <p:cNvSpPr/>
          <p:nvPr/>
        </p:nvSpPr>
        <p:spPr>
          <a:xfrm>
            <a:off x="710125" y="3356288"/>
            <a:ext cx="993600" cy="2382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Intro Setup </a:t>
            </a:r>
            <a:endParaRPr sz="1200">
              <a:solidFill>
                <a:schemeClr val="lt1"/>
              </a:solidFill>
            </a:endParaRPr>
          </a:p>
        </p:txBody>
      </p:sp>
      <p:sp>
        <p:nvSpPr>
          <p:cNvPr id="599" name="Google Shape;599;p31"/>
          <p:cNvSpPr/>
          <p:nvPr/>
        </p:nvSpPr>
        <p:spPr>
          <a:xfrm>
            <a:off x="2616950" y="3373250"/>
            <a:ext cx="1055400" cy="2043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Map Stage</a:t>
            </a:r>
            <a:endParaRPr sz="1200">
              <a:solidFill>
                <a:schemeClr val="lt1"/>
              </a:solidFill>
            </a:endParaRPr>
          </a:p>
        </p:txBody>
      </p:sp>
      <p:sp>
        <p:nvSpPr>
          <p:cNvPr id="600" name="Google Shape;600;p31"/>
          <p:cNvSpPr/>
          <p:nvPr/>
        </p:nvSpPr>
        <p:spPr>
          <a:xfrm>
            <a:off x="4506649" y="3315650"/>
            <a:ext cx="1055400" cy="319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Sort/Merge Stage</a:t>
            </a:r>
            <a:endParaRPr sz="1200">
              <a:solidFill>
                <a:schemeClr val="lt1"/>
              </a:solidFill>
            </a:endParaRPr>
          </a:p>
        </p:txBody>
      </p:sp>
      <p:sp>
        <p:nvSpPr>
          <p:cNvPr id="601" name="Google Shape;601;p31"/>
          <p:cNvSpPr/>
          <p:nvPr/>
        </p:nvSpPr>
        <p:spPr>
          <a:xfrm>
            <a:off x="6507488" y="3381238"/>
            <a:ext cx="1389600" cy="2043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rPr>
              <a:t>Reducer Stage</a:t>
            </a:r>
            <a:endParaRPr sz="1300">
              <a:solidFill>
                <a:schemeClr val="lt1"/>
              </a:solidFill>
            </a:endParaRPr>
          </a:p>
        </p:txBody>
      </p:sp>
      <p:sp>
        <p:nvSpPr>
          <p:cNvPr id="602" name="Google Shape;602;p31"/>
          <p:cNvSpPr/>
          <p:nvPr/>
        </p:nvSpPr>
        <p:spPr>
          <a:xfrm>
            <a:off x="3696563" y="3638550"/>
            <a:ext cx="559800" cy="383700"/>
          </a:xfrm>
          <a:prstGeom prst="can">
            <a:avLst>
              <a:gd fmla="val 13909"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Reduce</a:t>
            </a:r>
            <a:endParaRPr sz="800"/>
          </a:p>
          <a:p>
            <a:pPr indent="0" lvl="0" marL="0" rtl="0" algn="ctr">
              <a:spcBef>
                <a:spcPts val="0"/>
              </a:spcBef>
              <a:spcAft>
                <a:spcPts val="0"/>
              </a:spcAft>
              <a:buNone/>
            </a:pPr>
            <a:r>
              <a:rPr lang="en" sz="800"/>
              <a:t>DLL</a:t>
            </a:r>
            <a:endParaRPr sz="800"/>
          </a:p>
        </p:txBody>
      </p:sp>
      <p:sp>
        <p:nvSpPr>
          <p:cNvPr id="603" name="Google Shape;603;p31"/>
          <p:cNvSpPr txBox="1"/>
          <p:nvPr/>
        </p:nvSpPr>
        <p:spPr>
          <a:xfrm>
            <a:off x="387975" y="2997575"/>
            <a:ext cx="544200" cy="31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p>
        </p:txBody>
      </p:sp>
      <p:sp>
        <p:nvSpPr>
          <p:cNvPr id="604" name="Google Shape;604;p31"/>
          <p:cNvSpPr/>
          <p:nvPr/>
        </p:nvSpPr>
        <p:spPr>
          <a:xfrm>
            <a:off x="5816950" y="3594497"/>
            <a:ext cx="376380" cy="23819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R1 File</a:t>
            </a:r>
            <a:endParaRPr sz="700">
              <a:solidFill>
                <a:schemeClr val="dk1"/>
              </a:solidFill>
            </a:endParaRPr>
          </a:p>
        </p:txBody>
      </p:sp>
      <p:sp>
        <p:nvSpPr>
          <p:cNvPr id="605" name="Google Shape;605;p31"/>
          <p:cNvSpPr/>
          <p:nvPr/>
        </p:nvSpPr>
        <p:spPr>
          <a:xfrm>
            <a:off x="3278675" y="4104269"/>
            <a:ext cx="376380" cy="27054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 File X.X</a:t>
            </a:r>
            <a:endParaRPr sz="700">
              <a:solidFill>
                <a:schemeClr val="dk1"/>
              </a:solidFill>
            </a:endParaRPr>
          </a:p>
        </p:txBody>
      </p:sp>
      <p:sp>
        <p:nvSpPr>
          <p:cNvPr id="606" name="Google Shape;606;p31"/>
          <p:cNvSpPr/>
          <p:nvPr/>
        </p:nvSpPr>
        <p:spPr>
          <a:xfrm>
            <a:off x="3309908" y="4129623"/>
            <a:ext cx="376380" cy="27054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607" name="Google Shape;607;p31"/>
          <p:cNvSpPr/>
          <p:nvPr/>
        </p:nvSpPr>
        <p:spPr>
          <a:xfrm>
            <a:off x="3337525" y="4165306"/>
            <a:ext cx="376380" cy="27054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608" name="Google Shape;608;p31"/>
          <p:cNvSpPr/>
          <p:nvPr/>
        </p:nvSpPr>
        <p:spPr>
          <a:xfrm>
            <a:off x="3361270" y="4198961"/>
            <a:ext cx="376380" cy="27054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R1 Files</a:t>
            </a:r>
            <a:endParaRPr sz="700">
              <a:solidFill>
                <a:schemeClr val="dk1"/>
              </a:solidFill>
            </a:endParaRPr>
          </a:p>
        </p:txBody>
      </p:sp>
      <p:sp>
        <p:nvSpPr>
          <p:cNvPr id="609" name="Google Shape;609;p31"/>
          <p:cNvSpPr/>
          <p:nvPr/>
        </p:nvSpPr>
        <p:spPr>
          <a:xfrm>
            <a:off x="3770675" y="4079025"/>
            <a:ext cx="376380" cy="28220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 File X.X</a:t>
            </a:r>
            <a:endParaRPr sz="700">
              <a:solidFill>
                <a:schemeClr val="dk1"/>
              </a:solidFill>
            </a:endParaRPr>
          </a:p>
        </p:txBody>
      </p:sp>
      <p:sp>
        <p:nvSpPr>
          <p:cNvPr id="610" name="Google Shape;610;p31"/>
          <p:cNvSpPr/>
          <p:nvPr/>
        </p:nvSpPr>
        <p:spPr>
          <a:xfrm>
            <a:off x="3801908" y="4105476"/>
            <a:ext cx="376380" cy="28220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611" name="Google Shape;611;p31"/>
          <p:cNvSpPr/>
          <p:nvPr/>
        </p:nvSpPr>
        <p:spPr>
          <a:xfrm>
            <a:off x="3829525" y="4142703"/>
            <a:ext cx="376380" cy="28220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612" name="Google Shape;612;p31"/>
          <p:cNvSpPr/>
          <p:nvPr/>
        </p:nvSpPr>
        <p:spPr>
          <a:xfrm>
            <a:off x="3853270" y="4177814"/>
            <a:ext cx="376380" cy="28220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R2 File</a:t>
            </a:r>
            <a:endParaRPr sz="700">
              <a:solidFill>
                <a:schemeClr val="dk1"/>
              </a:solidFill>
            </a:endParaRPr>
          </a:p>
        </p:txBody>
      </p:sp>
      <p:sp>
        <p:nvSpPr>
          <p:cNvPr id="613" name="Google Shape;613;p31"/>
          <p:cNvSpPr/>
          <p:nvPr/>
        </p:nvSpPr>
        <p:spPr>
          <a:xfrm>
            <a:off x="4302575" y="4054733"/>
            <a:ext cx="376380" cy="28420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 File X.X</a:t>
            </a:r>
            <a:endParaRPr sz="700">
              <a:solidFill>
                <a:schemeClr val="dk1"/>
              </a:solidFill>
            </a:endParaRPr>
          </a:p>
        </p:txBody>
      </p:sp>
      <p:sp>
        <p:nvSpPr>
          <p:cNvPr id="614" name="Google Shape;614;p31"/>
          <p:cNvSpPr/>
          <p:nvPr/>
        </p:nvSpPr>
        <p:spPr>
          <a:xfrm>
            <a:off x="4333808" y="4081370"/>
            <a:ext cx="376380" cy="28420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615" name="Google Shape;615;p31"/>
          <p:cNvSpPr/>
          <p:nvPr/>
        </p:nvSpPr>
        <p:spPr>
          <a:xfrm>
            <a:off x="4361425" y="4118858"/>
            <a:ext cx="376380" cy="28420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p:txBody>
      </p:sp>
      <p:sp>
        <p:nvSpPr>
          <p:cNvPr id="616" name="Google Shape;616;p31"/>
          <p:cNvSpPr/>
          <p:nvPr/>
        </p:nvSpPr>
        <p:spPr>
          <a:xfrm>
            <a:off x="4385170" y="4154215"/>
            <a:ext cx="376380" cy="28420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R3 File</a:t>
            </a:r>
            <a:endParaRPr sz="700">
              <a:solidFill>
                <a:schemeClr val="dk1"/>
              </a:solidFill>
            </a:endParaRPr>
          </a:p>
        </p:txBody>
      </p:sp>
      <p:cxnSp>
        <p:nvCxnSpPr>
          <p:cNvPr id="617" name="Google Shape;617;p31"/>
          <p:cNvCxnSpPr>
            <a:stCxn id="598" idx="3"/>
            <a:endCxn id="599" idx="1"/>
          </p:cNvCxnSpPr>
          <p:nvPr/>
        </p:nvCxnSpPr>
        <p:spPr>
          <a:xfrm>
            <a:off x="1703725" y="3475388"/>
            <a:ext cx="913200" cy="0"/>
          </a:xfrm>
          <a:prstGeom prst="straightConnector1">
            <a:avLst/>
          </a:prstGeom>
          <a:noFill/>
          <a:ln cap="flat" cmpd="sng" w="38100">
            <a:solidFill>
              <a:srgbClr val="1967D2"/>
            </a:solidFill>
            <a:prstDash val="solid"/>
            <a:round/>
            <a:headEnd len="med" w="med" type="none"/>
            <a:tailEnd len="med" w="med" type="triangle"/>
          </a:ln>
        </p:spPr>
      </p:cxnSp>
      <p:cxnSp>
        <p:nvCxnSpPr>
          <p:cNvPr id="618" name="Google Shape;618;p31"/>
          <p:cNvCxnSpPr>
            <a:stCxn id="599" idx="3"/>
            <a:endCxn id="600" idx="1"/>
          </p:cNvCxnSpPr>
          <p:nvPr/>
        </p:nvCxnSpPr>
        <p:spPr>
          <a:xfrm>
            <a:off x="3672350" y="3475400"/>
            <a:ext cx="834300" cy="0"/>
          </a:xfrm>
          <a:prstGeom prst="straightConnector1">
            <a:avLst/>
          </a:prstGeom>
          <a:noFill/>
          <a:ln cap="flat" cmpd="sng" w="38100">
            <a:solidFill>
              <a:srgbClr val="1967D2"/>
            </a:solidFill>
            <a:prstDash val="solid"/>
            <a:round/>
            <a:headEnd len="med" w="med" type="none"/>
            <a:tailEnd len="med" w="med" type="triangle"/>
          </a:ln>
        </p:spPr>
      </p:cxnSp>
      <p:cxnSp>
        <p:nvCxnSpPr>
          <p:cNvPr id="619" name="Google Shape;619;p31"/>
          <p:cNvCxnSpPr>
            <a:stCxn id="600" idx="3"/>
            <a:endCxn id="601" idx="1"/>
          </p:cNvCxnSpPr>
          <p:nvPr/>
        </p:nvCxnSpPr>
        <p:spPr>
          <a:xfrm>
            <a:off x="5562049" y="3475400"/>
            <a:ext cx="945300" cy="8100"/>
          </a:xfrm>
          <a:prstGeom prst="straightConnector1">
            <a:avLst/>
          </a:prstGeom>
          <a:noFill/>
          <a:ln cap="flat" cmpd="sng" w="38100">
            <a:solidFill>
              <a:srgbClr val="1967D2"/>
            </a:solidFill>
            <a:prstDash val="solid"/>
            <a:round/>
            <a:headEnd len="med" w="med" type="none"/>
            <a:tailEnd len="med" w="med" type="triangle"/>
          </a:ln>
        </p:spPr>
      </p:cxnSp>
      <p:sp>
        <p:nvSpPr>
          <p:cNvPr id="620" name="Google Shape;620;p31"/>
          <p:cNvSpPr/>
          <p:nvPr/>
        </p:nvSpPr>
        <p:spPr>
          <a:xfrm>
            <a:off x="325500" y="2593425"/>
            <a:ext cx="1218000" cy="446100"/>
          </a:xfrm>
          <a:prstGeom prst="wedgeRectCallout">
            <a:avLst>
              <a:gd fmla="val 10731" name="adj1"/>
              <a:gd fmla="val 107184"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Read Configuration File and Build and launch Worker Class</a:t>
            </a:r>
            <a:endParaRPr>
              <a:latin typeface="Times New Roman"/>
              <a:ea typeface="Times New Roman"/>
              <a:cs typeface="Times New Roman"/>
              <a:sym typeface="Times New Roman"/>
            </a:endParaRPr>
          </a:p>
        </p:txBody>
      </p:sp>
      <p:sp>
        <p:nvSpPr>
          <p:cNvPr id="621" name="Google Shape;621;p31"/>
          <p:cNvSpPr txBox="1"/>
          <p:nvPr/>
        </p:nvSpPr>
        <p:spPr>
          <a:xfrm>
            <a:off x="102450" y="4095875"/>
            <a:ext cx="1524900" cy="925500"/>
          </a:xfrm>
          <a:prstGeom prst="rect">
            <a:avLst/>
          </a:prstGeom>
          <a:noFill/>
          <a:ln>
            <a:noFill/>
          </a:ln>
        </p:spPr>
        <p:txBody>
          <a:bodyPr anchorCtr="0" anchor="t" bIns="91425" lIns="91425" spcFirstLastPara="1" rIns="91425" wrap="square" tIns="91425">
            <a:spAutoFit/>
          </a:bodyPr>
          <a:lstStyle/>
          <a:p>
            <a:pPr indent="-181609" lvl="0" marL="182880" rtl="0" algn="l">
              <a:spcBef>
                <a:spcPts val="0"/>
              </a:spcBef>
              <a:spcAft>
                <a:spcPts val="0"/>
              </a:spcAft>
              <a:buClr>
                <a:schemeClr val="dk1"/>
              </a:buClr>
              <a:buSzPts val="700"/>
              <a:buChar char="-"/>
            </a:pPr>
            <a:r>
              <a:rPr lang="en" sz="700">
                <a:solidFill>
                  <a:schemeClr val="dk1"/>
                </a:solidFill>
              </a:rPr>
              <a:t>Map DLL Location</a:t>
            </a:r>
            <a:endParaRPr sz="700">
              <a:solidFill>
                <a:schemeClr val="dk1"/>
              </a:solidFill>
            </a:endParaRPr>
          </a:p>
          <a:p>
            <a:pPr indent="-181609" lvl="0" marL="182880" rtl="0" algn="l">
              <a:spcBef>
                <a:spcPts val="0"/>
              </a:spcBef>
              <a:spcAft>
                <a:spcPts val="0"/>
              </a:spcAft>
              <a:buClr>
                <a:schemeClr val="dk1"/>
              </a:buClr>
              <a:buSzPts val="700"/>
              <a:buChar char="-"/>
            </a:pPr>
            <a:r>
              <a:rPr lang="en" sz="700">
                <a:solidFill>
                  <a:schemeClr val="dk1"/>
                </a:solidFill>
              </a:rPr>
              <a:t>Reduce DLL Location</a:t>
            </a:r>
            <a:endParaRPr sz="700">
              <a:solidFill>
                <a:schemeClr val="dk1"/>
              </a:solidFill>
            </a:endParaRPr>
          </a:p>
          <a:p>
            <a:pPr indent="-181609" lvl="0" marL="182880" rtl="0" algn="l">
              <a:spcBef>
                <a:spcPts val="0"/>
              </a:spcBef>
              <a:spcAft>
                <a:spcPts val="0"/>
              </a:spcAft>
              <a:buClr>
                <a:schemeClr val="dk1"/>
              </a:buClr>
              <a:buSzPts val="700"/>
              <a:buChar char="-"/>
            </a:pPr>
            <a:r>
              <a:rPr lang="en" sz="700">
                <a:solidFill>
                  <a:schemeClr val="dk1"/>
                </a:solidFill>
              </a:rPr>
              <a:t>Input Folder</a:t>
            </a:r>
            <a:endParaRPr sz="700">
              <a:solidFill>
                <a:schemeClr val="dk1"/>
              </a:solidFill>
            </a:endParaRPr>
          </a:p>
          <a:p>
            <a:pPr indent="-181609" lvl="0" marL="182880" rtl="0" algn="l">
              <a:spcBef>
                <a:spcPts val="0"/>
              </a:spcBef>
              <a:spcAft>
                <a:spcPts val="0"/>
              </a:spcAft>
              <a:buClr>
                <a:schemeClr val="dk1"/>
              </a:buClr>
              <a:buSzPts val="700"/>
              <a:buChar char="-"/>
            </a:pPr>
            <a:r>
              <a:rPr lang="en" sz="700">
                <a:solidFill>
                  <a:schemeClr val="dk1"/>
                </a:solidFill>
              </a:rPr>
              <a:t>Middle Folder (Opt)</a:t>
            </a:r>
            <a:endParaRPr sz="700">
              <a:solidFill>
                <a:schemeClr val="dk1"/>
              </a:solidFill>
            </a:endParaRPr>
          </a:p>
          <a:p>
            <a:pPr indent="-181609" lvl="0" marL="182880" rtl="0" algn="l">
              <a:spcBef>
                <a:spcPts val="0"/>
              </a:spcBef>
              <a:spcAft>
                <a:spcPts val="0"/>
              </a:spcAft>
              <a:buClr>
                <a:schemeClr val="dk1"/>
              </a:buClr>
              <a:buSzPts val="700"/>
              <a:buChar char="-"/>
            </a:pPr>
            <a:r>
              <a:rPr lang="en" sz="700">
                <a:solidFill>
                  <a:schemeClr val="dk1"/>
                </a:solidFill>
              </a:rPr>
              <a:t>Output Dir (Opt)</a:t>
            </a:r>
            <a:endParaRPr sz="700">
              <a:solidFill>
                <a:schemeClr val="dk1"/>
              </a:solidFill>
            </a:endParaRPr>
          </a:p>
          <a:p>
            <a:pPr indent="-181609" lvl="0" marL="182880" rtl="0" algn="l">
              <a:spcBef>
                <a:spcPts val="0"/>
              </a:spcBef>
              <a:spcAft>
                <a:spcPts val="0"/>
              </a:spcAft>
              <a:buClr>
                <a:schemeClr val="dk1"/>
              </a:buClr>
              <a:buSzPts val="700"/>
              <a:buChar char="-"/>
            </a:pPr>
            <a:r>
              <a:rPr lang="en" sz="700">
                <a:solidFill>
                  <a:schemeClr val="dk1"/>
                </a:solidFill>
              </a:rPr>
              <a:t># of Map Threads (N)</a:t>
            </a:r>
            <a:endParaRPr sz="700">
              <a:solidFill>
                <a:schemeClr val="dk1"/>
              </a:solidFill>
            </a:endParaRPr>
          </a:p>
          <a:p>
            <a:pPr indent="-181609" lvl="0" marL="182880" rtl="0" algn="l">
              <a:spcBef>
                <a:spcPts val="0"/>
              </a:spcBef>
              <a:spcAft>
                <a:spcPts val="0"/>
              </a:spcAft>
              <a:buClr>
                <a:schemeClr val="dk1"/>
              </a:buClr>
              <a:buSzPts val="700"/>
              <a:buChar char="-"/>
            </a:pPr>
            <a:r>
              <a:rPr lang="en" sz="700">
                <a:solidFill>
                  <a:schemeClr val="dk1"/>
                </a:solidFill>
              </a:rPr>
              <a:t># of Reduce Threads (R)</a:t>
            </a:r>
            <a:endParaRPr/>
          </a:p>
        </p:txBody>
      </p:sp>
      <p:sp>
        <p:nvSpPr>
          <p:cNvPr id="622" name="Google Shape;622;p31"/>
          <p:cNvSpPr/>
          <p:nvPr/>
        </p:nvSpPr>
        <p:spPr>
          <a:xfrm>
            <a:off x="2865438" y="1608700"/>
            <a:ext cx="518184" cy="309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rPr>
              <a:t>Config File</a:t>
            </a:r>
            <a:endParaRPr/>
          </a:p>
        </p:txBody>
      </p:sp>
      <p:sp>
        <p:nvSpPr>
          <p:cNvPr id="623" name="Google Shape;623;p31"/>
          <p:cNvSpPr/>
          <p:nvPr/>
        </p:nvSpPr>
        <p:spPr>
          <a:xfrm>
            <a:off x="2041225" y="2380163"/>
            <a:ext cx="2034000" cy="808500"/>
          </a:xfrm>
          <a:prstGeom prst="wedgeRectCallout">
            <a:avLst>
              <a:gd fmla="val -9733" name="adj1"/>
              <a:gd fmla="val 69154"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Create Threads with an unique Map Library</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Divide up Files and assign Unique Files to Threads. </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Call Map Function where there are R Groupings of output files</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Join Map Threads</a:t>
            </a:r>
            <a:endParaRPr sz="800">
              <a:solidFill>
                <a:schemeClr val="dk1"/>
              </a:solidFill>
              <a:latin typeface="Times New Roman"/>
              <a:ea typeface="Times New Roman"/>
              <a:cs typeface="Times New Roman"/>
              <a:sym typeface="Times New Roman"/>
            </a:endParaRPr>
          </a:p>
        </p:txBody>
      </p:sp>
      <p:sp>
        <p:nvSpPr>
          <p:cNvPr id="624" name="Google Shape;624;p31"/>
          <p:cNvSpPr/>
          <p:nvPr/>
        </p:nvSpPr>
        <p:spPr>
          <a:xfrm>
            <a:off x="4302575" y="2633338"/>
            <a:ext cx="1743300" cy="446100"/>
          </a:xfrm>
          <a:prstGeom prst="wedgeRectCallout">
            <a:avLst>
              <a:gd fmla="val -17321" name="adj1"/>
              <a:gd fmla="val 92919"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A Sorter Class creates a single merged set of data. </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Merge set of Data is </a:t>
            </a:r>
            <a:r>
              <a:rPr lang="en" sz="800">
                <a:solidFill>
                  <a:schemeClr val="dk1"/>
                </a:solidFill>
                <a:latin typeface="Times New Roman"/>
                <a:ea typeface="Times New Roman"/>
                <a:cs typeface="Times New Roman"/>
                <a:sym typeface="Times New Roman"/>
              </a:rPr>
              <a:t>split</a:t>
            </a:r>
            <a:r>
              <a:rPr lang="en" sz="800">
                <a:solidFill>
                  <a:schemeClr val="dk1"/>
                </a:solidFill>
                <a:latin typeface="Times New Roman"/>
                <a:ea typeface="Times New Roman"/>
                <a:cs typeface="Times New Roman"/>
                <a:sym typeface="Times New Roman"/>
              </a:rPr>
              <a:t> into R files </a:t>
            </a:r>
            <a:endParaRPr sz="800">
              <a:solidFill>
                <a:schemeClr val="dk1"/>
              </a:solidFill>
              <a:latin typeface="Times New Roman"/>
              <a:ea typeface="Times New Roman"/>
              <a:cs typeface="Times New Roman"/>
              <a:sym typeface="Times New Roman"/>
            </a:endParaRPr>
          </a:p>
        </p:txBody>
      </p:sp>
      <p:sp>
        <p:nvSpPr>
          <p:cNvPr id="625" name="Google Shape;625;p31"/>
          <p:cNvSpPr/>
          <p:nvPr/>
        </p:nvSpPr>
        <p:spPr>
          <a:xfrm>
            <a:off x="5805275" y="3868372"/>
            <a:ext cx="376380" cy="23819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R2 File</a:t>
            </a:r>
            <a:endParaRPr sz="700">
              <a:solidFill>
                <a:schemeClr val="dk1"/>
              </a:solidFill>
            </a:endParaRPr>
          </a:p>
        </p:txBody>
      </p:sp>
      <p:sp>
        <p:nvSpPr>
          <p:cNvPr id="626" name="Google Shape;626;p31"/>
          <p:cNvSpPr/>
          <p:nvPr/>
        </p:nvSpPr>
        <p:spPr>
          <a:xfrm>
            <a:off x="5805275" y="4142247"/>
            <a:ext cx="376380" cy="23819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R3 File</a:t>
            </a:r>
            <a:endParaRPr sz="700">
              <a:solidFill>
                <a:schemeClr val="dk1"/>
              </a:solidFill>
            </a:endParaRPr>
          </a:p>
        </p:txBody>
      </p:sp>
      <p:sp>
        <p:nvSpPr>
          <p:cNvPr id="627" name="Google Shape;627;p31"/>
          <p:cNvSpPr/>
          <p:nvPr/>
        </p:nvSpPr>
        <p:spPr>
          <a:xfrm>
            <a:off x="6370400" y="2380175"/>
            <a:ext cx="2353200" cy="855000"/>
          </a:xfrm>
          <a:prstGeom prst="wedgeRectCallout">
            <a:avLst>
              <a:gd fmla="val -10349" name="adj1"/>
              <a:gd fmla="val 6498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Reducer Threads are started and the corresponding files are provided</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Reducer threads write to the same output file and return when completed </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Join Reduce Threads</a:t>
            </a:r>
            <a:endParaRPr sz="800">
              <a:solidFill>
                <a:schemeClr val="dk1"/>
              </a:solidFill>
              <a:latin typeface="Times New Roman"/>
              <a:ea typeface="Times New Roman"/>
              <a:cs typeface="Times New Roman"/>
              <a:sym typeface="Times New Roman"/>
            </a:endParaRPr>
          </a:p>
          <a:p>
            <a:pPr indent="-50800" lvl="0" marL="45720" rtl="0" algn="l">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Write Success </a:t>
            </a:r>
            <a:endParaRPr sz="800">
              <a:solidFill>
                <a:schemeClr val="dk1"/>
              </a:solidFill>
              <a:latin typeface="Times New Roman"/>
              <a:ea typeface="Times New Roman"/>
              <a:cs typeface="Times New Roman"/>
              <a:sym typeface="Times New Roman"/>
            </a:endParaRPr>
          </a:p>
        </p:txBody>
      </p:sp>
      <p:sp>
        <p:nvSpPr>
          <p:cNvPr id="628" name="Google Shape;628;p31"/>
          <p:cNvSpPr/>
          <p:nvPr/>
        </p:nvSpPr>
        <p:spPr>
          <a:xfrm>
            <a:off x="294825" y="540025"/>
            <a:ext cx="3088800" cy="1553400"/>
          </a:xfrm>
          <a:prstGeom prst="rect">
            <a:avLst/>
          </a:prstGeom>
          <a:solidFill>
            <a:srgbClr val="B7B7B7"/>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Workflow</a:t>
            </a:r>
            <a:endParaRPr u="sng"/>
          </a:p>
        </p:txBody>
      </p:sp>
      <p:sp>
        <p:nvSpPr>
          <p:cNvPr id="629" name="Google Shape;629;p31"/>
          <p:cNvSpPr/>
          <p:nvPr/>
        </p:nvSpPr>
        <p:spPr>
          <a:xfrm>
            <a:off x="367663" y="619150"/>
            <a:ext cx="657300" cy="1416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Map </a:t>
            </a:r>
            <a:endParaRPr u="sng"/>
          </a:p>
        </p:txBody>
      </p:sp>
      <p:sp>
        <p:nvSpPr>
          <p:cNvPr id="630" name="Google Shape;630;p31"/>
          <p:cNvSpPr/>
          <p:nvPr/>
        </p:nvSpPr>
        <p:spPr>
          <a:xfrm>
            <a:off x="2438224" y="608275"/>
            <a:ext cx="878100" cy="1416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Reducer</a:t>
            </a:r>
            <a:endParaRPr u="sng"/>
          </a:p>
        </p:txBody>
      </p:sp>
      <p:sp>
        <p:nvSpPr>
          <p:cNvPr id="631" name="Google Shape;631;p31"/>
          <p:cNvSpPr/>
          <p:nvPr/>
        </p:nvSpPr>
        <p:spPr>
          <a:xfrm>
            <a:off x="467213" y="1029675"/>
            <a:ext cx="4590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Map</a:t>
            </a:r>
            <a:endParaRPr sz="800"/>
          </a:p>
        </p:txBody>
      </p:sp>
      <p:sp>
        <p:nvSpPr>
          <p:cNvPr id="632" name="Google Shape;632;p31"/>
          <p:cNvSpPr/>
          <p:nvPr/>
        </p:nvSpPr>
        <p:spPr>
          <a:xfrm>
            <a:off x="467213" y="1367306"/>
            <a:ext cx="4590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Map</a:t>
            </a:r>
            <a:endParaRPr sz="800"/>
          </a:p>
        </p:txBody>
      </p:sp>
      <p:sp>
        <p:nvSpPr>
          <p:cNvPr id="633" name="Google Shape;633;p31"/>
          <p:cNvSpPr/>
          <p:nvPr/>
        </p:nvSpPr>
        <p:spPr>
          <a:xfrm>
            <a:off x="467213" y="1704938"/>
            <a:ext cx="4590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Map</a:t>
            </a:r>
            <a:endParaRPr sz="800"/>
          </a:p>
        </p:txBody>
      </p:sp>
      <p:cxnSp>
        <p:nvCxnSpPr>
          <p:cNvPr id="634" name="Google Shape;634;p31"/>
          <p:cNvCxnSpPr>
            <a:stCxn id="632" idx="3"/>
            <a:endCxn id="635" idx="1"/>
          </p:cNvCxnSpPr>
          <p:nvPr/>
        </p:nvCxnSpPr>
        <p:spPr>
          <a:xfrm>
            <a:off x="926213" y="1469456"/>
            <a:ext cx="501900" cy="0"/>
          </a:xfrm>
          <a:prstGeom prst="straightConnector1">
            <a:avLst/>
          </a:prstGeom>
          <a:noFill/>
          <a:ln cap="flat" cmpd="sng" w="9525">
            <a:solidFill>
              <a:schemeClr val="dk2"/>
            </a:solidFill>
            <a:prstDash val="solid"/>
            <a:round/>
            <a:headEnd len="med" w="med" type="none"/>
            <a:tailEnd len="med" w="med" type="stealth"/>
          </a:ln>
        </p:spPr>
      </p:cxnSp>
      <p:cxnSp>
        <p:nvCxnSpPr>
          <p:cNvPr id="636" name="Google Shape;636;p31"/>
          <p:cNvCxnSpPr>
            <a:stCxn id="633" idx="3"/>
          </p:cNvCxnSpPr>
          <p:nvPr/>
        </p:nvCxnSpPr>
        <p:spPr>
          <a:xfrm flipH="1" rot="10800000">
            <a:off x="926213" y="1572188"/>
            <a:ext cx="509100" cy="234900"/>
          </a:xfrm>
          <a:prstGeom prst="straightConnector1">
            <a:avLst/>
          </a:prstGeom>
          <a:noFill/>
          <a:ln cap="flat" cmpd="sng" w="9525">
            <a:solidFill>
              <a:schemeClr val="dk2"/>
            </a:solidFill>
            <a:prstDash val="solid"/>
            <a:round/>
            <a:headEnd len="med" w="med" type="none"/>
            <a:tailEnd len="med" w="med" type="stealth"/>
          </a:ln>
        </p:spPr>
      </p:cxnSp>
      <p:cxnSp>
        <p:nvCxnSpPr>
          <p:cNvPr id="637" name="Google Shape;637;p31"/>
          <p:cNvCxnSpPr>
            <a:stCxn id="631" idx="3"/>
          </p:cNvCxnSpPr>
          <p:nvPr/>
        </p:nvCxnSpPr>
        <p:spPr>
          <a:xfrm>
            <a:off x="926213" y="1131825"/>
            <a:ext cx="528900" cy="223500"/>
          </a:xfrm>
          <a:prstGeom prst="straightConnector1">
            <a:avLst/>
          </a:prstGeom>
          <a:noFill/>
          <a:ln cap="flat" cmpd="sng" w="9525">
            <a:solidFill>
              <a:schemeClr val="dk2"/>
            </a:solidFill>
            <a:prstDash val="solid"/>
            <a:round/>
            <a:headEnd len="med" w="med" type="none"/>
            <a:tailEnd len="med" w="med" type="stealth"/>
          </a:ln>
        </p:spPr>
      </p:cxnSp>
      <p:sp>
        <p:nvSpPr>
          <p:cNvPr id="638" name="Google Shape;638;p31"/>
          <p:cNvSpPr/>
          <p:nvPr/>
        </p:nvSpPr>
        <p:spPr>
          <a:xfrm>
            <a:off x="2595575" y="1388175"/>
            <a:ext cx="582900" cy="17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Reduce</a:t>
            </a:r>
            <a:endParaRPr sz="800"/>
          </a:p>
        </p:txBody>
      </p:sp>
      <p:cxnSp>
        <p:nvCxnSpPr>
          <p:cNvPr id="639" name="Google Shape;639;p31"/>
          <p:cNvCxnSpPr>
            <a:stCxn id="640" idx="1"/>
            <a:endCxn id="635" idx="3"/>
          </p:cNvCxnSpPr>
          <p:nvPr/>
        </p:nvCxnSpPr>
        <p:spPr>
          <a:xfrm flipH="1">
            <a:off x="2189975" y="1131825"/>
            <a:ext cx="405600" cy="337500"/>
          </a:xfrm>
          <a:prstGeom prst="straightConnector1">
            <a:avLst/>
          </a:prstGeom>
          <a:noFill/>
          <a:ln cap="flat" cmpd="sng" w="9525">
            <a:solidFill>
              <a:schemeClr val="dk2"/>
            </a:solidFill>
            <a:prstDash val="solid"/>
            <a:round/>
            <a:headEnd len="med" w="med" type="stealth"/>
            <a:tailEnd len="med" w="med" type="none"/>
          </a:ln>
        </p:spPr>
      </p:cxnSp>
      <p:cxnSp>
        <p:nvCxnSpPr>
          <p:cNvPr id="641" name="Google Shape;641;p31"/>
          <p:cNvCxnSpPr>
            <a:stCxn id="642" idx="1"/>
            <a:endCxn id="635" idx="3"/>
          </p:cNvCxnSpPr>
          <p:nvPr/>
        </p:nvCxnSpPr>
        <p:spPr>
          <a:xfrm rot="10800000">
            <a:off x="2189975" y="1469475"/>
            <a:ext cx="405600" cy="328200"/>
          </a:xfrm>
          <a:prstGeom prst="straightConnector1">
            <a:avLst/>
          </a:prstGeom>
          <a:noFill/>
          <a:ln cap="flat" cmpd="sng" w="9525">
            <a:solidFill>
              <a:schemeClr val="dk2"/>
            </a:solidFill>
            <a:prstDash val="solid"/>
            <a:round/>
            <a:headEnd len="med" w="med" type="stealth"/>
            <a:tailEnd len="med" w="med" type="none"/>
          </a:ln>
        </p:spPr>
      </p:cxnSp>
      <p:cxnSp>
        <p:nvCxnSpPr>
          <p:cNvPr id="643" name="Google Shape;643;p31"/>
          <p:cNvCxnSpPr>
            <a:stCxn id="635" idx="3"/>
            <a:endCxn id="638" idx="1"/>
          </p:cNvCxnSpPr>
          <p:nvPr/>
        </p:nvCxnSpPr>
        <p:spPr>
          <a:xfrm>
            <a:off x="2190023" y="1469450"/>
            <a:ext cx="405600" cy="6000"/>
          </a:xfrm>
          <a:prstGeom prst="straightConnector1">
            <a:avLst/>
          </a:prstGeom>
          <a:noFill/>
          <a:ln cap="flat" cmpd="sng" w="9525">
            <a:solidFill>
              <a:schemeClr val="dk2"/>
            </a:solidFill>
            <a:prstDash val="solid"/>
            <a:round/>
            <a:headEnd len="med" w="med" type="none"/>
            <a:tailEnd len="med" w="med" type="stealth"/>
          </a:ln>
        </p:spPr>
      </p:cxnSp>
      <p:sp>
        <p:nvSpPr>
          <p:cNvPr id="635" name="Google Shape;635;p31"/>
          <p:cNvSpPr/>
          <p:nvPr/>
        </p:nvSpPr>
        <p:spPr>
          <a:xfrm>
            <a:off x="1428023" y="1367300"/>
            <a:ext cx="762000" cy="20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Sort/Merge</a:t>
            </a:r>
            <a:endParaRPr sz="800"/>
          </a:p>
        </p:txBody>
      </p:sp>
      <p:sp>
        <p:nvSpPr>
          <p:cNvPr id="642" name="Google Shape;642;p31"/>
          <p:cNvSpPr/>
          <p:nvPr/>
        </p:nvSpPr>
        <p:spPr>
          <a:xfrm>
            <a:off x="2595575" y="1710525"/>
            <a:ext cx="582900" cy="17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Reduce</a:t>
            </a:r>
            <a:endParaRPr sz="800"/>
          </a:p>
        </p:txBody>
      </p:sp>
      <p:sp>
        <p:nvSpPr>
          <p:cNvPr id="640" name="Google Shape;640;p31"/>
          <p:cNvSpPr/>
          <p:nvPr/>
        </p:nvSpPr>
        <p:spPr>
          <a:xfrm>
            <a:off x="2595575" y="1044675"/>
            <a:ext cx="582900" cy="174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Reduce</a:t>
            </a:r>
            <a:endParaRPr sz="800"/>
          </a:p>
        </p:txBody>
      </p:sp>
      <p:sp>
        <p:nvSpPr>
          <p:cNvPr id="644" name="Google Shape;644;p31"/>
          <p:cNvSpPr/>
          <p:nvPr/>
        </p:nvSpPr>
        <p:spPr>
          <a:xfrm>
            <a:off x="335363" y="3641425"/>
            <a:ext cx="518184" cy="30958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Config File</a:t>
            </a:r>
            <a:endParaRPr sz="700"/>
          </a:p>
        </p:txBody>
      </p:sp>
      <p:sp>
        <p:nvSpPr>
          <p:cNvPr id="645" name="Google Shape;645;p31"/>
          <p:cNvSpPr txBox="1"/>
          <p:nvPr/>
        </p:nvSpPr>
        <p:spPr>
          <a:xfrm>
            <a:off x="4099713" y="705200"/>
            <a:ext cx="37875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Is this an Acceptable </a:t>
            </a:r>
            <a:r>
              <a:rPr lang="en"/>
              <a:t>Approach</a:t>
            </a:r>
            <a:r>
              <a:rPr lang="en"/>
              <a:t>?</a:t>
            </a:r>
            <a:endParaRPr/>
          </a:p>
          <a:p>
            <a:pPr indent="0" lvl="0" marL="0" rtl="0" algn="l">
              <a:spcBef>
                <a:spcPts val="0"/>
              </a:spcBef>
              <a:spcAft>
                <a:spcPts val="0"/>
              </a:spcAft>
              <a:buNone/>
            </a:pPr>
            <a:r>
              <a:rPr lang="en"/>
              <a:t>Will this set us up for the last phase?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