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7" r:id="rId3"/>
    <p:sldMasterId id="2147483671" r:id="rId4"/>
  </p:sldMasterIdLst>
  <p:notesMasterIdLst>
    <p:notesMasterId r:id="rId17"/>
  </p:notesMasterIdLst>
  <p:handoutMasterIdLst>
    <p:handoutMasterId r:id="rId18"/>
  </p:handoutMasterIdLst>
  <p:sldIdLst>
    <p:sldId id="664" r:id="rId5"/>
    <p:sldId id="682" r:id="rId6"/>
    <p:sldId id="689" r:id="rId7"/>
    <p:sldId id="670" r:id="rId8"/>
    <p:sldId id="690" r:id="rId9"/>
    <p:sldId id="698" r:id="rId10"/>
    <p:sldId id="691" r:id="rId11"/>
    <p:sldId id="692" r:id="rId12"/>
    <p:sldId id="693" r:id="rId13"/>
    <p:sldId id="695" r:id="rId14"/>
    <p:sldId id="694" r:id="rId15"/>
    <p:sldId id="6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A"/>
    <a:srgbClr val="D2D0D0"/>
    <a:srgbClr val="434343"/>
    <a:srgbClr val="E2E2E2"/>
    <a:srgbClr val="EEEEEE"/>
    <a:srgbClr val="64AEAC"/>
    <a:srgbClr val="AEC19B"/>
    <a:srgbClr val="AEBA71"/>
    <a:srgbClr val="8BA7A2"/>
    <a:srgbClr val="7E9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3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1002" y="-558"/>
      </p:cViewPr>
      <p:guideLst>
        <p:guide orient="horz" pos="21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0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FCF797E-0F98-4FBF-B001-2F886ADDD41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DCD27B4-F875-477E-9EE1-9D4B0D1998A5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0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7E7E7E">
                    <a:tint val="75000"/>
                  </a:srgbClr>
                </a:solidFill>
              </a:rPr>
              <a:t>4/16/2020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16EE1C3-4C97-4D89-86D4-AB0FC9C35DCF}" type="slidenum">
              <a:rPr lang="en-US" smtClean="0">
                <a:solidFill>
                  <a:srgbClr val="7E7E7E">
                    <a:tint val="75000"/>
                  </a:srgbClr>
                </a:solidFill>
              </a:rPr>
              <a:t>‹Nº›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EE2C88-6C8F-484D-AF69-578F576B1F44}" type="slidenum">
              <a:rPr lang="en-US" smtClean="0">
                <a:solidFill>
                  <a:srgbClr val="7E7E7E">
                    <a:tint val="75000"/>
                  </a:srgbClr>
                </a:solidFill>
                <a:sym typeface="Arial" panose="020B0604020202020204" pitchFamily="34" charset="0"/>
              </a:rPr>
              <a:t>‹Nº›</a:t>
            </a:fld>
            <a:endParaRPr lang="en-US" dirty="0">
              <a:solidFill>
                <a:srgbClr val="7E7E7E">
                  <a:tint val="75000"/>
                </a:srgbClr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3066" y="1828312"/>
            <a:ext cx="6341775" cy="16250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spc="100" dirty="0" smtClean="0">
                <a:solidFill>
                  <a:srgbClr val="37302B"/>
                </a:solidFill>
                <a:cs typeface="+mn-ea"/>
                <a:sym typeface="+mn-lt"/>
              </a:rPr>
              <a:t>BASE DE DATOS</a:t>
            </a:r>
            <a:endParaRPr lang="en-US" altLang="zh-CN" sz="3600" spc="100" dirty="0">
              <a:solidFill>
                <a:srgbClr val="37302B"/>
              </a:solidFill>
              <a:cs typeface="+mn-ea"/>
              <a:sym typeface="+mn-lt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000" spc="-300" dirty="0" smtClean="0">
                <a:solidFill>
                  <a:srgbClr val="37302B"/>
                </a:solidFill>
                <a:cs typeface="+mn-ea"/>
                <a:sym typeface="+mn-lt"/>
              </a:rPr>
              <a:t>AGENCIA DE VIAJES</a:t>
            </a:r>
            <a:endParaRPr lang="zh-CN" altLang="en-US" sz="5000" spc="-300" dirty="0">
              <a:solidFill>
                <a:srgbClr val="37302B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774" y="3503050"/>
            <a:ext cx="4943326" cy="2957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65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MARTINEZ TRAVELS &amp; TOURS, SAN VICENTE</a:t>
            </a:r>
            <a:endParaRPr lang="en-US" altLang="zh-CN" sz="1265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5619700" y="211650"/>
            <a:ext cx="5716656" cy="1308677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Un Tour-paquete puede visitar uno o muchos sitios turísticos, hoteles, restaurantes, lagos, </a:t>
            </a:r>
            <a:r>
              <a:rPr lang="es-ES" altLang="zh-CN" sz="2000" dirty="0" smtClean="0">
                <a:solidFill>
                  <a:schemeClr val="bg1"/>
                </a:solidFill>
              </a:rPr>
              <a:t>ruinas,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etc</a:t>
            </a:r>
            <a:r>
              <a:rPr lang="es-ES" altLang="zh-CN" sz="2000" dirty="0" smtClean="0">
                <a:solidFill>
                  <a:schemeClr val="bg1"/>
                </a:solidFill>
              </a:rPr>
              <a:t>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00050"/>
            <a:ext cx="4570624" cy="6239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箭头: V 形 105"/>
          <p:cNvSpPr/>
          <p:nvPr/>
        </p:nvSpPr>
        <p:spPr>
          <a:xfrm flipH="1">
            <a:off x="5356436" y="4022119"/>
            <a:ext cx="5979919" cy="1308677"/>
          </a:xfrm>
          <a:prstGeom prst="chevron">
            <a:avLst>
              <a:gd name="adj" fmla="val 2902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La unión de sitios turísticos y tours-paquetes es el itinerario el cual detallara que lugar se visitara en un </a:t>
            </a:r>
            <a:r>
              <a:rPr lang="es-ES" altLang="zh-CN" sz="2000" dirty="0" smtClean="0">
                <a:solidFill>
                  <a:schemeClr val="bg1"/>
                </a:solidFill>
              </a:rPr>
              <a:t>día </a:t>
            </a:r>
            <a:r>
              <a:rPr lang="es-ES" altLang="zh-CN" sz="2000" dirty="0" smtClean="0">
                <a:solidFill>
                  <a:schemeClr val="bg1"/>
                </a:solidFill>
              </a:rPr>
              <a:t>determinado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箭头: V 形 105"/>
          <p:cNvSpPr/>
          <p:nvPr/>
        </p:nvSpPr>
        <p:spPr>
          <a:xfrm flipH="1">
            <a:off x="2974475" y="2138046"/>
            <a:ext cx="7620828" cy="654339"/>
          </a:xfrm>
          <a:prstGeom prst="chevron">
            <a:avLst>
              <a:gd name="adj" fmla="val 2902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Los sitios turísticos poseerán muchas fotos, con esto se lograra crear una galería de fotos para la pagina web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38200"/>
            <a:ext cx="5591175" cy="5010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" name="箭头: V 形 105"/>
          <p:cNvSpPr/>
          <p:nvPr/>
        </p:nvSpPr>
        <p:spPr>
          <a:xfrm flipH="1">
            <a:off x="3067049" y="533400"/>
            <a:ext cx="8952345" cy="1485900"/>
          </a:xfrm>
          <a:prstGeom prst="chevron">
            <a:avLst>
              <a:gd name="adj" fmla="val 2902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 podrá hacer la cotización de todos los servicios que posee la agencia, tours-paquetes, renta de vehículos, compra de boleos de avión, asesorías migratorias, cargo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express</a:t>
            </a:r>
            <a:r>
              <a:rPr lang="es-ES" altLang="zh-CN" sz="2000" dirty="0" smtClean="0">
                <a:solidFill>
                  <a:schemeClr val="bg1"/>
                </a:solidFill>
              </a:rPr>
              <a:t>, </a:t>
            </a:r>
            <a:r>
              <a:rPr lang="es-ES" altLang="zh-CN" sz="2000" dirty="0" smtClean="0">
                <a:solidFill>
                  <a:schemeClr val="bg1"/>
                </a:solidFill>
              </a:rPr>
              <a:t>etc</a:t>
            </a:r>
            <a:r>
              <a:rPr lang="es-ES" altLang="zh-CN" sz="2000" dirty="0">
                <a:solidFill>
                  <a:schemeClr val="bg1"/>
                </a:solidFill>
              </a:rPr>
              <a:t>.</a:t>
            </a:r>
            <a:endParaRPr lang="es-E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Los cuales serán enviados a atención al </a:t>
            </a:r>
            <a:r>
              <a:rPr lang="es-ES" altLang="zh-CN" sz="2000" dirty="0" smtClean="0">
                <a:solidFill>
                  <a:schemeClr val="bg1"/>
                </a:solidFill>
              </a:rPr>
              <a:t>cliente </a:t>
            </a:r>
            <a:r>
              <a:rPr lang="es-ES" altLang="zh-CN" sz="2000" dirty="0" smtClean="0">
                <a:solidFill>
                  <a:schemeClr val="bg1"/>
                </a:solidFill>
              </a:rPr>
              <a:t>para ser </a:t>
            </a:r>
            <a:r>
              <a:rPr lang="es-ES" altLang="zh-CN" sz="2000" dirty="0" smtClean="0">
                <a:solidFill>
                  <a:schemeClr val="bg1"/>
                </a:solidFill>
              </a:rPr>
              <a:t>aprobados </a:t>
            </a:r>
            <a:r>
              <a:rPr lang="es-ES" altLang="zh-CN" sz="2000" dirty="0" smtClean="0">
                <a:solidFill>
                  <a:schemeClr val="bg1"/>
                </a:solidFill>
              </a:rPr>
              <a:t>o rechazados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0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68" y="0"/>
            <a:ext cx="9957864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DBDADA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852487"/>
            <a:ext cx="3576637" cy="4584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" name="箭头: V 形 105"/>
          <p:cNvSpPr/>
          <p:nvPr/>
        </p:nvSpPr>
        <p:spPr>
          <a:xfrm flipH="1">
            <a:off x="5815847" y="1754620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Registro de datos generales de clientes, administrador, personal de la agencia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箭头: V 形 109"/>
          <p:cNvSpPr/>
          <p:nvPr/>
        </p:nvSpPr>
        <p:spPr>
          <a:xfrm flipH="1">
            <a:off x="5815845" y="3429000"/>
            <a:ext cx="4941804" cy="1297236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100000">
                <a:srgbClr val="A7DD63"/>
              </a:gs>
              <a:gs pos="0">
                <a:srgbClr val="68C7A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En el campo “nivel” se detallara el tipo de usuario, los cuales pueden ser un cliente normal y un administrador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5748"/>
            <a:ext cx="4857750" cy="6792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箭头: V 形 105"/>
          <p:cNvSpPr/>
          <p:nvPr/>
        </p:nvSpPr>
        <p:spPr>
          <a:xfrm flipH="1">
            <a:off x="5711877" y="2163019"/>
            <a:ext cx="6061344" cy="173357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En la tabla </a:t>
            </a:r>
            <a:r>
              <a:rPr lang="es-ES" altLang="zh-CN" sz="2000" b="1" dirty="0" smtClean="0">
                <a:solidFill>
                  <a:schemeClr val="bg1"/>
                </a:solidFill>
              </a:rPr>
              <a:t>vuelo</a:t>
            </a:r>
            <a:r>
              <a:rPr lang="es-ES" altLang="zh-CN" sz="2000" dirty="0" smtClean="0">
                <a:solidFill>
                  <a:schemeClr val="bg1"/>
                </a:solidFill>
              </a:rPr>
              <a:t> se detallaran los datos generales de un vuelo, los precios por asiento, fecha de salida, si se realizara con escalas, si es con ida y vuelta, la aerolínea, una foto por para promocionar el </a:t>
            </a:r>
            <a:r>
              <a:rPr lang="es-ES" altLang="zh-CN" sz="2000" dirty="0" smtClean="0">
                <a:solidFill>
                  <a:schemeClr val="bg1"/>
                </a:solidFill>
              </a:rPr>
              <a:t>vuelo,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etc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箭头: V 形 105"/>
          <p:cNvSpPr/>
          <p:nvPr/>
        </p:nvSpPr>
        <p:spPr>
          <a:xfrm flipH="1">
            <a:off x="5883005" y="342899"/>
            <a:ext cx="5719089" cy="1246055"/>
          </a:xfrm>
          <a:prstGeom prst="chevron">
            <a:avLst>
              <a:gd name="adj" fmla="val 2902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En la reserva de vuelos se detallaran datos como si el usuario desea equipaje extra, si viajara con ni</a:t>
            </a:r>
            <a:r>
              <a:rPr lang="es-SV" altLang="zh-CN" sz="2000" dirty="0" err="1" smtClean="0">
                <a:solidFill>
                  <a:schemeClr val="bg1"/>
                </a:solidFill>
              </a:rPr>
              <a:t>ños</a:t>
            </a:r>
            <a:r>
              <a:rPr lang="es-SV" altLang="zh-CN" sz="2000" dirty="0" smtClean="0">
                <a:solidFill>
                  <a:schemeClr val="bg1"/>
                </a:solidFill>
              </a:rPr>
              <a:t> o con bebes, si se le </a:t>
            </a:r>
            <a:r>
              <a:rPr lang="es-SV" altLang="zh-CN" sz="2000" dirty="0" smtClean="0">
                <a:solidFill>
                  <a:schemeClr val="bg1"/>
                </a:solidFill>
              </a:rPr>
              <a:t>hará </a:t>
            </a:r>
            <a:r>
              <a:rPr lang="es-SV" altLang="zh-CN" sz="2000" dirty="0" smtClean="0">
                <a:solidFill>
                  <a:schemeClr val="bg1"/>
                </a:solidFill>
              </a:rPr>
              <a:t>un </a:t>
            </a:r>
            <a:r>
              <a:rPr lang="es-SV" altLang="zh-CN" sz="2000" smtClean="0">
                <a:solidFill>
                  <a:schemeClr val="bg1"/>
                </a:solidFill>
              </a:rPr>
              <a:t>descuento </a:t>
            </a:r>
            <a:r>
              <a:rPr lang="es-SV" altLang="zh-CN" sz="2000" smtClean="0">
                <a:solidFill>
                  <a:schemeClr val="bg1"/>
                </a:solidFill>
              </a:rPr>
              <a:t>etc.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3" y="65748"/>
            <a:ext cx="4402131" cy="3830863"/>
          </a:xfrm>
          <a:prstGeom prst="rect">
            <a:avLst/>
          </a:prstGeom>
        </p:spPr>
      </p:pic>
      <p:sp>
        <p:nvSpPr>
          <p:cNvPr id="10" name="箭头: V 形 105"/>
          <p:cNvSpPr/>
          <p:nvPr/>
        </p:nvSpPr>
        <p:spPr>
          <a:xfrm flipH="1">
            <a:off x="4074723" y="4931243"/>
            <a:ext cx="5621724" cy="753462"/>
          </a:xfrm>
          <a:prstGeom prst="chevron">
            <a:avLst>
              <a:gd name="adj" fmla="val 2902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 de tipo “cliente” podrá realizar una reserva de uno o muchos vuelos.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8"/>
          <p:cNvSpPr/>
          <p:nvPr/>
        </p:nvSpPr>
        <p:spPr>
          <a:xfrm>
            <a:off x="171450" y="2613820"/>
            <a:ext cx="4191000" cy="1254978"/>
          </a:xfrm>
          <a:prstGeom prst="chevron">
            <a:avLst>
              <a:gd name="adj" fmla="val 29021"/>
            </a:avLst>
          </a:prstGeom>
          <a:gradFill>
            <a:gsLst>
              <a:gs pos="99000">
                <a:srgbClr val="FF7F75"/>
              </a:gs>
              <a:gs pos="0">
                <a:srgbClr val="FD6A9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1600" dirty="0">
                <a:solidFill>
                  <a:schemeClr val="bg1"/>
                </a:solidFill>
              </a:rPr>
              <a:t>El será capaz de realizar el registro de vehículos para que aparezcan en la pagina web y sean visibles para los clientes detallando todas las características </a:t>
            </a:r>
            <a:r>
              <a:rPr lang="es-ES" altLang="zh-CN" sz="1600" dirty="0" smtClean="0">
                <a:solidFill>
                  <a:schemeClr val="bg1"/>
                </a:solidFill>
              </a:rPr>
              <a:t>posibles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006704"/>
            <a:ext cx="7769577" cy="3214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rgbClr val="DBDADA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箭头: V 形 108"/>
          <p:cNvSpPr/>
          <p:nvPr/>
        </p:nvSpPr>
        <p:spPr>
          <a:xfrm>
            <a:off x="171450" y="1514162"/>
            <a:ext cx="4191000" cy="944337"/>
          </a:xfrm>
          <a:prstGeom prst="chevron">
            <a:avLst>
              <a:gd name="adj" fmla="val 2902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1600" dirty="0">
                <a:solidFill>
                  <a:schemeClr val="bg1"/>
                </a:solidFill>
              </a:rPr>
              <a:t>El cliente será capaz de rentar el vehículo que desee y que este disponible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509455"/>
            <a:ext cx="6057900" cy="61300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箭头: V 形 105"/>
          <p:cNvSpPr/>
          <p:nvPr/>
        </p:nvSpPr>
        <p:spPr>
          <a:xfrm flipH="1">
            <a:off x="5372100" y="1249383"/>
            <a:ext cx="5010150" cy="1481793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1800" dirty="0" smtClean="0">
                <a:solidFill>
                  <a:schemeClr val="bg1"/>
                </a:solidFill>
              </a:rPr>
              <a:t>La tabla de agencia estarán los datos generales de las distintas agencias de rentas de vehículos con las que se tiene convenio 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箭头: V 形 105"/>
          <p:cNvSpPr/>
          <p:nvPr/>
        </p:nvSpPr>
        <p:spPr>
          <a:xfrm flipH="1">
            <a:off x="6724649" y="4141847"/>
            <a:ext cx="4013933" cy="1135003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1600" dirty="0" smtClean="0">
                <a:solidFill>
                  <a:schemeClr val="bg1"/>
                </a:solidFill>
              </a:rPr>
              <a:t>Además de eso el vehículo llevara un </a:t>
            </a:r>
            <a:r>
              <a:rPr lang="es-ES" altLang="zh-CN" sz="1600" dirty="0" err="1" smtClean="0">
                <a:solidFill>
                  <a:schemeClr val="bg1"/>
                </a:solidFill>
              </a:rPr>
              <a:t>recod</a:t>
            </a:r>
            <a:r>
              <a:rPr lang="es-ES" altLang="zh-CN" sz="1600" dirty="0" smtClean="0">
                <a:solidFill>
                  <a:schemeClr val="bg1"/>
                </a:solidFill>
              </a:rPr>
              <a:t> de todos los mantenimientos que se le han efectuado y si esta disponible o no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52464"/>
            <a:ext cx="5981700" cy="6610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" name="箭头: V 形 105"/>
          <p:cNvSpPr/>
          <p:nvPr/>
        </p:nvSpPr>
        <p:spPr>
          <a:xfrm flipH="1">
            <a:off x="2817282" y="368532"/>
            <a:ext cx="4941803" cy="640750"/>
          </a:xfrm>
          <a:prstGeom prst="chevron">
            <a:avLst>
              <a:gd name="adj" fmla="val 2902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 será capaz de realizar una o muchas encomiendas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箭头: V 形 105"/>
          <p:cNvSpPr/>
          <p:nvPr/>
        </p:nvSpPr>
        <p:spPr>
          <a:xfrm flipH="1">
            <a:off x="4482486" y="1391498"/>
            <a:ext cx="6553198" cy="764432"/>
          </a:xfrm>
          <a:prstGeom prst="chevron">
            <a:avLst>
              <a:gd name="adj" fmla="val 2902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1800" dirty="0" smtClean="0">
                <a:solidFill>
                  <a:schemeClr val="bg1"/>
                </a:solidFill>
              </a:rPr>
              <a:t>una encomienda esta formada por uno o muchos y estos productos pueden estar en muchas encomiendas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箭头: V 形 105"/>
          <p:cNvSpPr/>
          <p:nvPr/>
        </p:nvSpPr>
        <p:spPr>
          <a:xfrm flipH="1">
            <a:off x="6457950" y="4321100"/>
            <a:ext cx="5734048" cy="1794507"/>
          </a:xfrm>
          <a:prstGeom prst="chevron">
            <a:avLst>
              <a:gd name="adj" fmla="val 2902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Los productos pueden deben de ser de una categoría en especifico, alimentos, medicina, documentación, el administrador podrá registrar si un producto es permitido o no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箭头: V 形 105"/>
          <p:cNvSpPr/>
          <p:nvPr/>
        </p:nvSpPr>
        <p:spPr>
          <a:xfrm flipH="1">
            <a:off x="6096000" y="2378437"/>
            <a:ext cx="5696407" cy="1335448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La tabla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detalle_envio</a:t>
            </a:r>
            <a:r>
              <a:rPr lang="es-ES" altLang="zh-CN" sz="2000" dirty="0" smtClean="0">
                <a:solidFill>
                  <a:schemeClr val="bg1"/>
                </a:solidFill>
              </a:rPr>
              <a:t> detallara el avance en carretera que ha hecho una encomienda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2 Llamada con línea 3 (borde y barra de énfasis)"/>
          <p:cNvSpPr/>
          <p:nvPr/>
        </p:nvSpPr>
        <p:spPr>
          <a:xfrm>
            <a:off x="971550" y="3276600"/>
            <a:ext cx="1845732" cy="1333630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86459"/>
              <a:gd name="adj8" fmla="val 11740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altLang="zh-CN" sz="1400" dirty="0">
                <a:solidFill>
                  <a:schemeClr val="bg1"/>
                </a:solidFill>
              </a:rPr>
              <a:t>Los productos pueden tener distintas reglas, tarifa por cantidad, unidad de medición etc</a:t>
            </a:r>
            <a:r>
              <a:rPr lang="es-ES" altLang="zh-CN" sz="1400" dirty="0" smtClean="0">
                <a:solidFill>
                  <a:schemeClr val="bg1"/>
                </a:solidFill>
              </a:rPr>
              <a:t>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81" y="290059"/>
            <a:ext cx="6634162" cy="6569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箭头: V 形 105"/>
          <p:cNvSpPr/>
          <p:nvPr/>
        </p:nvSpPr>
        <p:spPr>
          <a:xfrm flipH="1">
            <a:off x="3971203" y="5466872"/>
            <a:ext cx="5504760" cy="1075446"/>
          </a:xfrm>
          <a:prstGeom prst="chevron">
            <a:avLst>
              <a:gd name="adj" fmla="val 2902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Los formularios a su vez están conformados por una o muchas preguntas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箭头: V 形 105"/>
          <p:cNvSpPr/>
          <p:nvPr/>
        </p:nvSpPr>
        <p:spPr>
          <a:xfrm flipH="1">
            <a:off x="8679041" y="3409950"/>
            <a:ext cx="3512957" cy="1676400"/>
          </a:xfrm>
          <a:prstGeom prst="chevron">
            <a:avLst>
              <a:gd name="adj" fmla="val 2902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1600" dirty="0" smtClean="0">
                <a:solidFill>
                  <a:schemeClr val="bg1"/>
                </a:solidFill>
              </a:rPr>
              <a:t>Los Usuarios podrán realizar </a:t>
            </a:r>
            <a:r>
              <a:rPr lang="es-ES" altLang="zh-CN" sz="1600" dirty="0" smtClean="0">
                <a:solidFill>
                  <a:schemeClr val="bg1"/>
                </a:solidFill>
              </a:rPr>
              <a:t>citas </a:t>
            </a:r>
            <a:r>
              <a:rPr lang="es-ES" altLang="zh-CN" sz="1600" dirty="0" smtClean="0">
                <a:solidFill>
                  <a:schemeClr val="bg1"/>
                </a:solidFill>
              </a:rPr>
              <a:t>para el pago de servicios si no desean hacerlo a través de internet, o para la cotización de otros servicios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箭头: V 形 41"/>
          <p:cNvSpPr/>
          <p:nvPr/>
        </p:nvSpPr>
        <p:spPr>
          <a:xfrm>
            <a:off x="2124611" y="423409"/>
            <a:ext cx="3971389" cy="1028161"/>
          </a:xfrm>
          <a:prstGeom prst="chevron">
            <a:avLst>
              <a:gd name="adj" fmla="val 2902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1600" dirty="0">
                <a:solidFill>
                  <a:schemeClr val="bg1"/>
                </a:solidFill>
              </a:rPr>
              <a:t>El usuario puede solicitar una asesoría migratoria, para la realización de una asesoría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1 Llamada con línea 3"/>
          <p:cNvSpPr/>
          <p:nvPr/>
        </p:nvSpPr>
        <p:spPr>
          <a:xfrm>
            <a:off x="1094652" y="1837571"/>
            <a:ext cx="4277447" cy="1248529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51712"/>
              <a:gd name="adj8" fmla="val 867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altLang="zh-CN" dirty="0">
                <a:solidFill>
                  <a:schemeClr val="bg1"/>
                </a:solidFill>
              </a:rPr>
              <a:t>En la asesoría se llenaran todos los datos migratorios de los clientes y así llevar un registro para una futura </a:t>
            </a:r>
            <a:r>
              <a:rPr lang="es-ES" altLang="zh-CN" dirty="0" smtClean="0">
                <a:solidFill>
                  <a:schemeClr val="bg1"/>
                </a:solidFill>
              </a:rPr>
              <a:t>asesoría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10 Llamada con línea 3"/>
          <p:cNvSpPr/>
          <p:nvPr/>
        </p:nvSpPr>
        <p:spPr>
          <a:xfrm>
            <a:off x="8686800" y="423409"/>
            <a:ext cx="3505200" cy="1652425"/>
          </a:xfrm>
          <a:prstGeom prst="borderCallout3">
            <a:avLst>
              <a:gd name="adj1" fmla="val 105720"/>
              <a:gd name="adj2" fmla="val 50009"/>
              <a:gd name="adj3" fmla="val 144813"/>
              <a:gd name="adj4" fmla="val 50235"/>
              <a:gd name="adj5" fmla="val 143671"/>
              <a:gd name="adj6" fmla="val 50431"/>
              <a:gd name="adj7" fmla="val 185482"/>
              <a:gd name="adj8" fmla="val -796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altLang="zh-CN" dirty="0">
                <a:solidFill>
                  <a:schemeClr val="bg1"/>
                </a:solidFill>
              </a:rPr>
              <a:t>La asesoría se hace a través de un formulario migratorio (actualmente se realiza a mano y luego es llenado en la pagina de la embajada americana)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67780"/>
            <a:ext cx="6305551" cy="6371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73" y="4030910"/>
            <a:ext cx="1093908" cy="1984299"/>
          </a:xfrm>
          <a:prstGeom prst="rect">
            <a:avLst/>
          </a:prstGeom>
        </p:spPr>
      </p:pic>
      <p:sp>
        <p:nvSpPr>
          <p:cNvPr id="6" name="箭头: V 形 105"/>
          <p:cNvSpPr/>
          <p:nvPr/>
        </p:nvSpPr>
        <p:spPr>
          <a:xfrm flipH="1">
            <a:off x="4200525" y="663605"/>
            <a:ext cx="6705599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SV" altLang="zh-CN" sz="2000" dirty="0" smtClean="0">
                <a:solidFill>
                  <a:schemeClr val="bg1"/>
                </a:solidFill>
              </a:rPr>
              <a:t>Un tour-paquete puede tener uno o muchos contactos que son los que brindaran servicios en medio del viaje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箭头: V 形 105"/>
          <p:cNvSpPr/>
          <p:nvPr/>
        </p:nvSpPr>
        <p:spPr>
          <a:xfrm flipH="1">
            <a:off x="6343651" y="3820554"/>
            <a:ext cx="5600699" cy="1207782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SV" altLang="zh-CN" sz="2000" dirty="0" smtClean="0">
                <a:solidFill>
                  <a:schemeClr val="bg1"/>
                </a:solidFill>
              </a:rPr>
              <a:t>Un usuario puede realizar reservas detallando cuantos asientos desea, si los ocupara un bebe, niño o adulto, y si es apto a un descuento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2 Llamada con línea 1"/>
          <p:cNvSpPr/>
          <p:nvPr/>
        </p:nvSpPr>
        <p:spPr>
          <a:xfrm>
            <a:off x="4857750" y="2054229"/>
            <a:ext cx="6038850" cy="1189494"/>
          </a:xfrm>
          <a:prstGeom prst="borderCallout1">
            <a:avLst>
              <a:gd name="adj1" fmla="val 18750"/>
              <a:gd name="adj2" fmla="val -8333"/>
              <a:gd name="adj3" fmla="val 125312"/>
              <a:gd name="adj4" fmla="val -440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SV" altLang="zh-CN" dirty="0">
                <a:solidFill>
                  <a:schemeClr val="bg1"/>
                </a:solidFill>
              </a:rPr>
              <a:t>La tabla tours-paquetes detallaran la información general de los viajes costos fechas entre otros datos y un tipo para diferenciar si es un paquete o </a:t>
            </a:r>
            <a:r>
              <a:rPr lang="es-SV" altLang="zh-CN" dirty="0" smtClean="0">
                <a:solidFill>
                  <a:schemeClr val="bg1"/>
                </a:solidFill>
              </a:rPr>
              <a:t>tour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596</Words>
  <Application>Microsoft Office PowerPoint</Application>
  <PresentationFormat>Personalizado</PresentationFormat>
  <Paragraphs>30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Office 主题​​</vt:lpstr>
      <vt:lpstr>1_Office 主题</vt:lpstr>
      <vt:lpstr>2_Default Theme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Abigail</cp:lastModifiedBy>
  <cp:revision>696</cp:revision>
  <dcterms:created xsi:type="dcterms:W3CDTF">2018-08-24T08:38:00Z</dcterms:created>
  <dcterms:modified xsi:type="dcterms:W3CDTF">2020-04-16T19:42:46Z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