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5" r:id="rId3"/>
    <p:sldMasterId id="2147483667" r:id="rId4"/>
    <p:sldMasterId id="2147483671" r:id="rId5"/>
  </p:sldMasterIdLst>
  <p:notesMasterIdLst>
    <p:notesMasterId r:id="rId19"/>
  </p:notesMasterIdLst>
  <p:handoutMasterIdLst>
    <p:handoutMasterId r:id="rId20"/>
  </p:handoutMasterIdLst>
  <p:sldIdLst>
    <p:sldId id="664" r:id="rId6"/>
    <p:sldId id="682" r:id="rId7"/>
    <p:sldId id="689" r:id="rId8"/>
    <p:sldId id="670" r:id="rId9"/>
    <p:sldId id="690" r:id="rId10"/>
    <p:sldId id="696" r:id="rId11"/>
    <p:sldId id="691" r:id="rId12"/>
    <p:sldId id="692" r:id="rId13"/>
    <p:sldId id="693" r:id="rId14"/>
    <p:sldId id="695" r:id="rId15"/>
    <p:sldId id="694" r:id="rId16"/>
    <p:sldId id="669" r:id="rId17"/>
    <p:sldId id="6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A"/>
    <a:srgbClr val="D2D0D0"/>
    <a:srgbClr val="434343"/>
    <a:srgbClr val="E2E2E2"/>
    <a:srgbClr val="EEEEEE"/>
    <a:srgbClr val="64AEAC"/>
    <a:srgbClr val="AEC19B"/>
    <a:srgbClr val="AEBA71"/>
    <a:srgbClr val="8BA7A2"/>
    <a:srgbClr val="7E9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3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0" y="60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0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0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  <a:t>4/16/2020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‹Nº›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  <a:t>4/16/2020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‹Nº›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  <a:t>‹Nº›</a:t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  <a:t>‹Nº›</a:t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3066" y="1828312"/>
            <a:ext cx="6341775" cy="16250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spc="100" dirty="0" smtClean="0">
                <a:solidFill>
                  <a:srgbClr val="37302B"/>
                </a:solidFill>
                <a:cs typeface="+mn-ea"/>
                <a:sym typeface="+mn-lt"/>
              </a:rPr>
              <a:t>BASE DE DATOS</a:t>
            </a:r>
            <a:endParaRPr lang="en-US" altLang="zh-CN" sz="3600" spc="100" dirty="0">
              <a:solidFill>
                <a:srgbClr val="37302B"/>
              </a:solidFill>
              <a:cs typeface="+mn-ea"/>
              <a:sym typeface="+mn-lt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000" spc="-300" dirty="0" smtClean="0">
                <a:solidFill>
                  <a:srgbClr val="37302B"/>
                </a:solidFill>
                <a:cs typeface="+mn-ea"/>
                <a:sym typeface="+mn-lt"/>
              </a:rPr>
              <a:t>AGENCIA DE VIAJES</a:t>
            </a:r>
            <a:endParaRPr lang="zh-CN" altLang="en-US" sz="5000" spc="-3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2957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65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MARTINEZ TRAVELS &amp; TOURS, SAN VICENTE</a:t>
            </a:r>
            <a:endParaRPr lang="en-US" altLang="zh-CN" sz="1265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5619700" y="211650"/>
            <a:ext cx="5716656" cy="1308677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Un Tour-paquete puede visitar uno o muchos sitios turísticos, hoteles, restaurantes, lagos, ruinas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etc</a:t>
            </a:r>
            <a:r>
              <a:rPr lang="es-ES" altLang="zh-CN" sz="2000" dirty="0" smtClean="0">
                <a:solidFill>
                  <a:schemeClr val="bg1"/>
                </a:solidFill>
              </a:rPr>
              <a:t>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00050"/>
            <a:ext cx="4570624" cy="6239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箭头: V 形 105"/>
          <p:cNvSpPr/>
          <p:nvPr/>
        </p:nvSpPr>
        <p:spPr>
          <a:xfrm flipH="1">
            <a:off x="5636572" y="2027597"/>
            <a:ext cx="5716656" cy="1308677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La unión de sitios turísticos y tours-paquetes es el itinerario el cual detallara que lugar se visitara en un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dia</a:t>
            </a:r>
            <a:r>
              <a:rPr lang="es-ES" altLang="zh-CN" sz="2000" dirty="0" smtClean="0">
                <a:solidFill>
                  <a:schemeClr val="bg1"/>
                </a:solidFill>
              </a:rPr>
              <a:t> determinado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箭头: V 形 105"/>
          <p:cNvSpPr/>
          <p:nvPr/>
        </p:nvSpPr>
        <p:spPr>
          <a:xfrm flipH="1">
            <a:off x="5518712" y="3645321"/>
            <a:ext cx="5716656" cy="1308677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sitios turísticos poseerán muchas fotos, con esto se lograra crear una galería de fotos para la pagina web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6313760" y="838200"/>
            <a:ext cx="5705641" cy="3634648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 podrá hacer la cotización de todos los servicios que posee la agencia, tours-paquetes, renta de vehículos, compra de boleos de avión, asesorías migratorias, cargo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express</a:t>
            </a:r>
            <a:r>
              <a:rPr lang="es-ES" altLang="zh-CN" sz="2000" dirty="0" smtClean="0">
                <a:solidFill>
                  <a:schemeClr val="bg1"/>
                </a:solidFill>
              </a:rPr>
              <a:t>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etc</a:t>
            </a:r>
            <a:r>
              <a:rPr lang="es-ES" altLang="zh-CN" sz="20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cuales serán enviados a atención al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cliene</a:t>
            </a:r>
            <a:r>
              <a:rPr lang="es-ES" altLang="zh-CN" sz="2000" dirty="0" smtClean="0">
                <a:solidFill>
                  <a:schemeClr val="bg1"/>
                </a:solidFill>
              </a:rPr>
              <a:t> para ser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aprovados</a:t>
            </a:r>
            <a:r>
              <a:rPr lang="es-ES" altLang="zh-CN" sz="2000" dirty="0" smtClean="0">
                <a:solidFill>
                  <a:schemeClr val="bg1"/>
                </a:solidFill>
              </a:rPr>
              <a:t> o rechazados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38200"/>
            <a:ext cx="5591175" cy="5010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9230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ardrop 25"/>
          <p:cNvSpPr/>
          <p:nvPr/>
        </p:nvSpPr>
        <p:spPr>
          <a:xfrm rot="8100000">
            <a:off x="1863921" y="1240249"/>
            <a:ext cx="557707" cy="557707"/>
          </a:xfrm>
          <a:prstGeom prst="teardrop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5413" y="5637245"/>
            <a:ext cx="10465163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9" idx="1"/>
            <a:endCxn id="13" idx="0"/>
          </p:cNvCxnSpPr>
          <p:nvPr/>
        </p:nvCxnSpPr>
        <p:spPr>
          <a:xfrm>
            <a:off x="2090097" y="2188711"/>
            <a:ext cx="64843" cy="3304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5" idx="1"/>
          </p:cNvCxnSpPr>
          <p:nvPr/>
        </p:nvCxnSpPr>
        <p:spPr>
          <a:xfrm>
            <a:off x="6710098" y="2188711"/>
            <a:ext cx="38754" cy="3302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ardrop 37"/>
          <p:cNvSpPr/>
          <p:nvPr/>
        </p:nvSpPr>
        <p:spPr>
          <a:xfrm rot="8100000">
            <a:off x="6455195" y="1244008"/>
            <a:ext cx="557707" cy="557707"/>
          </a:xfrm>
          <a:prstGeom prst="teardrop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Freeform 100"/>
          <p:cNvSpPr/>
          <p:nvPr/>
        </p:nvSpPr>
        <p:spPr bwMode="auto">
          <a:xfrm>
            <a:off x="6577719" y="1421512"/>
            <a:ext cx="235099" cy="264899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35" name="Straight Connector 34"/>
          <p:cNvCxnSpPr>
            <a:endCxn id="15" idx="0"/>
          </p:cNvCxnSpPr>
          <p:nvPr/>
        </p:nvCxnSpPr>
        <p:spPr>
          <a:xfrm>
            <a:off x="4346482" y="3833386"/>
            <a:ext cx="27673" cy="16598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36556" y="4160879"/>
            <a:ext cx="0" cy="12972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58940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61701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78155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962769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090097" y="1978429"/>
            <a:ext cx="1664240" cy="1665197"/>
            <a:chOff x="1781020" y="2258204"/>
            <a:chExt cx="1489227" cy="1248898"/>
          </a:xfrm>
        </p:grpSpPr>
        <p:sp>
          <p:nvSpPr>
            <p:cNvPr id="47" name="文本框 46"/>
            <p:cNvSpPr txBox="1"/>
            <p:nvPr/>
          </p:nvSpPr>
          <p:spPr>
            <a:xfrm>
              <a:off x="1843567" y="2651723"/>
              <a:ext cx="1426680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1781020" y="2258204"/>
              <a:ext cx="75425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710098" y="1978429"/>
            <a:ext cx="1625725" cy="1878652"/>
            <a:chOff x="1781020" y="2258204"/>
            <a:chExt cx="1454762" cy="1408989"/>
          </a:xfrm>
        </p:grpSpPr>
        <p:sp>
          <p:nvSpPr>
            <p:cNvPr id="64" name="文本框 63"/>
            <p:cNvSpPr txBox="1"/>
            <p:nvPr/>
          </p:nvSpPr>
          <p:spPr>
            <a:xfrm>
              <a:off x="1843568" y="2651723"/>
              <a:ext cx="1392214" cy="101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srgbClr val="7E7E7E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5" name="TextBox 76"/>
            <p:cNvSpPr txBox="1"/>
            <p:nvPr/>
          </p:nvSpPr>
          <p:spPr>
            <a:xfrm>
              <a:off x="1781020" y="2258204"/>
              <a:ext cx="75425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757195" y="2682690"/>
            <a:ext cx="2043328" cy="2423193"/>
            <a:chOff x="6650083" y="2444065"/>
            <a:chExt cx="1532496" cy="1817395"/>
          </a:xfrm>
        </p:grpSpPr>
        <p:sp>
          <p:nvSpPr>
            <p:cNvPr id="22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/>
            </a:prstGeom>
            <a:solidFill>
              <a:srgbClr val="D2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903700" y="3406081"/>
              <a:ext cx="1278879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srgbClr val="7E7E7E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Box 76"/>
            <p:cNvSpPr txBox="1"/>
            <p:nvPr/>
          </p:nvSpPr>
          <p:spPr>
            <a:xfrm>
              <a:off x="6851277" y="3012562"/>
              <a:ext cx="63217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6817867" y="2690203"/>
              <a:ext cx="66821" cy="60556"/>
            </a:xfrm>
            <a:custGeom>
              <a:avLst/>
              <a:gdLst>
                <a:gd name="T0" fmla="*/ 36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6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25"/>
            <p:cNvSpPr/>
            <p:nvPr/>
          </p:nvSpPr>
          <p:spPr bwMode="auto">
            <a:xfrm>
              <a:off x="6773320" y="2623787"/>
              <a:ext cx="154201" cy="78136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lnTo>
                    <a:pt x="87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26"/>
            <p:cNvSpPr/>
            <p:nvPr/>
          </p:nvSpPr>
          <p:spPr bwMode="auto">
            <a:xfrm>
              <a:off x="6735626" y="2555419"/>
              <a:ext cx="231302" cy="101577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3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7"/>
                    <a:pt x="131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2581" y="2660916"/>
            <a:ext cx="1979076" cy="2430271"/>
            <a:chOff x="3506811" y="2444065"/>
            <a:chExt cx="1484307" cy="1822703"/>
          </a:xfrm>
        </p:grpSpPr>
        <p:sp>
          <p:nvSpPr>
            <p:cNvPr id="61" name="文本框 60"/>
            <p:cNvSpPr txBox="1"/>
            <p:nvPr/>
          </p:nvSpPr>
          <p:spPr>
            <a:xfrm>
              <a:off x="3712237" y="3411389"/>
              <a:ext cx="1278881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3659814" y="3017870"/>
              <a:ext cx="63217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/>
            </a:prstGeom>
            <a:solidFill>
              <a:srgbClr val="D2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59"/>
            <p:cNvSpPr>
              <a:spLocks noEditPoints="1"/>
            </p:cNvSpPr>
            <p:nvPr/>
          </p:nvSpPr>
          <p:spPr bwMode="auto">
            <a:xfrm>
              <a:off x="3626649" y="2526981"/>
              <a:ext cx="195689" cy="242391"/>
            </a:xfrm>
            <a:custGeom>
              <a:avLst/>
              <a:gdLst>
                <a:gd name="T0" fmla="*/ 108 w 108"/>
                <a:gd name="T1" fmla="*/ 145 h 145"/>
                <a:gd name="T2" fmla="*/ 0 w 108"/>
                <a:gd name="T3" fmla="*/ 145 h 145"/>
                <a:gd name="T4" fmla="*/ 0 w 108"/>
                <a:gd name="T5" fmla="*/ 135 h 145"/>
                <a:gd name="T6" fmla="*/ 13 w 108"/>
                <a:gd name="T7" fmla="*/ 124 h 145"/>
                <a:gd name="T8" fmla="*/ 96 w 108"/>
                <a:gd name="T9" fmla="*/ 124 h 145"/>
                <a:gd name="T10" fmla="*/ 108 w 108"/>
                <a:gd name="T11" fmla="*/ 135 h 145"/>
                <a:gd name="T12" fmla="*/ 108 w 108"/>
                <a:gd name="T13" fmla="*/ 145 h 145"/>
                <a:gd name="T14" fmla="*/ 16 w 108"/>
                <a:gd name="T15" fmla="*/ 116 h 145"/>
                <a:gd name="T16" fmla="*/ 24 w 108"/>
                <a:gd name="T17" fmla="*/ 91 h 145"/>
                <a:gd name="T18" fmla="*/ 85 w 108"/>
                <a:gd name="T19" fmla="*/ 91 h 145"/>
                <a:gd name="T20" fmla="*/ 93 w 108"/>
                <a:gd name="T21" fmla="*/ 116 h 145"/>
                <a:gd name="T22" fmla="*/ 16 w 108"/>
                <a:gd name="T23" fmla="*/ 116 h 145"/>
                <a:gd name="T24" fmla="*/ 28 w 108"/>
                <a:gd name="T25" fmla="*/ 76 h 145"/>
                <a:gd name="T26" fmla="*/ 36 w 108"/>
                <a:gd name="T27" fmla="*/ 51 h 145"/>
                <a:gd name="T28" fmla="*/ 72 w 108"/>
                <a:gd name="T29" fmla="*/ 51 h 145"/>
                <a:gd name="T30" fmla="*/ 80 w 108"/>
                <a:gd name="T31" fmla="*/ 76 h 145"/>
                <a:gd name="T32" fmla="*/ 28 w 108"/>
                <a:gd name="T33" fmla="*/ 76 h 145"/>
                <a:gd name="T34" fmla="*/ 49 w 108"/>
                <a:gd name="T35" fmla="*/ 12 h 145"/>
                <a:gd name="T36" fmla="*/ 60 w 108"/>
                <a:gd name="T37" fmla="*/ 12 h 145"/>
                <a:gd name="T38" fmla="*/ 68 w 108"/>
                <a:gd name="T39" fmla="*/ 36 h 145"/>
                <a:gd name="T40" fmla="*/ 41 w 108"/>
                <a:gd name="T41" fmla="*/ 36 h 145"/>
                <a:gd name="T42" fmla="*/ 49 w 108"/>
                <a:gd name="T4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45">
                  <a:moveTo>
                    <a:pt x="108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08" y="135"/>
                    <a:pt x="108" y="135"/>
                    <a:pt x="108" y="135"/>
                  </a:cubicBezTo>
                  <a:lnTo>
                    <a:pt x="108" y="145"/>
                  </a:lnTo>
                  <a:close/>
                  <a:moveTo>
                    <a:pt x="16" y="116"/>
                  </a:moveTo>
                  <a:cubicBezTo>
                    <a:pt x="24" y="91"/>
                    <a:pt x="24" y="91"/>
                    <a:pt x="24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16" y="116"/>
                  </a:lnTo>
                  <a:close/>
                  <a:moveTo>
                    <a:pt x="28" y="76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28" y="76"/>
                  </a:lnTo>
                  <a:close/>
                  <a:moveTo>
                    <a:pt x="49" y="12"/>
                  </a:moveTo>
                  <a:cubicBezTo>
                    <a:pt x="49" y="12"/>
                    <a:pt x="54" y="0"/>
                    <a:pt x="60" y="1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41" y="36"/>
                    <a:pt x="41" y="36"/>
                    <a:pt x="41" y="36"/>
                  </a:cubicBezTo>
                  <a:lnTo>
                    <a:pt x="4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Freeform 23"/>
          <p:cNvSpPr>
            <a:spLocks noEditPoints="1"/>
          </p:cNvSpPr>
          <p:nvPr/>
        </p:nvSpPr>
        <p:spPr bwMode="auto">
          <a:xfrm>
            <a:off x="1952915" y="1392627"/>
            <a:ext cx="355388" cy="325107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290" y="2549846"/>
            <a:ext cx="5122575" cy="7852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spc="100">
                <a:solidFill>
                  <a:srgbClr val="37302B"/>
                </a:solidFill>
                <a:cs typeface="+mn-ea"/>
                <a:sym typeface="+mn-lt"/>
              </a:rPr>
              <a:t> THANKS</a:t>
            </a:r>
            <a:endParaRPr lang="en-US" altLang="zh-CN" sz="4400" spc="1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7436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PowerPoint, not only can you create presentations</a:t>
            </a: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26881" y="4667668"/>
            <a:ext cx="2483131" cy="398780"/>
            <a:chOff x="716402" y="4452345"/>
            <a:chExt cx="2483131" cy="398780"/>
          </a:xfrm>
        </p:grpSpPr>
        <p:sp>
          <p:nvSpPr>
            <p:cNvPr id="22" name="圆角矩形 21"/>
            <p:cNvSpPr/>
            <p:nvPr/>
          </p:nvSpPr>
          <p:spPr>
            <a:xfrm>
              <a:off x="716402" y="4453940"/>
              <a:ext cx="2483131" cy="396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8847" y="4452345"/>
              <a:ext cx="188595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cs typeface="+mn-ea"/>
                  <a:sym typeface="+mn-lt"/>
                </a:rPr>
                <a:t>Name</a:t>
              </a:r>
              <a:endParaRPr lang="zh-CN" altLang="en-US" sz="20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66" y="0"/>
            <a:ext cx="9880068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DBDADA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852487"/>
            <a:ext cx="3576637" cy="4584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箭头: V 形 105"/>
          <p:cNvSpPr/>
          <p:nvPr/>
        </p:nvSpPr>
        <p:spPr>
          <a:xfrm flipH="1">
            <a:off x="5815847" y="1754620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Registro de datos generales de clientes, administrador, personal de la agencia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箭头: V 形 109"/>
          <p:cNvSpPr/>
          <p:nvPr/>
        </p:nvSpPr>
        <p:spPr>
          <a:xfrm flipH="1">
            <a:off x="5815845" y="3429000"/>
            <a:ext cx="4941804" cy="1297236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100000">
                <a:srgbClr val="A7DD63"/>
              </a:gs>
              <a:gs pos="0">
                <a:srgbClr val="68C7A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el campo “nivel” se detallara el tipo de </a:t>
            </a:r>
            <a:r>
              <a:rPr lang="es-ES" altLang="zh-CN" sz="2000" dirty="0" smtClean="0">
                <a:solidFill>
                  <a:schemeClr val="bg1"/>
                </a:solidFill>
              </a:rPr>
              <a:t>usuario, los cuales pueden ser un cliente normal y un administrador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5998774" y="182501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usuario de tipo “cliente” podrá realizar una reserva de uno o muchos vuelos.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5748"/>
            <a:ext cx="4857750" cy="6792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箭头: V 形 105"/>
          <p:cNvSpPr/>
          <p:nvPr/>
        </p:nvSpPr>
        <p:spPr>
          <a:xfrm flipH="1">
            <a:off x="5883006" y="1432193"/>
            <a:ext cx="4978615" cy="2379643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la tabla vuelo se detallaran los datos generales de un vuelo, los precios por asiento, fecha de salida, si se realizara con escalas, si es con ida y vuelta, la aerolínea, una fot</a:t>
            </a:r>
            <a:r>
              <a:rPr lang="es-ES" altLang="zh-CN" sz="2000" dirty="0" smtClean="0">
                <a:solidFill>
                  <a:schemeClr val="bg1"/>
                </a:solidFill>
              </a:rPr>
              <a:t>o por para promocionar el vuelo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etc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箭头: V 形 105"/>
          <p:cNvSpPr/>
          <p:nvPr/>
        </p:nvSpPr>
        <p:spPr>
          <a:xfrm flipH="1">
            <a:off x="5901411" y="4196254"/>
            <a:ext cx="5039166" cy="148845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la reserva de vuelos se detallaran datos como si el usuario desea equipaje extra, si viajara con ni</a:t>
            </a:r>
            <a:r>
              <a:rPr lang="es-SV" altLang="zh-CN" sz="2000" dirty="0" err="1" smtClean="0">
                <a:solidFill>
                  <a:schemeClr val="bg1"/>
                </a:solidFill>
              </a:rPr>
              <a:t>ños</a:t>
            </a:r>
            <a:r>
              <a:rPr lang="es-SV" altLang="zh-CN" sz="2000" dirty="0" smtClean="0">
                <a:solidFill>
                  <a:schemeClr val="bg1"/>
                </a:solidFill>
              </a:rPr>
              <a:t> o con bebes, si se le </a:t>
            </a:r>
            <a:r>
              <a:rPr lang="es-SV" altLang="zh-CN" sz="2000" dirty="0" err="1" smtClean="0">
                <a:solidFill>
                  <a:schemeClr val="bg1"/>
                </a:solidFill>
              </a:rPr>
              <a:t>hara</a:t>
            </a:r>
            <a:r>
              <a:rPr lang="es-SV" altLang="zh-CN" sz="2000" dirty="0" smtClean="0">
                <a:solidFill>
                  <a:schemeClr val="bg1"/>
                </a:solidFill>
              </a:rPr>
              <a:t> un descuento 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" y="65748"/>
            <a:ext cx="4402131" cy="3830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11839"/>
            <a:ext cx="8829675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82" y="0"/>
            <a:ext cx="1581371" cy="18957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75" y="2544319"/>
            <a:ext cx="150516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6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箭头: V 形 105"/>
          <p:cNvSpPr/>
          <p:nvPr/>
        </p:nvSpPr>
        <p:spPr>
          <a:xfrm flipH="1">
            <a:off x="5697187" y="360021"/>
            <a:ext cx="5826825" cy="1611998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será capaz de realizar el registro de vehículos para que aparezcan en la pagina web y sean visibles para los clientes detallando todas las características posibles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箭头: V 形 105"/>
          <p:cNvSpPr/>
          <p:nvPr/>
        </p:nvSpPr>
        <p:spPr>
          <a:xfrm flipH="1">
            <a:off x="287536" y="275914"/>
            <a:ext cx="5233750" cy="1696105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La tabla de agencia estarán los datos generales de las distintas agencias de rentas de vehículos con las que se tiene convenio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箭头: V 形 105"/>
          <p:cNvSpPr/>
          <p:nvPr/>
        </p:nvSpPr>
        <p:spPr>
          <a:xfrm flipH="1">
            <a:off x="153497" y="2411350"/>
            <a:ext cx="5233750" cy="1696105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Además de eso el vehículo llevara un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recod</a:t>
            </a:r>
            <a:r>
              <a:rPr lang="es-ES" altLang="zh-CN" sz="2000" dirty="0" smtClean="0">
                <a:solidFill>
                  <a:schemeClr val="bg1"/>
                </a:solidFill>
              </a:rPr>
              <a:t> de todos los mantenimientos que se le han efectuado y si esta disponible o no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箭头: V 形 105"/>
          <p:cNvSpPr/>
          <p:nvPr/>
        </p:nvSpPr>
        <p:spPr>
          <a:xfrm flipH="1">
            <a:off x="5993724" y="2411350"/>
            <a:ext cx="5233750" cy="1696105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cliente será capaz de rentar el vehículo que desee y que este disponible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6589182" y="53311"/>
            <a:ext cx="4941803" cy="640750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</a:t>
            </a:r>
            <a:r>
              <a:rPr lang="es-ES" altLang="zh-CN" sz="2000" dirty="0" smtClean="0">
                <a:solidFill>
                  <a:schemeClr val="bg1"/>
                </a:solidFill>
              </a:rPr>
              <a:t>usuario será capaz de realizar una o muchas encomiendas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2464"/>
            <a:ext cx="5981700" cy="6610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箭头: V 形 105"/>
          <p:cNvSpPr/>
          <p:nvPr/>
        </p:nvSpPr>
        <p:spPr>
          <a:xfrm flipH="1">
            <a:off x="6457950" y="733241"/>
            <a:ext cx="5734048" cy="1040473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una encomienda esta formada por uno o muchos y estos productos pueden estar en muchas encomiendas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箭头: V 形 105"/>
          <p:cNvSpPr/>
          <p:nvPr/>
        </p:nvSpPr>
        <p:spPr>
          <a:xfrm flipH="1">
            <a:off x="6457950" y="1819028"/>
            <a:ext cx="5734048" cy="1794507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productos pueden deben de ser de una categoría en especifico, alimentos, medicina, documentación, el administrador podrá registrar si un producto es permitido o no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箭头: V 形 105"/>
          <p:cNvSpPr/>
          <p:nvPr/>
        </p:nvSpPr>
        <p:spPr>
          <a:xfrm flipH="1">
            <a:off x="6589180" y="3698020"/>
            <a:ext cx="5602819" cy="862960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productos pueden tener distintas reglas, tarifa por cantidad, unidad de medición etc.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箭头: V 形 105"/>
          <p:cNvSpPr/>
          <p:nvPr/>
        </p:nvSpPr>
        <p:spPr>
          <a:xfrm flipH="1">
            <a:off x="6495589" y="4690780"/>
            <a:ext cx="5696407" cy="1335448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La tabla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detalle_envio</a:t>
            </a:r>
            <a:r>
              <a:rPr lang="es-ES" altLang="zh-CN" sz="2000" dirty="0" smtClean="0">
                <a:solidFill>
                  <a:schemeClr val="bg1"/>
                </a:solidFill>
              </a:rPr>
              <a:t> detallara el avance en carretera que ha hecho una encomienda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6687238" y="79448"/>
            <a:ext cx="5504760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El </a:t>
            </a:r>
            <a:r>
              <a:rPr lang="es-ES" altLang="zh-CN" sz="2000" dirty="0" smtClean="0">
                <a:solidFill>
                  <a:schemeClr val="bg1"/>
                </a:solidFill>
              </a:rPr>
              <a:t>usuario puede solicitar una asesoría migratoria, para la realización de una asesoría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90059"/>
            <a:ext cx="6058459" cy="6569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箭头: V 形 105"/>
          <p:cNvSpPr/>
          <p:nvPr/>
        </p:nvSpPr>
        <p:spPr>
          <a:xfrm flipH="1">
            <a:off x="6687240" y="1211719"/>
            <a:ext cx="5504760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la asesoría se llenaran todos los datos migratorios de los clientes y así llevar un registro para una futura </a:t>
            </a:r>
            <a:r>
              <a:rPr lang="es-ES" altLang="zh-CN" sz="2000" dirty="0" err="1" smtClean="0">
                <a:solidFill>
                  <a:schemeClr val="bg1"/>
                </a:solidFill>
              </a:rPr>
              <a:t>asesoria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箭头: V 形 105"/>
          <p:cNvSpPr/>
          <p:nvPr/>
        </p:nvSpPr>
        <p:spPr>
          <a:xfrm flipH="1">
            <a:off x="6608593" y="2388607"/>
            <a:ext cx="5504760" cy="1313730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La asesoría se hace a través de un formulario migratorio (actualmente se realiza a mano y luego es llenado en la pagina de la embajada americana)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箭头: V 形 105"/>
          <p:cNvSpPr/>
          <p:nvPr/>
        </p:nvSpPr>
        <p:spPr>
          <a:xfrm flipH="1">
            <a:off x="6687238" y="3851064"/>
            <a:ext cx="5504760" cy="1075446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formularios a su vez están conformados por una o muchas preguntas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箭头: V 形 105"/>
          <p:cNvSpPr/>
          <p:nvPr/>
        </p:nvSpPr>
        <p:spPr>
          <a:xfrm flipH="1">
            <a:off x="6687240" y="4983335"/>
            <a:ext cx="5504760" cy="1075446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Los Usuarios podrán realizar sitas para el pago de servicios si no desean hacerlo a través de internet, o para la cotización de otros servicios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箭头: V 形 105"/>
          <p:cNvSpPr/>
          <p:nvPr/>
        </p:nvSpPr>
        <p:spPr>
          <a:xfrm flipH="1">
            <a:off x="6762749" y="0"/>
            <a:ext cx="5429250" cy="1551543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SV" altLang="zh-CN" sz="2000" dirty="0" smtClean="0">
                <a:solidFill>
                  <a:schemeClr val="bg1"/>
                </a:solidFill>
              </a:rPr>
              <a:t>La tabla tours-paquetes detallaran la información general de los viajes costos fechas entre otros datos y un tipo para diferenciar si es un paquete o tour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67780"/>
            <a:ext cx="6305551" cy="6371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73" y="4030910"/>
            <a:ext cx="1093908" cy="1984299"/>
          </a:xfrm>
          <a:prstGeom prst="rect">
            <a:avLst/>
          </a:prstGeom>
        </p:spPr>
      </p:pic>
      <p:sp>
        <p:nvSpPr>
          <p:cNvPr id="6" name="箭头: V 形 105"/>
          <p:cNvSpPr/>
          <p:nvPr/>
        </p:nvSpPr>
        <p:spPr>
          <a:xfrm flipH="1">
            <a:off x="6762749" y="1673255"/>
            <a:ext cx="5429250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SV" altLang="zh-CN" sz="2000" dirty="0" smtClean="0">
                <a:solidFill>
                  <a:schemeClr val="bg1"/>
                </a:solidFill>
              </a:rPr>
              <a:t>Un tour-paquete puede tener uno o muchos contactos que son los que brindaran servicios en medio del viaje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箭头: V 形 105"/>
          <p:cNvSpPr/>
          <p:nvPr/>
        </p:nvSpPr>
        <p:spPr>
          <a:xfrm flipH="1">
            <a:off x="6762749" y="2823128"/>
            <a:ext cx="5429250" cy="1207782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SV" altLang="zh-CN" sz="2000" dirty="0" smtClean="0">
                <a:solidFill>
                  <a:schemeClr val="bg1"/>
                </a:solidFill>
              </a:rPr>
              <a:t>Un usuario puede realizar reservas detallando cuantos asientos desea, si los ocupara un bebe, niño o adulto, y si es apto a un descuento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717</Words>
  <Application>Microsoft Office PowerPoint</Application>
  <PresentationFormat>Panorámica</PresentationFormat>
  <Paragraphs>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Lato Regular</vt:lpstr>
      <vt:lpstr>Office 主题​​</vt:lpstr>
      <vt:lpstr>1_Office 主题</vt:lpstr>
      <vt:lpstr>1_Default Theme</vt:lpstr>
      <vt:lpstr>2_Default Theme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miranda</cp:lastModifiedBy>
  <cp:revision>688</cp:revision>
  <dcterms:created xsi:type="dcterms:W3CDTF">2018-08-24T08:38:00Z</dcterms:created>
  <dcterms:modified xsi:type="dcterms:W3CDTF">2020-04-16T18:40:48Z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