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2"/>
  </p:notesMasterIdLst>
  <p:handoutMasterIdLst>
    <p:handoutMasterId r:id="rId23"/>
  </p:handoutMasterIdLst>
  <p:sldIdLst>
    <p:sldId id="529" r:id="rId4"/>
    <p:sldId id="495" r:id="rId5"/>
    <p:sldId id="514" r:id="rId6"/>
    <p:sldId id="515" r:id="rId7"/>
    <p:sldId id="516" r:id="rId8"/>
    <p:sldId id="535" r:id="rId9"/>
    <p:sldId id="536" r:id="rId10"/>
    <p:sldId id="537" r:id="rId11"/>
    <p:sldId id="517" r:id="rId12"/>
    <p:sldId id="520" r:id="rId13"/>
    <p:sldId id="530" r:id="rId14"/>
    <p:sldId id="549" r:id="rId15"/>
    <p:sldId id="531" r:id="rId16"/>
    <p:sldId id="532" r:id="rId17"/>
    <p:sldId id="533" r:id="rId18"/>
    <p:sldId id="546" r:id="rId19"/>
    <p:sldId id="534" r:id="rId20"/>
    <p:sldId id="528" r:id="rId21"/>
  </p:sldIdLst>
  <p:sldSz cx="9144000" cy="5143500"/>
  <p:notesSz cx="6797675" cy="9926955"/>
  <p:defaultTextStyle>
    <a:defPPr>
      <a:defRPr lang="en-US"/>
    </a:defPPr>
    <a:lvl1pPr marL="0" lvl="0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lvl="1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lvl="2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lvl="3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lvl="4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lvl="5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lvl="6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lvl="7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lvl="8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3CCFF"/>
    <a:srgbClr val="A9ACEF"/>
    <a:srgbClr val="0000CC"/>
    <a:srgbClr val="A50021"/>
    <a:srgbClr val="66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130"/>
    <p:restoredTop sz="87621"/>
  </p:normalViewPr>
  <p:slideViewPr>
    <p:cSldViewPr showGuides="1">
      <p:cViewPr varScale="1">
        <p:scale>
          <a:sx n="121" d="100"/>
          <a:sy n="121" d="100"/>
        </p:scale>
        <p:origin x="230" y="77"/>
      </p:cViewPr>
      <p:guideLst>
        <p:guide orient="horz" pos="157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2CE2F7-C330-438E-A74D-2C4BC5359355}" type="datetimeFigureOut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en-US" sz="1300" dirty="0">
                <a:latin typeface="Calibri" panose="020F0502020204030204" pitchFamily="34" charset="0"/>
              </a:rPr>
            </a:fld>
            <a:endParaRPr lang="en-US" altLang="en-US" sz="13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F648E0-3B21-4B28-AF9B-0750BC9319DB}" type="datetimeFigureOut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en-US" sz="1300" dirty="0">
                <a:latin typeface="Calibri" panose="020F0502020204030204" pitchFamily="34" charset="0"/>
              </a:rPr>
            </a:fld>
            <a:endParaRPr lang="en-US" altLang="en-US" sz="13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4875" y="2735263"/>
            <a:ext cx="7315200" cy="960438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4875" y="2735263"/>
            <a:ext cx="228600" cy="960438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2"/>
          </p:nvPr>
        </p:nvSpPr>
        <p:spPr>
          <a:xfrm>
            <a:off x="6400800" y="4765675"/>
            <a:ext cx="2286000" cy="274638"/>
          </a:xfrm>
          <a:prstGeom prst="rect">
            <a:avLst/>
          </a:prstGeom>
        </p:spPr>
        <p:txBody>
          <a:bodyPr vert="horz"/>
          <a:lstStyle>
            <a:lvl1pPr>
              <a:defRPr sz="1400" smtClean="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3210E6D-204D-4675-8832-1DA7A776A9F9}" type="datetime3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2898775" y="4765675"/>
            <a:ext cx="3475038" cy="27463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EGB1201 – JAVA PROGRAMMING –PROJECT REVIEW 2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1216025" y="4765675"/>
            <a:ext cx="1219200" cy="274638"/>
          </a:xfrm>
          <a:prstGeom prst="rect">
            <a:avLst/>
          </a:prstGeom>
        </p:spPr>
        <p:txBody>
          <a:bodyPr vert="horz"/>
          <a:p>
            <a:pPr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F0A42B-83A5-4C8D-9D91-618F3ED76E14}" type="datetime3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EGB1201 – JAVA PROGRAMMING –PROJECT REVIEW 2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Gill Sans MT" panose="020B0502020104020203" pitchFamily="34" charset="0"/>
              </a:rPr>
            </a:fld>
            <a:endParaRPr lang="en-US" altLang="en-US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Straight Connector 1"/>
          <p:cNvSpPr/>
          <p:nvPr/>
        </p:nvSpPr>
        <p:spPr>
          <a:xfrm>
            <a:off x="457200" y="4764088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4" name="Isosceles Triangle 3"/>
          <p:cNvSpPr>
            <a:spLocks noChangeAspect="1"/>
          </p:cNvSpPr>
          <p:nvPr/>
        </p:nvSpPr>
        <p:spPr>
          <a:xfrm rot="5400000">
            <a:off x="442913" y="4835525"/>
            <a:ext cx="142875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9" name="Straight Connector 4"/>
          <p:cNvSpPr/>
          <p:nvPr/>
        </p:nvSpPr>
        <p:spPr>
          <a:xfrm rot="5400000">
            <a:off x="4360863" y="2400300"/>
            <a:ext cx="4389437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175" cy="27463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70134E-D873-428B-9844-44FA6EA80689}" type="datetime3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8775" y="4767263"/>
            <a:ext cx="3505200" cy="27463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EGB1201 – JAVA PROGRAMMING –PROJECT REVIEW 2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775" y="4767263"/>
            <a:ext cx="1981200" cy="274638"/>
          </a:xfrm>
          <a:prstGeom prst="rect">
            <a:avLst/>
          </a:prstGeom>
        </p:spPr>
        <p:txBody>
          <a:bodyPr vert="horz"/>
          <a:p>
            <a:pPr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4875" y="2735263"/>
            <a:ext cx="7315200" cy="960438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4875" y="2735263"/>
            <a:ext cx="228600" cy="960438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2"/>
          </p:nvPr>
        </p:nvSpPr>
        <p:spPr>
          <a:xfrm>
            <a:off x="6400800" y="4765675"/>
            <a:ext cx="2286000" cy="274638"/>
          </a:xfrm>
          <a:prstGeom prst="rect">
            <a:avLst/>
          </a:prstGeom>
        </p:spPr>
        <p:txBody>
          <a:bodyPr vert="horz"/>
          <a:lstStyle>
            <a:lvl1pPr>
              <a:defRPr sz="1400" smtClean="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3210E6D-204D-4675-8832-1DA7A776A9F9}" type="datetime3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2898775" y="4765675"/>
            <a:ext cx="3475038" cy="27463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EGB1201 – JAVA PROGRAMMING –PROJECT REVIEW 2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1216025" y="4765675"/>
            <a:ext cx="1219200" cy="274638"/>
          </a:xfrm>
          <a:prstGeom prst="rect">
            <a:avLst/>
          </a:prstGeom>
        </p:spPr>
        <p:txBody>
          <a:bodyPr vert="horz"/>
          <a:p>
            <a:pPr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F0A42B-83A5-4C8D-9D91-618F3ED76E14}" type="datetime3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EGB1201 – JAVA PROGRAMMING –PROJECT REVIEW 2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Gill Sans MT" panose="020B0502020104020203" pitchFamily="34" charset="0"/>
              </a:rPr>
            </a:fld>
            <a:endParaRPr lang="en-US" altLang="en-US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914400" y="2114550"/>
            <a:ext cx="7315200" cy="960438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914400" y="2114550"/>
            <a:ext cx="228600" cy="960438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4765675"/>
            <a:ext cx="2286000" cy="27463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8230F6-8EC4-4085-9B56-159901C1179D}" type="datetime3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8775" y="4765675"/>
            <a:ext cx="3475038" cy="27463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EGB1201 – JAVA PROGRAMMING –PROJECT REVIEW 2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9975" y="4765675"/>
            <a:ext cx="1520825" cy="274638"/>
          </a:xfrm>
          <a:prstGeom prst="rect">
            <a:avLst/>
          </a:prstGeom>
        </p:spPr>
        <p:txBody>
          <a:bodyPr vert="horz"/>
          <a:p>
            <a:pPr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F0A42B-83A5-4C8D-9D91-618F3ED76E14}" type="datetime3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EGB1201 – JAVA PROGRAMMING –PROJECT REVIEW 2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Gill Sans MT" panose="020B0502020104020203" pitchFamily="34" charset="0"/>
              </a:rPr>
            </a:fld>
            <a:endParaRPr lang="en-US" altLang="en-US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F0A42B-83A5-4C8D-9D91-618F3ED76E14}" type="datetime3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EGB1201 – JAVA PROGRAMMING –PROJECT REVIEW 2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Gill Sans MT" panose="020B0502020104020203" pitchFamily="34" charset="0"/>
              </a:rPr>
            </a:fld>
            <a:endParaRPr lang="en-US" altLang="en-US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1"/>
          <p:cNvSpPr>
            <a:spLocks noChangeAspect="1"/>
          </p:cNvSpPr>
          <p:nvPr/>
        </p:nvSpPr>
        <p:spPr>
          <a:xfrm rot="5400000">
            <a:off x="442913" y="4835525"/>
            <a:ext cx="142875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175" cy="27463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189A20-4342-47DA-86D0-FA3FE4354D8F}" type="datetime3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98775" y="4767263"/>
            <a:ext cx="3505200" cy="27463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EGB1201 – JAVA PROGRAMMING –PROJECT REVIEW 2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12775" y="4767263"/>
            <a:ext cx="1981200" cy="274638"/>
          </a:xfrm>
          <a:prstGeom prst="rect">
            <a:avLst/>
          </a:prstGeom>
        </p:spPr>
        <p:txBody>
          <a:bodyPr vert="horz"/>
          <a:p>
            <a:pPr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traight Connector 1"/>
          <p:cNvSpPr/>
          <p:nvPr/>
        </p:nvSpPr>
        <p:spPr>
          <a:xfrm>
            <a:off x="457200" y="4764088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4" name="Isosceles Triangle 3"/>
          <p:cNvSpPr>
            <a:spLocks noChangeAspect="1"/>
          </p:cNvSpPr>
          <p:nvPr/>
        </p:nvSpPr>
        <p:spPr>
          <a:xfrm rot="5400000">
            <a:off x="442913" y="4835525"/>
            <a:ext cx="142875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175" cy="27463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C0F358-1A2A-431D-B319-6515EB4B84A0}" type="datetime3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4767263"/>
            <a:ext cx="3505200" cy="27463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EGB1201 – JAVA PROGRAMMING –PROJECT REVIEW 2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12775" y="4767263"/>
            <a:ext cx="1981200" cy="274638"/>
          </a:xfrm>
          <a:prstGeom prst="rect">
            <a:avLst/>
          </a:prstGeom>
        </p:spPr>
        <p:txBody>
          <a:bodyPr vert="horz"/>
          <a:p>
            <a:pPr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Straight Connector 1"/>
          <p:cNvSpPr/>
          <p:nvPr/>
        </p:nvSpPr>
        <p:spPr>
          <a:xfrm>
            <a:off x="457200" y="4764088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6150" name="Straight Connector 3"/>
          <p:cNvSpPr/>
          <p:nvPr/>
        </p:nvSpPr>
        <p:spPr>
          <a:xfrm rot="5400000">
            <a:off x="3914775" y="2492375"/>
            <a:ext cx="4525963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42913" y="4835525"/>
            <a:ext cx="142875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2"/>
          </p:nvPr>
        </p:nvSpPr>
        <p:spPr>
          <a:xfrm>
            <a:off x="6400800" y="4767263"/>
            <a:ext cx="2289175" cy="27463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2D472C2-30CE-44DA-833E-780B726A8B65}" type="datetime3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98775" y="4767263"/>
            <a:ext cx="3505200" cy="27463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EGB1201 – JAVA PROGRAMMING –PROJECT REVIEW 2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12775" y="4767263"/>
            <a:ext cx="1981200" cy="274638"/>
          </a:xfrm>
          <a:prstGeom prst="rect">
            <a:avLst/>
          </a:prstGeom>
        </p:spPr>
        <p:txBody>
          <a:bodyPr vert="horz"/>
          <a:p>
            <a:pPr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F0A42B-83A5-4C8D-9D91-618F3ED76E14}" type="datetime3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EGB1201 – JAVA PROGRAMMING –PROJECT REVIEW 2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Gill Sans MT" panose="020B0502020104020203" pitchFamily="34" charset="0"/>
              </a:rPr>
            </a:fld>
            <a:endParaRPr lang="en-US" altLang="en-US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Straight Connector 1"/>
          <p:cNvSpPr/>
          <p:nvPr/>
        </p:nvSpPr>
        <p:spPr>
          <a:xfrm>
            <a:off x="457200" y="4764088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5" name="Isosceles Triangle 3"/>
          <p:cNvSpPr>
            <a:spLocks noChangeAspect="1"/>
          </p:cNvSpPr>
          <p:nvPr/>
        </p:nvSpPr>
        <p:spPr>
          <a:xfrm rot="5400000">
            <a:off x="442913" y="4835525"/>
            <a:ext cx="142875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457200" y="376238"/>
            <a:ext cx="182563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>
          <a:xfrm>
            <a:off x="6400800" y="4767263"/>
            <a:ext cx="2289175" cy="27463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701FD6C-9B7D-4B66-8D55-5B94BEC28AA4}" type="datetime3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98775" y="4767263"/>
            <a:ext cx="3505200" cy="27463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EGB1201 – JAVA PROGRAMMING –PROJECT REVIEW 2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12775" y="4767263"/>
            <a:ext cx="1981200" cy="274638"/>
          </a:xfrm>
          <a:prstGeom prst="rect">
            <a:avLst/>
          </a:prstGeom>
        </p:spPr>
        <p:txBody>
          <a:bodyPr vert="horz"/>
          <a:p>
            <a:pPr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F0A42B-83A5-4C8D-9D91-618F3ED76E14}" type="datetime3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EGB1201 – JAVA PROGRAMMING –PROJECT REVIEW 2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Gill Sans MT" panose="020B0502020104020203" pitchFamily="34" charset="0"/>
              </a:rPr>
            </a:fld>
            <a:endParaRPr lang="en-US" altLang="en-US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Straight Connector 1"/>
          <p:cNvSpPr/>
          <p:nvPr/>
        </p:nvSpPr>
        <p:spPr>
          <a:xfrm>
            <a:off x="457200" y="4764088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4" name="Isosceles Triangle 3"/>
          <p:cNvSpPr>
            <a:spLocks noChangeAspect="1"/>
          </p:cNvSpPr>
          <p:nvPr/>
        </p:nvSpPr>
        <p:spPr>
          <a:xfrm rot="5400000">
            <a:off x="442913" y="4835525"/>
            <a:ext cx="142875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9" name="Straight Connector 4"/>
          <p:cNvSpPr/>
          <p:nvPr/>
        </p:nvSpPr>
        <p:spPr>
          <a:xfrm rot="5400000">
            <a:off x="4360863" y="2400300"/>
            <a:ext cx="4389437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175" cy="27463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70134E-D873-428B-9844-44FA6EA80689}" type="datetime3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8775" y="4767263"/>
            <a:ext cx="3505200" cy="27463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EGB1201 – JAVA PROGRAMMING –PROJECT REVIEW 2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775" y="4767263"/>
            <a:ext cx="1981200" cy="274638"/>
          </a:xfrm>
          <a:prstGeom prst="rect">
            <a:avLst/>
          </a:prstGeom>
        </p:spPr>
        <p:txBody>
          <a:bodyPr vert="horz"/>
          <a:p>
            <a:pPr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914400" y="2114550"/>
            <a:ext cx="7315200" cy="960438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914400" y="2114550"/>
            <a:ext cx="228600" cy="960438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4765675"/>
            <a:ext cx="2286000" cy="27463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8230F6-8EC4-4085-9B56-159901C1179D}" type="datetime3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8775" y="4765675"/>
            <a:ext cx="3475038" cy="27463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EGB1201 – JAVA PROGRAMMING –PROJECT REVIEW 2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9975" y="4765675"/>
            <a:ext cx="1520825" cy="274638"/>
          </a:xfrm>
          <a:prstGeom prst="rect">
            <a:avLst/>
          </a:prstGeom>
        </p:spPr>
        <p:txBody>
          <a:bodyPr vert="horz"/>
          <a:p>
            <a:pPr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F0A42B-83A5-4C8D-9D91-618F3ED76E14}" type="datetime3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EGB1201 – JAVA PROGRAMMING –PROJECT REVIEW 2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Gill Sans MT" panose="020B0502020104020203" pitchFamily="34" charset="0"/>
              </a:rPr>
            </a:fld>
            <a:endParaRPr lang="en-US" altLang="en-US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F0A42B-83A5-4C8D-9D91-618F3ED76E14}" type="datetime3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EGB1201 – JAVA PROGRAMMING –PROJECT REVIEW 2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Gill Sans MT" panose="020B0502020104020203" pitchFamily="34" charset="0"/>
              </a:rPr>
            </a:fld>
            <a:endParaRPr lang="en-US" altLang="en-US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1"/>
          <p:cNvSpPr>
            <a:spLocks noChangeAspect="1"/>
          </p:cNvSpPr>
          <p:nvPr/>
        </p:nvSpPr>
        <p:spPr>
          <a:xfrm rot="5400000">
            <a:off x="442913" y="4835525"/>
            <a:ext cx="142875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175" cy="27463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189A20-4342-47DA-86D0-FA3FE4354D8F}" type="datetime3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98775" y="4767263"/>
            <a:ext cx="3505200" cy="27463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EGB1201 – JAVA PROGRAMMING –PROJECT REVIEW 2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12775" y="4767263"/>
            <a:ext cx="1981200" cy="274638"/>
          </a:xfrm>
          <a:prstGeom prst="rect">
            <a:avLst/>
          </a:prstGeom>
        </p:spPr>
        <p:txBody>
          <a:bodyPr vert="horz"/>
          <a:p>
            <a:pPr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traight Connector 1"/>
          <p:cNvSpPr/>
          <p:nvPr/>
        </p:nvSpPr>
        <p:spPr>
          <a:xfrm>
            <a:off x="457200" y="4764088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4" name="Isosceles Triangle 3"/>
          <p:cNvSpPr>
            <a:spLocks noChangeAspect="1"/>
          </p:cNvSpPr>
          <p:nvPr/>
        </p:nvSpPr>
        <p:spPr>
          <a:xfrm rot="5400000">
            <a:off x="442913" y="4835525"/>
            <a:ext cx="142875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175" cy="27463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C0F358-1A2A-431D-B319-6515EB4B84A0}" type="datetime3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4767263"/>
            <a:ext cx="3505200" cy="27463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EGB1201 – JAVA PROGRAMMING –PROJECT REVIEW 2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12775" y="4767263"/>
            <a:ext cx="1981200" cy="274638"/>
          </a:xfrm>
          <a:prstGeom prst="rect">
            <a:avLst/>
          </a:prstGeom>
        </p:spPr>
        <p:txBody>
          <a:bodyPr vert="horz"/>
          <a:p>
            <a:pPr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Straight Connector 1"/>
          <p:cNvSpPr/>
          <p:nvPr/>
        </p:nvSpPr>
        <p:spPr>
          <a:xfrm>
            <a:off x="457200" y="4764088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6150" name="Straight Connector 3"/>
          <p:cNvSpPr/>
          <p:nvPr/>
        </p:nvSpPr>
        <p:spPr>
          <a:xfrm rot="5400000">
            <a:off x="3914775" y="2492375"/>
            <a:ext cx="4525963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42913" y="4835525"/>
            <a:ext cx="142875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2"/>
          </p:nvPr>
        </p:nvSpPr>
        <p:spPr>
          <a:xfrm>
            <a:off x="6400800" y="4767263"/>
            <a:ext cx="2289175" cy="27463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2D472C2-30CE-44DA-833E-780B726A8B65}" type="datetime3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98775" y="4767263"/>
            <a:ext cx="3505200" cy="27463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EGB1201 – JAVA PROGRAMMING –PROJECT REVIEW 2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12775" y="4767263"/>
            <a:ext cx="1981200" cy="274638"/>
          </a:xfrm>
          <a:prstGeom prst="rect">
            <a:avLst/>
          </a:prstGeom>
        </p:spPr>
        <p:txBody>
          <a:bodyPr vert="horz"/>
          <a:p>
            <a:pPr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Straight Connector 1"/>
          <p:cNvSpPr/>
          <p:nvPr/>
        </p:nvSpPr>
        <p:spPr>
          <a:xfrm>
            <a:off x="457200" y="4764088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5" name="Isosceles Triangle 3"/>
          <p:cNvSpPr>
            <a:spLocks noChangeAspect="1"/>
          </p:cNvSpPr>
          <p:nvPr/>
        </p:nvSpPr>
        <p:spPr>
          <a:xfrm rot="5400000">
            <a:off x="442913" y="4835525"/>
            <a:ext cx="142875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457200" y="376238"/>
            <a:ext cx="182563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>
          <a:xfrm>
            <a:off x="6400800" y="4767263"/>
            <a:ext cx="2289175" cy="27463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701FD6C-9B7D-4B66-8D55-5B94BEC28AA4}" type="datetime3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98775" y="4767263"/>
            <a:ext cx="3505200" cy="27463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EGB1201 – JAVA PROGRAMMING –PROJECT REVIEW 2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12775" y="4767263"/>
            <a:ext cx="1981200" cy="274638"/>
          </a:xfrm>
          <a:prstGeom prst="rect">
            <a:avLst/>
          </a:prstGeom>
        </p:spPr>
        <p:txBody>
          <a:bodyPr vert="horz"/>
          <a:p>
            <a:pPr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175" cy="274638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F0A42B-83A5-4C8D-9D91-618F3ED76E14}" type="datetime3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4767263"/>
            <a:ext cx="3505200" cy="274638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EGB1201 – JAVA PROGRAMMING –PROJECT REVIEW 2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4767263"/>
            <a:ext cx="1981200" cy="274638"/>
          </a:xfrm>
          <a:prstGeom prst="rect">
            <a:avLst/>
          </a:prstGeom>
        </p:spPr>
        <p:txBody>
          <a:bodyPr vert="horz"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Gill Sans MT" panose="020B0502020104020203" pitchFamily="34" charset="0"/>
              </a:rPr>
            </a:fld>
            <a:endParaRPr lang="en-US" altLang="en-US" dirty="0">
              <a:latin typeface="Gill Sans MT" panose="020B0502020104020203" pitchFamily="34" charset="0"/>
            </a:endParaRPr>
          </a:p>
        </p:txBody>
      </p:sp>
      <p:sp>
        <p:nvSpPr>
          <p:cNvPr id="1031" name="Straight Connector 27"/>
          <p:cNvSpPr/>
          <p:nvPr/>
        </p:nvSpPr>
        <p:spPr>
          <a:xfrm>
            <a:off x="457200" y="4764088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032" name="Straight Connector 28"/>
          <p:cNvSpPr/>
          <p:nvPr/>
        </p:nvSpPr>
        <p:spPr>
          <a:xfrm>
            <a:off x="457200" y="857250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13" y="4835525"/>
            <a:ext cx="142875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175" cy="274638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F0A42B-83A5-4C8D-9D91-618F3ED76E14}" type="datetime3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4767263"/>
            <a:ext cx="3505200" cy="274638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EGB1201 – JAVA PROGRAMMING –PROJECT REVIEW 2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4767263"/>
            <a:ext cx="1981200" cy="274638"/>
          </a:xfrm>
          <a:prstGeom prst="rect">
            <a:avLst/>
          </a:prstGeom>
        </p:spPr>
        <p:txBody>
          <a:bodyPr vert="horz"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Gill Sans MT" panose="020B0502020104020203" pitchFamily="34" charset="0"/>
              </a:rPr>
            </a:fld>
            <a:endParaRPr lang="en-US" altLang="en-US" dirty="0">
              <a:latin typeface="Gill Sans MT" panose="020B0502020104020203" pitchFamily="34" charset="0"/>
            </a:endParaRPr>
          </a:p>
        </p:txBody>
      </p:sp>
      <p:sp>
        <p:nvSpPr>
          <p:cNvPr id="1031" name="Straight Connector 27"/>
          <p:cNvSpPr/>
          <p:nvPr/>
        </p:nvSpPr>
        <p:spPr>
          <a:xfrm>
            <a:off x="457200" y="4764088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032" name="Straight Connector 28"/>
          <p:cNvSpPr/>
          <p:nvPr/>
        </p:nvSpPr>
        <p:spPr>
          <a:xfrm>
            <a:off x="457200" y="857250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13" y="4835525"/>
            <a:ext cx="142875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513"/>
          </a:xfr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b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AGB1211 – DESIGN THINKING</a:t>
            </a:r>
            <a:b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267" name="Footer Placeholder 4"/>
          <p:cNvSpPr txBox="1"/>
          <p:nvPr/>
        </p:nvSpPr>
        <p:spPr>
          <a:xfrm>
            <a:off x="635" y="574675"/>
            <a:ext cx="9143365" cy="4107180"/>
          </a:xfrm>
          <a:prstGeom prst="rect">
            <a:avLst/>
          </a:prstGeom>
          <a:noFill/>
          <a:ln w="9525">
            <a:noFill/>
          </a:ln>
        </p:spPr>
        <p:txBody>
          <a:bodyPr lIns="45720" rIns="45720" bIns="0" anchor="b" anchorCtr="0"/>
          <a:lstStyle>
            <a:lvl1pPr marL="273050" indent="-273050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7305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Artificial Intelligence and Data Science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Year: 2024 – 2025 (Odd Semester)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					: II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				: III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					: A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					: 05/12/24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                                                                         </a:t>
            </a:r>
            <a:endParaRPr lang="en-US" altLang="en-US" sz="1600" dirty="0">
              <a:solidFill>
                <a:srgbClr val="3F3F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ABDUL RAHEEM F														</a:t>
            </a:r>
            <a:endParaRPr lang="en-US" altLang="en-US" sz="1600" dirty="0">
              <a:solidFill>
                <a:srgbClr val="3F3F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ABI VARSAN P													</a:t>
            </a:r>
            <a:endParaRPr lang="en-US" altLang="en-US" sz="1600" dirty="0">
              <a:solidFill>
                <a:srgbClr val="3F3F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AATHIL AHAMED H</a:t>
            </a:r>
            <a:endParaRPr lang="en-US" altLang="en-US" sz="1600" b="1" dirty="0">
              <a:solidFill>
                <a:srgbClr val="3F3F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AARYA A												</a:t>
            </a:r>
            <a:endParaRPr lang="en-US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268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612775" y="4767263"/>
            <a:ext cx="1981200" cy="2746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altLang="en-US" sz="1400" dirty="0">
                <a:solidFill>
                  <a:schemeClr val="tx2"/>
                </a:solidFill>
              </a:rPr>
            </a:fld>
            <a:endParaRPr lang="en-US" altLang="en-US" sz="1400" dirty="0">
              <a:solidFill>
                <a:schemeClr val="tx2"/>
              </a:solidFill>
            </a:endParaRPr>
          </a:p>
        </p:txBody>
      </p:sp>
      <p:sp>
        <p:nvSpPr>
          <p:cNvPr id="11269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AGB1211 – </a:t>
            </a: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altLang="en-US" sz="12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270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1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1125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91440" tIns="45720" rIns="91440" bIns="45720" numCol="1" anchor="b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List of Modules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0483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AGB1211 – </a:t>
            </a: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altLang="en-US" sz="12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484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612775" y="4767263"/>
            <a:ext cx="1981200" cy="2746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altLang="en-US" sz="1400" dirty="0">
                <a:solidFill>
                  <a:schemeClr val="tx2"/>
                </a:solidFill>
              </a:rPr>
            </a:fld>
            <a:endParaRPr lang="en-US" altLang="en-US" sz="1400" dirty="0">
              <a:solidFill>
                <a:schemeClr val="tx2"/>
              </a:solidFill>
            </a:endParaRPr>
          </a:p>
        </p:txBody>
      </p:sp>
      <p:sp>
        <p:nvSpPr>
          <p:cNvPr id="2048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638"/>
          </a:xfrm>
        </p:spPr>
        <p:txBody>
          <a:bodyPr vert="horz" wrap="square" lIns="91440" tIns="45720" rIns="91440" bIns="45720" anchor="t" anchorCtr="0"/>
          <a:p>
            <a:pPr marL="514350" indent="-514350" eaLnBrk="1" hangingPunct="1">
              <a:buClr>
                <a:schemeClr val="accent1"/>
              </a:buClr>
              <a:buSzPct val="76000"/>
              <a:buFont typeface="+mj-lt"/>
              <a:buAutoNum type="arabicPeriod"/>
            </a:pPr>
            <a:r>
              <a:rPr lang="en-US" alt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Login Module</a:t>
            </a:r>
            <a:endParaRPr lang="en-I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 eaLnBrk="1" hangingPunct="1">
              <a:buClr>
                <a:schemeClr val="accent1"/>
              </a:buClr>
              <a:buSzPct val="76000"/>
              <a:buFont typeface="+mj-lt"/>
              <a:buAutoNum type="arabicPeriod"/>
            </a:pPr>
            <a:r>
              <a:rPr lang="en-IN" alt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Parent Module</a:t>
            </a:r>
            <a:endParaRPr lang="en-I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 eaLnBrk="1" hangingPunct="1">
              <a:buClr>
                <a:schemeClr val="accent1"/>
              </a:buClr>
              <a:buSzPct val="76000"/>
              <a:buFont typeface="+mj-lt"/>
              <a:buAutoNum type="arabicPeriod"/>
            </a:pPr>
            <a:r>
              <a:rPr lang="en-IN" alt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Driver Module</a:t>
            </a:r>
            <a:endParaRPr lang="en-I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 eaLnBrk="1" hangingPunct="1">
              <a:buClr>
                <a:schemeClr val="accent1"/>
              </a:buClr>
              <a:buSzPct val="76000"/>
              <a:buFont typeface="+mj-lt"/>
              <a:buAutoNum type="arabicPeriod"/>
            </a:pPr>
            <a:r>
              <a:rPr lang="en-IN" alt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Student Module</a:t>
            </a:r>
            <a:endParaRPr lang="en-I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0486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91440" tIns="45720" rIns="91440" bIns="45720" numCol="1" anchor="b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Module 1 Description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1507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612775" y="4767263"/>
            <a:ext cx="1981200" cy="2746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altLang="en-US" sz="1400" dirty="0">
                <a:solidFill>
                  <a:schemeClr val="tx2"/>
                </a:solidFill>
              </a:rPr>
            </a:fld>
            <a:endParaRPr lang="en-US" altLang="en-US" sz="1400" dirty="0">
              <a:solidFill>
                <a:schemeClr val="tx2"/>
              </a:solidFill>
            </a:endParaRPr>
          </a:p>
        </p:txBody>
      </p:sp>
      <p:sp>
        <p:nvSpPr>
          <p:cNvPr id="21508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638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1)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Login System Module :</a:t>
            </a:r>
            <a:endParaRPr lang="en-US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endParaRPr lang="en-US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Login System is the gateway to the app, ensuring secure and role-based access for parents, drivers, and school administrators. Each user logs in with unique credentials, and the system verifies their role to grant access to relevant features. It provides a simple, secure way to protect data while offering personalized experiences for different users.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9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AGB1211 – </a:t>
            </a: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altLang="en-US" sz="12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1510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11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91440" tIns="45720" rIns="91440" bIns="45720" numCol="1" anchor="b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Module </a:t>
            </a:r>
            <a:r>
              <a:rPr kumimoji="0" lang="en-US" alt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Description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1507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612775" y="4767263"/>
            <a:ext cx="1981200" cy="2746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altLang="en-US" sz="1400" dirty="0">
                <a:solidFill>
                  <a:schemeClr val="tx2"/>
                </a:solidFill>
              </a:rPr>
            </a:fld>
            <a:endParaRPr lang="en-US" altLang="en-US" sz="1400" dirty="0">
              <a:solidFill>
                <a:schemeClr val="tx2"/>
              </a:solidFill>
            </a:endParaRPr>
          </a:p>
        </p:txBody>
      </p:sp>
      <p:sp>
        <p:nvSpPr>
          <p:cNvPr id="21508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638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Parent Module</a:t>
            </a: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 </a:t>
            </a: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1"/>
              </a:buClr>
              <a:buSzPct val="76000"/>
              <a:buFont typeface="Wingdings" panose="05000000000000000000" charset="0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Tracking: View the bus location on a live map to know the current status  and   estimated arrival time.  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Notifications:  </a:t>
            </a: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1"/>
              </a:buClr>
              <a:buSzPct val="76000"/>
              <a:buFont typeface="Wingdings" panose="05000000000000000000" charset="0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Alerts for bus arrival at the pick-up/drop-off point.  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1"/>
              </a:buClr>
              <a:buSzPct val="76000"/>
              <a:buFont typeface="Wingdings" panose="05000000000000000000" charset="0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 for delays or emergencies.  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Communication: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chat or call feature to connect with the bus driver or school administration.  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parents peace of mind through constant updates on their child's safety and location.  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9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AGB1211 – </a:t>
            </a: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altLang="en-US" sz="12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1510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11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91440" tIns="45720" rIns="91440" bIns="45720" numCol="1" anchor="b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Module </a:t>
            </a:r>
            <a:r>
              <a:rPr kumimoji="0" lang="en-US" alt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Description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2531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612775" y="4767263"/>
            <a:ext cx="1981200" cy="2746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altLang="en-US" sz="1400" dirty="0">
                <a:solidFill>
                  <a:schemeClr val="tx2"/>
                </a:solidFill>
              </a:rPr>
            </a:fld>
            <a:endParaRPr lang="en-US" altLang="en-US" sz="1400" dirty="0">
              <a:solidFill>
                <a:schemeClr val="tx2"/>
              </a:solidFill>
            </a:endParaRPr>
          </a:p>
        </p:txBody>
      </p:sp>
      <p:sp>
        <p:nvSpPr>
          <p:cNvPr id="22532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638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Driver Module:</a:t>
            </a: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endParaRPr lang="en-US" altLang="en-US" sz="1600" dirty="0"/>
          </a:p>
          <a:p>
            <a:pPr marL="0" indent="0"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en-US" sz="1600" b="1" dirty="0"/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1"/>
              </a:buClr>
              <a:buSzPct val="76000"/>
              <a:buFont typeface="Wingdings" panose="05000000000000000000" charset="0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Attendance Tracking: 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1"/>
              </a:buClr>
              <a:buSzPct val="76000"/>
              <a:buFont typeface="Wingdings" panose="05000000000000000000" charset="0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Manual checklist for student boarding/deboarding.  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Instant Notifications:  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1"/>
              </a:buClr>
              <a:buSzPct val="76000"/>
              <a:buFont typeface="Wingdings" panose="05000000000000000000" charset="0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Notify parents about delays, emergencies, or route changes. 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1"/>
              </a:buClr>
              <a:buSzPct val="76000"/>
              <a:buFont typeface="Wingdings" panose="05000000000000000000" charset="0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admin about any issues on the route.  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3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AGB1211 – </a:t>
            </a: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altLang="en-US" sz="12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2534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5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91440" tIns="45720" rIns="91440" bIns="45720" numCol="1" anchor="b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Module </a:t>
            </a:r>
            <a:r>
              <a:rPr kumimoji="0" lang="en-US" alt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Description (Cont..)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3555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612775" y="4767263"/>
            <a:ext cx="1981200" cy="2746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altLang="en-US" sz="1400" dirty="0">
                <a:solidFill>
                  <a:schemeClr val="tx2"/>
                </a:solidFill>
              </a:rPr>
            </a:fld>
            <a:endParaRPr lang="en-US" altLang="en-US" sz="1400" dirty="0">
              <a:solidFill>
                <a:schemeClr val="tx2"/>
              </a:solidFill>
            </a:endParaRPr>
          </a:p>
        </p:txBody>
      </p:sp>
      <p:sp>
        <p:nvSpPr>
          <p:cNvPr id="23556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638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Student Module: </a:t>
            </a: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Features: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1"/>
              </a:buClr>
              <a:buSzPct val="76000"/>
              <a:buFont typeface="Wingdings" panose="05000000000000000000" charset="0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Arrival Notifications: Alerts when the bus is near, so students are ready at the stop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1"/>
              </a:buClr>
              <a:buSzPct val="76000"/>
              <a:buFont typeface="Wingdings" panose="05000000000000000000" charset="0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bus updates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1"/>
              </a:buClr>
              <a:buSzPct val="76000"/>
              <a:buFont typeface="Wingdings" panose="05000000000000000000" charset="0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bus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1"/>
              </a:buClr>
              <a:buSzPct val="76000"/>
              <a:buFont typeface="Wingdings" panose="05000000000000000000" charset="0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bus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7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AGB1211 – </a:t>
            </a: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altLang="en-US" sz="12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3558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9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91440" tIns="45720" rIns="91440" bIns="45720" numCol="1" anchor="b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Results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4579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612775" y="4767263"/>
            <a:ext cx="1981200" cy="2746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altLang="en-US" sz="1400" dirty="0">
                <a:solidFill>
                  <a:schemeClr val="tx2"/>
                </a:solidFill>
              </a:rPr>
            </a:fld>
            <a:endParaRPr lang="en-US" altLang="en-US" sz="1400" dirty="0">
              <a:solidFill>
                <a:schemeClr val="tx2"/>
              </a:solidFill>
            </a:endParaRPr>
          </a:p>
        </p:txBody>
      </p:sp>
      <p:sp>
        <p:nvSpPr>
          <p:cNvPr id="24581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AGB1211 – </a:t>
            </a: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altLang="en-US" sz="12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4582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3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 descr="Screenshot 2024-12-02 1327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5" y="1276350"/>
            <a:ext cx="1483995" cy="2924810"/>
          </a:xfrm>
          <a:prstGeom prst="rect">
            <a:avLst/>
          </a:prstGeom>
        </p:spPr>
      </p:pic>
      <p:pic>
        <p:nvPicPr>
          <p:cNvPr id="4" name="Picture 3" descr="Screenshot 2024-12-02 1327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1274445"/>
            <a:ext cx="1507490" cy="2975610"/>
          </a:xfrm>
          <a:prstGeom prst="rect">
            <a:avLst/>
          </a:prstGeom>
        </p:spPr>
      </p:pic>
      <p:pic>
        <p:nvPicPr>
          <p:cNvPr id="5" name="Picture 4" descr="Screenshot 2024-12-02 1327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1274445"/>
            <a:ext cx="1560195" cy="3027045"/>
          </a:xfrm>
          <a:prstGeom prst="rect">
            <a:avLst/>
          </a:prstGeom>
        </p:spPr>
      </p:pic>
      <p:pic>
        <p:nvPicPr>
          <p:cNvPr id="7" name="Picture 6" descr="Screenshot 2024-12-02 1328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4505" y="1276350"/>
            <a:ext cx="1587500" cy="30753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33350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91440" tIns="45720" rIns="91440" bIns="45720" numCol="1" anchor="b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Results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4579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612775" y="4767263"/>
            <a:ext cx="1981200" cy="2746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altLang="en-US" sz="1400" dirty="0">
                <a:solidFill>
                  <a:schemeClr val="tx2"/>
                </a:solidFill>
              </a:rPr>
            </a:fld>
            <a:endParaRPr lang="en-US" altLang="en-US" sz="1400" dirty="0">
              <a:solidFill>
                <a:schemeClr val="tx2"/>
              </a:solidFill>
            </a:endParaRPr>
          </a:p>
        </p:txBody>
      </p:sp>
      <p:sp>
        <p:nvSpPr>
          <p:cNvPr id="24581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AGB1211 – </a:t>
            </a: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altLang="en-US" sz="12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4582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3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 descr="Screenshot 2024-12-02 1328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1202055"/>
            <a:ext cx="1678940" cy="3311525"/>
          </a:xfrm>
          <a:prstGeom prst="rect">
            <a:avLst/>
          </a:prstGeom>
        </p:spPr>
      </p:pic>
      <p:pic>
        <p:nvPicPr>
          <p:cNvPr id="4" name="Picture 3" descr="Screenshot 2024-12-02 1328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1200150"/>
            <a:ext cx="1668145" cy="3313430"/>
          </a:xfrm>
          <a:prstGeom prst="rect">
            <a:avLst/>
          </a:prstGeom>
        </p:spPr>
      </p:pic>
      <p:pic>
        <p:nvPicPr>
          <p:cNvPr id="6" name="Picture 5" descr="Screenshot 2024-12-02 1328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715" y="1202690"/>
            <a:ext cx="1671320" cy="32391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91440" tIns="45720" rIns="91440" bIns="45720" numCol="1" anchor="b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Conclusion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5603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612775" y="4767263"/>
            <a:ext cx="1981200" cy="2746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altLang="en-US" sz="1400" dirty="0">
                <a:solidFill>
                  <a:schemeClr val="tx2"/>
                </a:solidFill>
              </a:rPr>
            </a:fld>
            <a:endParaRPr lang="en-US" altLang="en-US" sz="1400" dirty="0">
              <a:solidFill>
                <a:schemeClr val="tx2"/>
              </a:solidFill>
            </a:endParaRPr>
          </a:p>
        </p:txBody>
      </p:sp>
      <p:sp>
        <p:nvSpPr>
          <p:cNvPr id="25604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638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  <a:buClr>
                <a:schemeClr val="accent1"/>
              </a:buClr>
              <a:buSzPct val="76000"/>
              <a:buFont typeface="Wingdings" panose="05000000000000000000" charset="0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of a School Transport Tracking System is a significant step toward enhancing the safety, efficiency, and reliability of school transportation. By integrating modern technologies such as GPS, cloud platforms, and mobile applications, this system offers real-time tracking of school buses, providing parents, school administrators, and drivers with transparent, up-to-date information. This not only addresses the common concerns of parents about their children’s safety but also ensures timely pick-ups and drop-offs, reducing the uncertainty associated with traditional transportation methods.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Clr>
                <a:schemeClr val="accent1"/>
              </a:buClr>
              <a:buSzPct val="76000"/>
              <a:buFont typeface="Wingdings" panose="05000000000000000000" charset="0"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AGB1211 – </a:t>
            </a: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altLang="en-US" sz="12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5606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49225"/>
            <a:ext cx="8229600" cy="685800"/>
          </a:xfr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91440" tIns="45720" rIns="91440" bIns="45720" numCol="1" anchor="b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  You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6627" name="Slide Number Placeholder 3"/>
          <p:cNvSpPr txBox="1">
            <a:spLocks noGrp="1"/>
          </p:cNvSpPr>
          <p:nvPr>
            <p:ph type="sldNum" sz="quarter" idx="4"/>
          </p:nvPr>
        </p:nvSpPr>
        <p:spPr>
          <a:xfrm>
            <a:off x="612775" y="4767263"/>
            <a:ext cx="1981200" cy="2746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altLang="en-US" sz="1400" dirty="0">
                <a:solidFill>
                  <a:schemeClr val="tx2"/>
                </a:solidFill>
              </a:rPr>
            </a:fld>
            <a:endParaRPr lang="en-US" altLang="en-US" sz="1400" dirty="0">
              <a:solidFill>
                <a:schemeClr val="tx2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0" y="2100263"/>
            <a:ext cx="9144000" cy="166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1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36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3600" b="1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Any queries??? </a:t>
            </a:r>
            <a:endParaRPr kumimoji="0" lang="en-IN" sz="3600" b="1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6629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24200" y="4767263"/>
            <a:ext cx="4038600" cy="3762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AGB1211 – </a:t>
            </a: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altLang="en-US" sz="12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6630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31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46380" y="2343150"/>
            <a:ext cx="8229600" cy="685800"/>
          </a:xfr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91440" tIns="45720" rIns="91440" bIns="45720" numCol="1" anchor="b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IN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TRANSPORT TRACKING</a:t>
            </a:r>
            <a:endParaRPr kumimoji="0" lang="en-US" alt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291" name="Footer Placeholder 3"/>
          <p:cNvSpPr txBox="1">
            <a:spLocks noGrp="1"/>
          </p:cNvSpPr>
          <p:nvPr>
            <p:ph type="ftr" sz="quarter" idx="11"/>
          </p:nvPr>
        </p:nvSpPr>
        <p:spPr>
          <a:xfrm>
            <a:off x="2438400" y="4767263"/>
            <a:ext cx="4340225" cy="3762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AGB1211 – </a:t>
            </a: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altLang="en-US" sz="12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292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612775" y="4767263"/>
            <a:ext cx="1981200" cy="2746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altLang="en-US" sz="1400" dirty="0">
                <a:solidFill>
                  <a:schemeClr val="tx2"/>
                </a:solidFill>
              </a:rPr>
            </a:fld>
            <a:endParaRPr lang="en-US" altLang="en-US" sz="1400" dirty="0">
              <a:solidFill>
                <a:schemeClr val="tx2"/>
              </a:solidFill>
            </a:endParaRPr>
          </a:p>
        </p:txBody>
      </p:sp>
      <p:pic>
        <p:nvPicPr>
          <p:cNvPr id="12295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325"/>
            <a:ext cx="8229600" cy="609600"/>
          </a:xfr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91440" tIns="45720" rIns="91440" bIns="45720" numCol="1" anchor="b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Problem Identification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331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2514600" y="4767263"/>
            <a:ext cx="4191000" cy="3762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AGB1211 – </a:t>
            </a: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altLang="en-US" sz="12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31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612775" y="4767263"/>
            <a:ext cx="1981200" cy="2746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altLang="en-US" sz="1400" dirty="0">
                <a:solidFill>
                  <a:schemeClr val="tx2"/>
                </a:solidFill>
              </a:rPr>
            </a:fld>
            <a:endParaRPr lang="en-US" altLang="en-US" sz="1400" dirty="0">
              <a:solidFill>
                <a:schemeClr val="tx2"/>
              </a:solidFill>
            </a:endParaRPr>
          </a:p>
        </p:txBody>
      </p:sp>
      <p:sp>
        <p:nvSpPr>
          <p:cNvPr id="1331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7175"/>
            <a:ext cx="8230235" cy="208915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>
                <a:solidFill>
                  <a:srgbClr val="545454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Parents and school authorities often face challenges in ensuring student safety during school commutes. Lack of real-time updates leads to delays, confusion, and safety concerns.</a:t>
            </a:r>
            <a:endParaRPr lang="en-IN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8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9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91440" tIns="45720" rIns="91440" bIns="45720" numCol="1" anchor="b" anchorCtr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Objective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4339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2743200" y="4767263"/>
            <a:ext cx="4114800" cy="3762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AGB1211 – </a:t>
            </a: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altLang="en-US" sz="12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340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612775" y="4767263"/>
            <a:ext cx="1981200" cy="2746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altLang="en-US" sz="1400" dirty="0">
                <a:solidFill>
                  <a:schemeClr val="tx2"/>
                </a:solidFill>
              </a:rPr>
            </a:fld>
            <a:endParaRPr lang="en-US" altLang="en-US" sz="1400" dirty="0">
              <a:solidFill>
                <a:schemeClr val="tx2"/>
              </a:solidFill>
            </a:endParaRPr>
          </a:p>
        </p:txBody>
      </p:sp>
      <p:sp>
        <p:nvSpPr>
          <p:cNvPr id="14341" name="Content Placeholder 2"/>
          <p:cNvSpPr>
            <a:spLocks noGrp="1"/>
          </p:cNvSpPr>
          <p:nvPr>
            <p:ph sz="quarter" idx="1"/>
          </p:nvPr>
        </p:nvSpPr>
        <p:spPr>
          <a:xfrm>
            <a:off x="358140" y="845820"/>
            <a:ext cx="8575040" cy="3856355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IN" alt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primary objective of the School Transport Tracking System is to ensure the safety, efficiency, and reliability of school transportation. By leveraging GPS technology, real-time tracking, and automated communication systems, the system aims to address key challenges faced by schools, parents, and students. Specifically, the objectives include:</a:t>
            </a:r>
            <a:endParaRPr lang="en-IN" alt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IN" alt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Enhancing Student Safety:</a:t>
            </a:r>
            <a:r>
              <a:rPr lang="en-IN" alt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Provide real-time bus location updates, implement geofencing for safety zones, and monitor driver behavior to ensure secure transportation.                     </a:t>
            </a:r>
            <a:endParaRPr lang="en-IN" alt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IN" alt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Facilitating Effective Communication: </a:t>
            </a:r>
            <a:r>
              <a:rPr lang="en-IN" alt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Enable seamless communication between parents, school administrators, and bus drivers through real-time notifications and alerts.</a:t>
            </a:r>
            <a:endParaRPr lang="en-IN" alt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IN" alt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Emergency Handling:</a:t>
            </a:r>
            <a:r>
              <a:rPr lang="en-IN" alt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Equip the system with tools to quickly respond to breakdowns, route deviations, or accidents, ensuring rapid assistance and updates.</a:t>
            </a:r>
            <a:endParaRPr lang="en-IN" alt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IN" alt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Building Trust and Transparency:</a:t>
            </a:r>
            <a:r>
              <a:rPr lang="en-IN" alt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Increase accountability and reliability by   providing parents and administrators with live tracking and operational insights.</a:t>
            </a:r>
            <a:endParaRPr lang="en-IN" alt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4342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3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91440" tIns="45720" rIns="91440" bIns="45720" numCol="1" anchor="b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BrainStorming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5363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2514600" y="4767263"/>
            <a:ext cx="4035425" cy="3762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AGB1211 – </a:t>
            </a: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altLang="en-US" sz="12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364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612775" y="4767263"/>
            <a:ext cx="1981200" cy="2746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altLang="en-US" sz="1400" dirty="0">
                <a:solidFill>
                  <a:schemeClr val="tx2"/>
                </a:solidFill>
              </a:rPr>
            </a:fld>
            <a:endParaRPr lang="en-US" altLang="en-US" sz="1400" dirty="0">
              <a:solidFill>
                <a:schemeClr val="tx2"/>
              </a:solidFill>
            </a:endParaRPr>
          </a:p>
        </p:txBody>
      </p:sp>
      <p:pic>
        <p:nvPicPr>
          <p:cNvPr id="15366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TextBox 3"/>
          <p:cNvSpPr txBox="1"/>
          <p:nvPr/>
        </p:nvSpPr>
        <p:spPr>
          <a:xfrm>
            <a:off x="3733638" y="895215"/>
            <a:ext cx="13906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359410" y="1353185"/>
            <a:ext cx="3014345" cy="38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PARENT NOTIFICATION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526415" y="1737995"/>
            <a:ext cx="267398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Tx/>
              <a:buChar char="-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REAL TIME ANALYSIS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BUS ARRIVAL NOTIFY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PARENT COMMUNICATION TOOLS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PUSH NOTIFICATION</a:t>
            </a:r>
            <a:endParaRPr lang="en-GB" altLang="en-US" sz="1400"/>
          </a:p>
        </p:txBody>
      </p:sp>
      <p:sp>
        <p:nvSpPr>
          <p:cNvPr id="23" name="Text Box 22"/>
          <p:cNvSpPr txBox="1"/>
          <p:nvPr/>
        </p:nvSpPr>
        <p:spPr>
          <a:xfrm>
            <a:off x="304800" y="3039745"/>
            <a:ext cx="3493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REAL TIME BUS</a:t>
            </a:r>
            <a:r>
              <a:rPr lang="en-US" altLang="en-IN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TRACKING</a:t>
            </a:r>
            <a:endParaRPr lang="en-GB" altLang="en-US" sz="1800"/>
          </a:p>
        </p:txBody>
      </p:sp>
      <p:sp>
        <p:nvSpPr>
          <p:cNvPr id="25" name="TextBox 9"/>
          <p:cNvSpPr txBox="1"/>
          <p:nvPr/>
        </p:nvSpPr>
        <p:spPr>
          <a:xfrm>
            <a:off x="1600200" y="6926640"/>
            <a:ext cx="3271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Tx/>
              <a:buChar char="-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MAP TRACK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UPDATE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 PREDICTION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9"/>
          <p:cNvSpPr txBox="1"/>
          <p:nvPr/>
        </p:nvSpPr>
        <p:spPr>
          <a:xfrm>
            <a:off x="1727200" y="7053640"/>
            <a:ext cx="3271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MAP TRACK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UPDATE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 PREDICTION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685800" y="3541395"/>
            <a:ext cx="26047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Tx/>
              <a:buChar char="-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LIVE MAP TRACK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LOCATION UPDATE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ETA PREDICTION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en-US"/>
          </a:p>
        </p:txBody>
      </p:sp>
      <p:sp>
        <p:nvSpPr>
          <p:cNvPr id="29" name="Text Box 28"/>
          <p:cNvSpPr txBox="1"/>
          <p:nvPr/>
        </p:nvSpPr>
        <p:spPr>
          <a:xfrm>
            <a:off x="4998085" y="1332230"/>
            <a:ext cx="3634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GPS TRACKING SYSTEM</a:t>
            </a:r>
            <a:endParaRPr lang="en-GB" altLang="en-US"/>
          </a:p>
        </p:txBody>
      </p:sp>
      <p:sp>
        <p:nvSpPr>
          <p:cNvPr id="30" name="Text Box 29"/>
          <p:cNvSpPr txBox="1"/>
          <p:nvPr/>
        </p:nvSpPr>
        <p:spPr>
          <a:xfrm>
            <a:off x="5159375" y="1654810"/>
            <a:ext cx="29940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Tx/>
              <a:buChar char="-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REAL TIME GPS MONITOR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SATELLITE VIEW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SPEED MONITOR</a:t>
            </a:r>
            <a:endParaRPr lang="en-GB" altLang="en-US" sz="1400"/>
          </a:p>
        </p:txBody>
      </p:sp>
      <p:sp>
        <p:nvSpPr>
          <p:cNvPr id="31" name="Text Box 30"/>
          <p:cNvSpPr txBox="1"/>
          <p:nvPr/>
        </p:nvSpPr>
        <p:spPr>
          <a:xfrm>
            <a:off x="5105400" y="3049905"/>
            <a:ext cx="3047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SAFETY &amp; SECURITY</a:t>
            </a:r>
            <a:endParaRPr lang="en-GB" altLang="en-US"/>
          </a:p>
        </p:txBody>
      </p:sp>
      <p:sp>
        <p:nvSpPr>
          <p:cNvPr id="32" name="Text Box 31"/>
          <p:cNvSpPr txBox="1"/>
          <p:nvPr/>
        </p:nvSpPr>
        <p:spPr>
          <a:xfrm>
            <a:off x="5181600" y="3486150"/>
            <a:ext cx="30480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Tx/>
              <a:buChar char="-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STUDENT SAFETY APP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SCHOOL BUS SECURITY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EMERGENCY RESPONSE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BUS DRIVER MONITOR</a:t>
            </a:r>
            <a:endParaRPr lang="en-GB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91440" tIns="45720" rIns="91440" bIns="45720" numCol="1" anchor="b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Mind Map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6387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2514600" y="4767263"/>
            <a:ext cx="4035425" cy="3762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AGB1211 – </a:t>
            </a: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altLang="en-US" sz="12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388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612775" y="4767263"/>
            <a:ext cx="1981200" cy="2746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altLang="en-US" sz="1400" dirty="0">
                <a:solidFill>
                  <a:schemeClr val="tx2"/>
                </a:solidFill>
              </a:rPr>
            </a:fld>
            <a:endParaRPr lang="en-US" altLang="en-US" sz="1400" dirty="0">
              <a:solidFill>
                <a:schemeClr val="tx2"/>
              </a:solidFill>
            </a:endParaRPr>
          </a:p>
        </p:txBody>
      </p:sp>
      <p:pic>
        <p:nvPicPr>
          <p:cNvPr id="3" name="Content Placeholder 2" descr="Screenshot 2024-11-30 194040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1151890" y="914400"/>
            <a:ext cx="6917055" cy="3790315"/>
          </a:xfrm>
          <a:prstGeom prst="rect">
            <a:avLst/>
          </a:prstGeom>
        </p:spPr>
      </p:pic>
      <p:pic>
        <p:nvPicPr>
          <p:cNvPr id="16390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1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91440" tIns="45720" rIns="91440" bIns="45720" numCol="1" anchor="b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Primary Research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7411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2514600" y="4767263"/>
            <a:ext cx="4035425" cy="3762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AGB1211 – </a:t>
            </a: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altLang="en-US" sz="12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412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612775" y="4767263"/>
            <a:ext cx="1981200" cy="2746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altLang="en-US" sz="1400" dirty="0">
                <a:solidFill>
                  <a:schemeClr val="tx2"/>
                </a:solidFill>
              </a:rPr>
            </a:fld>
            <a:endParaRPr lang="en-US" altLang="en-US" sz="1400" dirty="0">
              <a:solidFill>
                <a:schemeClr val="tx2"/>
              </a:solidFill>
            </a:endParaRPr>
          </a:p>
        </p:txBody>
      </p:sp>
      <p:pic>
        <p:nvPicPr>
          <p:cNvPr id="17414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5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33550"/>
            <a:ext cx="4180205" cy="1055370"/>
          </a:xfrm>
          <a:prstGeom prst="rect">
            <a:avLst/>
          </a:prstGeom>
        </p:spPr>
      </p:pic>
      <p:sp>
        <p:nvSpPr>
          <p:cNvPr id="5" name="TextBox 34"/>
          <p:cNvSpPr txBox="1"/>
          <p:nvPr/>
        </p:nvSpPr>
        <p:spPr>
          <a:xfrm>
            <a:off x="533400" y="2343150"/>
            <a:ext cx="3380105" cy="38671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p>
            <a:pPr algn="ctr">
              <a:lnSpc>
                <a:spcPts val="5000"/>
              </a:lnSpc>
            </a:pPr>
            <a:r>
              <a:rPr lang="en-US" sz="2400" b="1">
                <a:solidFill>
                  <a:srgbClr val="FE6D73"/>
                </a:solidFill>
                <a:latin typeface="Times New Roman" panose="02020603050405020304" pitchFamily="18" charset="0"/>
                <a:ea typeface="Kollektif Bold" panose="020B0604020101010102"/>
                <a:cs typeface="Times New Roman" panose="02020603050405020304" pitchFamily="18" charset="0"/>
                <a:sym typeface="Kollektif Bold" panose="020B0604020101010102"/>
              </a:rPr>
              <a:t>8 OUT OF 10</a:t>
            </a:r>
            <a:endParaRPr lang="en-US" sz="2400" b="1">
              <a:solidFill>
                <a:srgbClr val="FE6D73"/>
              </a:solidFill>
              <a:latin typeface="Times New Roman" panose="02020603050405020304" pitchFamily="18" charset="0"/>
              <a:ea typeface="Kollektif Bold" panose="020B0604020101010102"/>
              <a:cs typeface="Times New Roman" panose="02020603050405020304" pitchFamily="18" charset="0"/>
              <a:sym typeface="Kollektif Bold" panose="020B0604020101010102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76200" y="3028950"/>
            <a:ext cx="4805680" cy="76644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p>
            <a:pPr algn="ctr">
              <a:lnSpc>
                <a:spcPts val="4320"/>
              </a:lnSpc>
            </a:pPr>
            <a:r>
              <a:rPr lang="en-US" sz="2000" b="1">
                <a:solidFill>
                  <a:srgbClr val="545454"/>
                </a:solidFill>
                <a:latin typeface="Times New Roman" panose="02020603050405020304" pitchFamily="18" charset="0"/>
                <a:ea typeface="DM Sans Bold"/>
                <a:cs typeface="Times New Roman" panose="02020603050405020304" pitchFamily="18" charset="0"/>
                <a:sym typeface="DM Sans Bold"/>
              </a:rPr>
              <a:t>Customers are pleased</a:t>
            </a:r>
            <a:endParaRPr lang="en-US" sz="2000" b="1">
              <a:solidFill>
                <a:srgbClr val="545454"/>
              </a:solidFill>
              <a:latin typeface="Times New Roman" panose="02020603050405020304" pitchFamily="18" charset="0"/>
              <a:ea typeface="DM Sans Bold"/>
              <a:cs typeface="Times New Roman" panose="02020603050405020304" pitchFamily="18" charset="0"/>
              <a:sym typeface="DM Sans Bold"/>
            </a:endParaRPr>
          </a:p>
          <a:p>
            <a:pPr algn="ctr">
              <a:lnSpc>
                <a:spcPts val="4320"/>
              </a:lnSpc>
            </a:pPr>
            <a:r>
              <a:rPr lang="en-US" sz="2000" b="1">
                <a:solidFill>
                  <a:srgbClr val="545454"/>
                </a:solidFill>
                <a:latin typeface="Times New Roman" panose="02020603050405020304" pitchFamily="18" charset="0"/>
                <a:ea typeface="DM Sans Bold"/>
                <a:cs typeface="Times New Roman" panose="02020603050405020304" pitchFamily="18" charset="0"/>
                <a:sym typeface="DM Sans Bold"/>
              </a:rPr>
              <a:t>with our services.</a:t>
            </a:r>
            <a:endParaRPr lang="en-US" sz="2000" b="1">
              <a:solidFill>
                <a:srgbClr val="545454"/>
              </a:solidFill>
              <a:latin typeface="Times New Roman" panose="02020603050405020304" pitchFamily="18" charset="0"/>
              <a:ea typeface="DM Sans Bold"/>
              <a:cs typeface="Times New Roman" panose="02020603050405020304" pitchFamily="18" charset="0"/>
              <a:sym typeface="DM Sans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5181600" y="875665"/>
            <a:ext cx="2670810" cy="41211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p>
            <a:pPr algn="ctr">
              <a:lnSpc>
                <a:spcPts val="3850"/>
              </a:lnSpc>
            </a:pPr>
            <a:r>
              <a:rPr lang="en-US" sz="1800" b="1">
                <a:solidFill>
                  <a:srgbClr val="545454"/>
                </a:solidFill>
                <a:latin typeface="Times New Roman" panose="02020603050405020304" pitchFamily="18" charset="0"/>
                <a:ea typeface="DM Sans Bold"/>
                <a:cs typeface="Times New Roman" panose="02020603050405020304" pitchFamily="18" charset="0"/>
                <a:sym typeface="DM Sans Bold"/>
              </a:rPr>
              <a:t>Survey Insights:</a:t>
            </a:r>
            <a:endParaRPr lang="en-US" sz="1800" b="1">
              <a:solidFill>
                <a:srgbClr val="545454"/>
              </a:solidFill>
              <a:latin typeface="Times New Roman" panose="02020603050405020304" pitchFamily="18" charset="0"/>
              <a:ea typeface="DM Sans Bold"/>
              <a:cs typeface="Times New Roman" panose="02020603050405020304" pitchFamily="18" charset="0"/>
              <a:sym typeface="DM Sans Bold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114800" y="1328420"/>
            <a:ext cx="4911090" cy="1338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98145" lvl="1" indent="-199390" algn="just">
              <a:lnSpc>
                <a:spcPts val="2395"/>
              </a:lnSpc>
              <a:buFont typeface="Arial" panose="020B0604020202020204"/>
              <a:buChar char="•"/>
            </a:pPr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ea typeface="DM Sans Italics"/>
                <a:cs typeface="Times New Roman" panose="02020603050405020304" pitchFamily="18" charset="0"/>
                <a:sym typeface="DM Sans Italics"/>
              </a:rPr>
              <a:t>Conducted surveys with parents, students, and bus drivers to identify common pain points.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ea typeface="DM Sans Italics"/>
              <a:cs typeface="Times New Roman" panose="02020603050405020304" pitchFamily="18" charset="0"/>
              <a:sym typeface="DM Sans Italics"/>
            </a:endParaRPr>
          </a:p>
          <a:p>
            <a:pPr marL="796290" lvl="2" indent="-265430" algn="just">
              <a:lnSpc>
                <a:spcPts val="2395"/>
              </a:lnSpc>
              <a:buFont typeface="Arial" panose="020B0604020202020204"/>
              <a:buChar char="⚬"/>
            </a:pPr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ea typeface="DM Sans Italics"/>
                <a:cs typeface="Times New Roman" panose="02020603050405020304" pitchFamily="18" charset="0"/>
                <a:sym typeface="DM Sans Italics"/>
              </a:rPr>
              <a:t>80% of parents need efficiant app to track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ea typeface="DM Sans Italics"/>
              <a:cs typeface="Times New Roman" panose="02020603050405020304" pitchFamily="18" charset="0"/>
              <a:sym typeface="DM Sans Italics"/>
            </a:endParaRPr>
          </a:p>
          <a:p>
            <a:pPr marL="796290" lvl="2" indent="-265430" algn="just">
              <a:lnSpc>
                <a:spcPts val="2395"/>
              </a:lnSpc>
              <a:buFont typeface="Arial" panose="020B0604020202020204"/>
              <a:buChar char="⚬"/>
            </a:pPr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ea typeface="DM Sans Italics"/>
                <a:cs typeface="Times New Roman" panose="02020603050405020304" pitchFamily="18" charset="0"/>
                <a:sym typeface="DM Sans Italics"/>
              </a:rPr>
              <a:t>60% of drivers report issues with unclear routes or last-minute changes</a:t>
            </a:r>
            <a:r>
              <a:rPr lang="en-US" sz="1000">
                <a:solidFill>
                  <a:schemeClr val="tx1"/>
                </a:solidFill>
                <a:latin typeface="Times New Roman" panose="02020603050405020304" pitchFamily="18" charset="0"/>
                <a:ea typeface="DM Sans Italics"/>
                <a:cs typeface="Times New Roman" panose="02020603050405020304" pitchFamily="18" charset="0"/>
                <a:sym typeface="DM Sans Italics"/>
              </a:rPr>
              <a:t>.</a:t>
            </a:r>
            <a:endParaRPr lang="en-US" sz="1000">
              <a:solidFill>
                <a:schemeClr val="tx1"/>
              </a:solidFill>
              <a:latin typeface="Times New Roman" panose="02020603050405020304" pitchFamily="18" charset="0"/>
              <a:ea typeface="DM Sans Italics"/>
              <a:cs typeface="Times New Roman" panose="02020603050405020304" pitchFamily="18" charset="0"/>
              <a:sym typeface="DM Sans Italics"/>
            </a:endParaRPr>
          </a:p>
          <a:p>
            <a:pPr algn="just">
              <a:lnSpc>
                <a:spcPts val="2395"/>
              </a:lnSpc>
            </a:pPr>
            <a:r>
              <a:rPr lang="en-US" sz="1800" b="1">
                <a:solidFill>
                  <a:srgbClr val="545454"/>
                </a:solidFill>
                <a:latin typeface="Times New Roman" panose="02020603050405020304" pitchFamily="18" charset="0"/>
                <a:ea typeface="DM Sans Bold"/>
                <a:cs typeface="Times New Roman" panose="02020603050405020304" pitchFamily="18" charset="0"/>
                <a:sym typeface="DM Sans Bold"/>
              </a:rPr>
              <a:t>                     </a:t>
            </a:r>
            <a:endParaRPr lang="en-US" sz="1800" b="1">
              <a:solidFill>
                <a:srgbClr val="545454"/>
              </a:solidFill>
              <a:latin typeface="Times New Roman" panose="02020603050405020304" pitchFamily="18" charset="0"/>
              <a:ea typeface="DM Sans Bold"/>
              <a:cs typeface="Times New Roman" panose="02020603050405020304" pitchFamily="18" charset="0"/>
              <a:sym typeface="DM Sans Bold"/>
            </a:endParaRPr>
          </a:p>
          <a:p>
            <a:pPr algn="just">
              <a:lnSpc>
                <a:spcPts val="2395"/>
              </a:lnSpc>
            </a:pPr>
            <a:r>
              <a:rPr lang="en-US" sz="1800" b="1">
                <a:solidFill>
                  <a:srgbClr val="545454"/>
                </a:solidFill>
                <a:latin typeface="Times New Roman" panose="02020603050405020304" pitchFamily="18" charset="0"/>
                <a:ea typeface="DM Sans Bold"/>
                <a:cs typeface="Times New Roman" panose="02020603050405020304" pitchFamily="18" charset="0"/>
                <a:sym typeface="DM Sans Bold"/>
              </a:rPr>
              <a:t>                         Field Observations:</a:t>
            </a:r>
            <a:endParaRPr lang="en-US" sz="1800" b="1">
              <a:solidFill>
                <a:srgbClr val="545454"/>
              </a:solidFill>
              <a:latin typeface="Times New Roman" panose="02020603050405020304" pitchFamily="18" charset="0"/>
              <a:ea typeface="DM Sans Bold"/>
              <a:cs typeface="Times New Roman" panose="02020603050405020304" pitchFamily="18" charset="0"/>
              <a:sym typeface="DM Sans Bold"/>
            </a:endParaRPr>
          </a:p>
          <a:p>
            <a:pPr marL="453390" lvl="1" indent="-226695" algn="l">
              <a:lnSpc>
                <a:spcPts val="2730"/>
              </a:lnSpc>
              <a:buFont typeface="Arial" panose="020B0604020202020204"/>
              <a:buChar char="•"/>
            </a:pPr>
            <a:r>
              <a:rPr lang="en-US" sz="800">
                <a:solidFill>
                  <a:srgbClr val="FFFFFF"/>
                </a:solidFill>
                <a:latin typeface="Times New Roman" panose="02020603050405020304" pitchFamily="18" charset="0"/>
                <a:ea typeface="DM Sans Italics"/>
                <a:cs typeface="Times New Roman" panose="02020603050405020304" pitchFamily="18" charset="0"/>
                <a:sym typeface="DM Sans Italics"/>
              </a:rPr>
              <a:t>Observed the dailObserved the daily bus commute process in schools.</a:t>
            </a:r>
            <a:endParaRPr lang="en-US" sz="800">
              <a:solidFill>
                <a:srgbClr val="FFFFFF"/>
              </a:solidFill>
              <a:latin typeface="Times New Roman" panose="02020603050405020304" pitchFamily="18" charset="0"/>
              <a:ea typeface="DM Sans Italics"/>
              <a:cs typeface="Times New Roman" panose="02020603050405020304" pitchFamily="18" charset="0"/>
              <a:sym typeface="DM Sans Italics"/>
            </a:endParaRPr>
          </a:p>
          <a:p>
            <a:pPr marL="453390" lvl="1" indent="-226695" algn="l">
              <a:lnSpc>
                <a:spcPts val="2730"/>
              </a:lnSpc>
              <a:buFont typeface="Arial" panose="020B0604020202020204"/>
              <a:buChar char="•"/>
            </a:pPr>
            <a:r>
              <a:rPr lang="en-US" sz="800">
                <a:solidFill>
                  <a:srgbClr val="FFFFFF"/>
                </a:solidFill>
                <a:latin typeface="Times New Roman" panose="02020603050405020304" pitchFamily="18" charset="0"/>
                <a:ea typeface="DM Sans Italics"/>
                <a:cs typeface="Times New Roman" panose="02020603050405020304" pitchFamily="18" charset="0"/>
                <a:sym typeface="DM Sans Italics"/>
              </a:rPr>
              <a:t>Identified delays caused by traffic, route mismanagement, and communication gaps.</a:t>
            </a:r>
            <a:endParaRPr lang="en-US" sz="800">
              <a:solidFill>
                <a:srgbClr val="FFFFFF"/>
              </a:solidFill>
              <a:latin typeface="Times New Roman" panose="02020603050405020304" pitchFamily="18" charset="0"/>
              <a:ea typeface="DM Sans Italics"/>
              <a:cs typeface="Times New Roman" panose="02020603050405020304" pitchFamily="18" charset="0"/>
              <a:sym typeface="DM Sans Italics"/>
            </a:endParaRPr>
          </a:p>
          <a:p>
            <a:pPr marL="453390" lvl="1" indent="-226695" algn="l">
              <a:lnSpc>
                <a:spcPts val="2730"/>
              </a:lnSpc>
              <a:buFont typeface="Arial" panose="020B0604020202020204"/>
              <a:buChar char="•"/>
            </a:pPr>
            <a:r>
              <a:rPr lang="en-US" sz="800">
                <a:solidFill>
                  <a:srgbClr val="FFFFFF"/>
                </a:solidFill>
                <a:latin typeface="Times New Roman" panose="02020603050405020304" pitchFamily="18" charset="0"/>
                <a:ea typeface="DM Sans Italics"/>
                <a:cs typeface="Times New Roman" panose="02020603050405020304" pitchFamily="18" charset="0"/>
                <a:sym typeface="DM Sans Italics"/>
              </a:rPr>
              <a:t>y bus commute process in schools.</a:t>
            </a:r>
            <a:endParaRPr lang="en-US" sz="800">
              <a:solidFill>
                <a:srgbClr val="FFFFFF"/>
              </a:solidFill>
              <a:latin typeface="Times New Roman" panose="02020603050405020304" pitchFamily="18" charset="0"/>
              <a:ea typeface="DM Sans Italics"/>
              <a:cs typeface="Times New Roman" panose="02020603050405020304" pitchFamily="18" charset="0"/>
              <a:sym typeface="DM Sans Italics"/>
            </a:endParaRPr>
          </a:p>
          <a:p>
            <a:pPr marL="453390" lvl="1" indent="-226695" algn="l">
              <a:lnSpc>
                <a:spcPts val="2730"/>
              </a:lnSpc>
              <a:buFont typeface="Arial" panose="020B0604020202020204"/>
              <a:buChar char="•"/>
            </a:pPr>
            <a:r>
              <a:rPr lang="en-US" sz="800">
                <a:solidFill>
                  <a:srgbClr val="FFFFFF"/>
                </a:solidFill>
                <a:latin typeface="Times New Roman" panose="02020603050405020304" pitchFamily="18" charset="0"/>
                <a:ea typeface="DM Sans Italics"/>
                <a:cs typeface="Times New Roman" panose="02020603050405020304" pitchFamily="18" charset="0"/>
                <a:sym typeface="DM Sans Italics"/>
              </a:rPr>
              <a:t>Identified delays caused by traffic, route mismanagement, and communication gap</a:t>
            </a:r>
            <a:endParaRPr lang="en-US" sz="800">
              <a:solidFill>
                <a:srgbClr val="FFFFFF"/>
              </a:solidFill>
              <a:latin typeface="Times New Roman" panose="02020603050405020304" pitchFamily="18" charset="0"/>
              <a:ea typeface="DM Sans Italics"/>
              <a:cs typeface="Times New Roman" panose="02020603050405020304" pitchFamily="18" charset="0"/>
              <a:sym typeface="DM Sans Italics"/>
            </a:endParaRPr>
          </a:p>
          <a:p>
            <a:pPr algn="just">
              <a:lnSpc>
                <a:spcPts val="2395"/>
              </a:lnSpc>
            </a:pPr>
            <a:endParaRPr lang="en-GB" altLang="en-US" sz="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en-US" sz="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545330" y="3445510"/>
            <a:ext cx="4446270" cy="1491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3390" lvl="1" indent="-226695" algn="l">
              <a:lnSpc>
                <a:spcPts val="2730"/>
              </a:lnSpc>
              <a:buFont typeface="Arial" panose="020B0604020202020204"/>
              <a:buChar char="•"/>
            </a:pPr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ea typeface="DM Sans Italics"/>
                <a:cs typeface="Times New Roman" panose="02020603050405020304" pitchFamily="18" charset="0"/>
                <a:sym typeface="DM Sans Italics"/>
              </a:rPr>
              <a:t>Observed the daily bus commute process in schools.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ea typeface="DM Sans Italics"/>
              <a:cs typeface="Times New Roman" panose="02020603050405020304" pitchFamily="18" charset="0"/>
              <a:sym typeface="DM Sans Italics"/>
            </a:endParaRPr>
          </a:p>
          <a:p>
            <a:pPr marL="453390" lvl="1" indent="-226695" algn="l">
              <a:lnSpc>
                <a:spcPts val="2730"/>
              </a:lnSpc>
              <a:buFont typeface="Arial" panose="020B0604020202020204"/>
              <a:buChar char="•"/>
            </a:pPr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ea typeface="DM Sans Italics"/>
                <a:cs typeface="Times New Roman" panose="02020603050405020304" pitchFamily="18" charset="0"/>
                <a:sym typeface="DM Sans Italics"/>
              </a:rPr>
              <a:t>Identified delays , route mismanagement, and communication gaps.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ea typeface="DM Sans Italics"/>
              <a:cs typeface="Times New Roman" panose="02020603050405020304" pitchFamily="18" charset="0"/>
              <a:sym typeface="DM Sans Italics"/>
            </a:endParaRPr>
          </a:p>
          <a:p>
            <a:pPr marL="226695" lvl="1" algn="l">
              <a:lnSpc>
                <a:spcPts val="2730"/>
              </a:lnSpc>
              <a:buFont typeface="Arial" panose="020B0604020202020204"/>
            </a:pPr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  <a:ea typeface="DM Sans Italics"/>
              <a:cs typeface="Times New Roman" panose="02020603050405020304" pitchFamily="18" charset="0"/>
              <a:sym typeface="DM Sans Itali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91440" tIns="45720" rIns="91440" bIns="45720" numCol="1" anchor="b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Secondary Research</a:t>
            </a:r>
            <a:endParaRPr kumimoji="0" lang="en-I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843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2514600" y="4767263"/>
            <a:ext cx="4035425" cy="3762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AGB1211 – </a:t>
            </a: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altLang="en-US" sz="12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43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612775" y="4767263"/>
            <a:ext cx="1981200" cy="2746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altLang="en-US" sz="1200" dirty="0">
                <a:solidFill>
                  <a:schemeClr val="tx2"/>
                </a:solidFill>
              </a:rPr>
            </a:fld>
            <a:endParaRPr lang="en-US" altLang="en-US" sz="1200" dirty="0">
              <a:solidFill>
                <a:schemeClr val="tx2"/>
              </a:solidFill>
            </a:endParaRPr>
          </a:p>
        </p:txBody>
      </p:sp>
      <p:pic>
        <p:nvPicPr>
          <p:cNvPr id="18438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9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8"/>
          <p:cNvSpPr txBox="1"/>
          <p:nvPr/>
        </p:nvSpPr>
        <p:spPr>
          <a:xfrm>
            <a:off x="1485129" y="2785939"/>
            <a:ext cx="6046286" cy="1249642"/>
          </a:xfrm>
          <a:prstGeom prst="rect">
            <a:avLst/>
          </a:prstGeom>
        </p:spPr>
        <p:txBody>
          <a:bodyPr lIns="50800" tIns="50800" rIns="50800" bIns="50800" rtlCol="0" anchor="ctr"/>
          <a:p>
            <a:pPr algn="ctr">
              <a:lnSpc>
                <a:spcPts val="2555"/>
              </a:lnSpc>
            </a:pPr>
            <a:endParaRPr sz="1200"/>
          </a:p>
        </p:txBody>
      </p:sp>
      <p:sp>
        <p:nvSpPr>
          <p:cNvPr id="4" name="TextBox 8"/>
          <p:cNvSpPr txBox="1"/>
          <p:nvPr/>
        </p:nvSpPr>
        <p:spPr>
          <a:xfrm>
            <a:off x="1612129" y="2876744"/>
            <a:ext cx="6046286" cy="124964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555"/>
              </a:lnSpc>
            </a:pPr>
            <a:endParaRPr sz="1200"/>
          </a:p>
        </p:txBody>
      </p:sp>
      <p:grpSp>
        <p:nvGrpSpPr>
          <p:cNvPr id="10" name="Group 6"/>
          <p:cNvGrpSpPr/>
          <p:nvPr/>
        </p:nvGrpSpPr>
        <p:grpSpPr>
          <a:xfrm rot="0">
            <a:off x="139065" y="1369060"/>
            <a:ext cx="2459990" cy="377190"/>
            <a:chOff x="0" y="0"/>
            <a:chExt cx="1592487" cy="348174"/>
          </a:xfrm>
        </p:grpSpPr>
        <p:sp>
          <p:nvSpPr>
            <p:cNvPr id="11" name="Freeform 7"/>
            <p:cNvSpPr/>
            <p:nvPr/>
          </p:nvSpPr>
          <p:spPr>
            <a:xfrm>
              <a:off x="0" y="0"/>
              <a:ext cx="1592438" cy="348174"/>
            </a:xfrm>
            <a:custGeom>
              <a:avLst/>
              <a:gdLst/>
              <a:ahLst/>
              <a:cxnLst/>
              <a:rect l="l" t="t" r="r" b="b"/>
              <a:pathLst>
                <a:path w="1592438" h="34817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82871"/>
                  </a:lnTo>
                  <a:cubicBezTo>
                    <a:pt x="1592438" y="318937"/>
                    <a:pt x="1563201" y="348174"/>
                    <a:pt x="1527135" y="348174"/>
                  </a:cubicBezTo>
                  <a:lnTo>
                    <a:pt x="65303" y="348174"/>
                  </a:lnTo>
                  <a:cubicBezTo>
                    <a:pt x="29237" y="348174"/>
                    <a:pt x="0" y="318937"/>
                    <a:pt x="0" y="282871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id="12" name="TextBox 8"/>
            <p:cNvSpPr txBox="1"/>
            <p:nvPr/>
          </p:nvSpPr>
          <p:spPr>
            <a:xfrm>
              <a:off x="156707" y="19066"/>
              <a:ext cx="1435780" cy="121418"/>
            </a:xfrm>
            <a:prstGeom prst="rect">
              <a:avLst/>
            </a:prstGeom>
          </p:spPr>
          <p:txBody>
            <a:bodyPr lIns="50800" tIns="50800" rIns="50800" bIns="50800" rtlCol="0" anchor="ctr"/>
            <a:p>
              <a:pPr algn="ctr">
                <a:lnSpc>
                  <a:spcPts val="2555"/>
                </a:lnSpc>
              </a:pPr>
              <a:endParaRPr sz="1200"/>
            </a:p>
          </p:txBody>
        </p:sp>
      </p:grpSp>
      <p:grpSp>
        <p:nvGrpSpPr>
          <p:cNvPr id="13" name="Group 9"/>
          <p:cNvGrpSpPr/>
          <p:nvPr/>
        </p:nvGrpSpPr>
        <p:grpSpPr>
          <a:xfrm rot="0">
            <a:off x="147955" y="1879600"/>
            <a:ext cx="4945380" cy="1066800"/>
            <a:chOff x="-677971" y="-2233361"/>
            <a:chExt cx="1592438" cy="986341"/>
          </a:xfrm>
        </p:grpSpPr>
        <p:sp>
          <p:nvSpPr>
            <p:cNvPr id="14" name="Freeform 10"/>
            <p:cNvSpPr/>
            <p:nvPr/>
          </p:nvSpPr>
          <p:spPr>
            <a:xfrm>
              <a:off x="-677871" y="-1595194"/>
              <a:ext cx="786454" cy="348174"/>
            </a:xfrm>
            <a:custGeom>
              <a:avLst/>
              <a:gdLst/>
              <a:ahLst/>
              <a:cxnLst/>
              <a:rect l="l" t="t" r="r" b="b"/>
              <a:pathLst>
                <a:path w="1592438" h="34817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82871"/>
                  </a:lnTo>
                  <a:cubicBezTo>
                    <a:pt x="1592438" y="318937"/>
                    <a:pt x="1563201" y="348174"/>
                    <a:pt x="1527135" y="348174"/>
                  </a:cubicBezTo>
                  <a:lnTo>
                    <a:pt x="65303" y="348174"/>
                  </a:lnTo>
                  <a:cubicBezTo>
                    <a:pt x="29237" y="348174"/>
                    <a:pt x="0" y="318937"/>
                    <a:pt x="0" y="282871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id="15" name="TextBox 11"/>
            <p:cNvSpPr txBox="1"/>
            <p:nvPr/>
          </p:nvSpPr>
          <p:spPr>
            <a:xfrm>
              <a:off x="-677971" y="-2233361"/>
              <a:ext cx="1592438" cy="329124"/>
            </a:xfrm>
            <a:prstGeom prst="rect">
              <a:avLst/>
            </a:prstGeom>
          </p:spPr>
          <p:txBody>
            <a:bodyPr lIns="50800" tIns="50800" rIns="50800" bIns="50800" rtlCol="0" anchor="ctr"/>
            <a:p>
              <a:pPr algn="ctr">
                <a:lnSpc>
                  <a:spcPts val="2555"/>
                </a:lnSpc>
              </a:pPr>
              <a:endParaRPr sz="1200"/>
            </a:p>
          </p:txBody>
        </p:sp>
      </p:grpSp>
      <p:grpSp>
        <p:nvGrpSpPr>
          <p:cNvPr id="16" name="Group 12"/>
          <p:cNvGrpSpPr/>
          <p:nvPr/>
        </p:nvGrpSpPr>
        <p:grpSpPr>
          <a:xfrm rot="0">
            <a:off x="152400" y="3447415"/>
            <a:ext cx="2523490" cy="384175"/>
            <a:chOff x="0" y="0"/>
            <a:chExt cx="1592438" cy="348174"/>
          </a:xfrm>
        </p:grpSpPr>
        <p:sp>
          <p:nvSpPr>
            <p:cNvPr id="17" name="Freeform 13"/>
            <p:cNvSpPr/>
            <p:nvPr/>
          </p:nvSpPr>
          <p:spPr>
            <a:xfrm>
              <a:off x="0" y="0"/>
              <a:ext cx="1592438" cy="348174"/>
            </a:xfrm>
            <a:custGeom>
              <a:avLst/>
              <a:gdLst/>
              <a:ahLst/>
              <a:cxnLst/>
              <a:rect l="l" t="t" r="r" b="b"/>
              <a:pathLst>
                <a:path w="1592438" h="34817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82871"/>
                  </a:lnTo>
                  <a:cubicBezTo>
                    <a:pt x="1592438" y="318937"/>
                    <a:pt x="1563201" y="348174"/>
                    <a:pt x="1527135" y="348174"/>
                  </a:cubicBezTo>
                  <a:lnTo>
                    <a:pt x="65303" y="348174"/>
                  </a:lnTo>
                  <a:cubicBezTo>
                    <a:pt x="29237" y="348174"/>
                    <a:pt x="0" y="318937"/>
                    <a:pt x="0" y="282871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id="18" name="TextBox 14"/>
            <p:cNvSpPr txBox="1"/>
            <p:nvPr/>
          </p:nvSpPr>
          <p:spPr>
            <a:xfrm>
              <a:off x="0" y="19050"/>
              <a:ext cx="1592438" cy="329124"/>
            </a:xfrm>
            <a:prstGeom prst="rect">
              <a:avLst/>
            </a:prstGeom>
          </p:spPr>
          <p:txBody>
            <a:bodyPr lIns="50800" tIns="50800" rIns="50800" bIns="50800" rtlCol="0" anchor="ctr"/>
            <a:p>
              <a:pPr algn="ctr">
                <a:lnSpc>
                  <a:spcPts val="2555"/>
                </a:lnSpc>
              </a:pPr>
              <a:endParaRPr sz="1200"/>
            </a:p>
          </p:txBody>
        </p:sp>
      </p:grpSp>
      <p:sp>
        <p:nvSpPr>
          <p:cNvPr id="19" name="TextBox 15"/>
          <p:cNvSpPr txBox="1"/>
          <p:nvPr/>
        </p:nvSpPr>
        <p:spPr>
          <a:xfrm>
            <a:off x="304800" y="1183640"/>
            <a:ext cx="2086610" cy="69659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p>
            <a:pPr algn="l">
              <a:lnSpc>
                <a:spcPts val="4000"/>
              </a:lnSpc>
            </a:pPr>
            <a:r>
              <a:rPr lang="en-US" sz="800" b="1">
                <a:solidFill>
                  <a:schemeClr val="tx1"/>
                </a:solidFill>
                <a:latin typeface="Times New Roman" panose="02020603050405020304" pitchFamily="18" charset="0"/>
                <a:ea typeface="Kollektif Bold" panose="020B0604020101010102"/>
                <a:cs typeface="Times New Roman" panose="02020603050405020304" pitchFamily="18" charset="0"/>
                <a:sym typeface="Kollektif Bold" panose="020B0604020101010102"/>
              </a:rPr>
              <a:t>EXISTING SOLUTIONS IN THE MARKET:</a:t>
            </a:r>
            <a:endParaRPr lang="en-US" sz="800" b="1">
              <a:solidFill>
                <a:schemeClr val="tx1"/>
              </a:solidFill>
              <a:latin typeface="Times New Roman" panose="02020603050405020304" pitchFamily="18" charset="0"/>
              <a:ea typeface="Kollektif Bold" panose="020B0604020101010102"/>
              <a:cs typeface="Times New Roman" panose="02020603050405020304" pitchFamily="18" charset="0"/>
              <a:sym typeface="Kollektif Bold" panose="020B0604020101010102"/>
            </a:endParaRPr>
          </a:p>
        </p:txBody>
      </p:sp>
      <p:sp>
        <p:nvSpPr>
          <p:cNvPr id="20" name="TextBox 16"/>
          <p:cNvSpPr txBox="1"/>
          <p:nvPr/>
        </p:nvSpPr>
        <p:spPr>
          <a:xfrm>
            <a:off x="327660" y="2419350"/>
            <a:ext cx="2186940" cy="66040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p>
            <a:pPr algn="l">
              <a:lnSpc>
                <a:spcPts val="4000"/>
              </a:lnSpc>
            </a:pPr>
            <a:r>
              <a:rPr lang="en-US" sz="900" b="1">
                <a:solidFill>
                  <a:schemeClr val="tx1"/>
                </a:solidFill>
                <a:latin typeface="Times New Roman" panose="02020603050405020304" pitchFamily="18" charset="0"/>
                <a:ea typeface="Kollektif Bold" panose="020B0604020101010102"/>
                <a:cs typeface="Times New Roman" panose="02020603050405020304" pitchFamily="18" charset="0"/>
                <a:sym typeface="Kollektif Bold" panose="020B0604020101010102"/>
              </a:rPr>
              <a:t>STATISTICS ON SAFETY CONCERNS:</a:t>
            </a:r>
            <a:endParaRPr lang="en-US" sz="900" b="1">
              <a:solidFill>
                <a:schemeClr val="tx1"/>
              </a:solidFill>
              <a:latin typeface="Times New Roman" panose="02020603050405020304" pitchFamily="18" charset="0"/>
              <a:ea typeface="Kollektif Bold" panose="020B0604020101010102"/>
              <a:cs typeface="Times New Roman" panose="02020603050405020304" pitchFamily="18" charset="0"/>
              <a:sym typeface="Kollektif Bold" panose="020B0604020101010102"/>
            </a:endParaRPr>
          </a:p>
        </p:txBody>
      </p:sp>
      <p:sp>
        <p:nvSpPr>
          <p:cNvPr id="21" name="TextBox 17"/>
          <p:cNvSpPr txBox="1"/>
          <p:nvPr/>
        </p:nvSpPr>
        <p:spPr>
          <a:xfrm>
            <a:off x="600710" y="3233420"/>
            <a:ext cx="1950085" cy="34988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p>
            <a:pPr algn="l">
              <a:lnSpc>
                <a:spcPts val="4000"/>
              </a:lnSpc>
            </a:pPr>
            <a:r>
              <a:rPr lang="en-US" sz="900" b="1">
                <a:solidFill>
                  <a:schemeClr val="tx1"/>
                </a:solidFill>
                <a:latin typeface="Times New Roman" panose="02020603050405020304" pitchFamily="18" charset="0"/>
                <a:ea typeface="Kollektif Bold" panose="020B0604020101010102"/>
                <a:cs typeface="Times New Roman" panose="02020603050405020304" pitchFamily="18" charset="0"/>
                <a:sym typeface="Kollektif Bold" panose="020B0604020101010102"/>
              </a:rPr>
              <a:t>TECHNOLOGY TRENDS:</a:t>
            </a:r>
            <a:endParaRPr lang="en-US" sz="900" b="1">
              <a:solidFill>
                <a:schemeClr val="tx1"/>
              </a:solidFill>
              <a:latin typeface="Times New Roman" panose="02020603050405020304" pitchFamily="18" charset="0"/>
              <a:ea typeface="Kollektif Bold" panose="020B0604020101010102"/>
              <a:cs typeface="Times New Roman" panose="02020603050405020304" pitchFamily="18" charset="0"/>
              <a:sym typeface="Kollektif Bold" panose="020B0604020101010102"/>
            </a:endParaRPr>
          </a:p>
        </p:txBody>
      </p:sp>
      <p:sp>
        <p:nvSpPr>
          <p:cNvPr id="30" name="TextBox 26"/>
          <p:cNvSpPr txBox="1"/>
          <p:nvPr/>
        </p:nvSpPr>
        <p:spPr>
          <a:xfrm>
            <a:off x="2514600" y="1097915"/>
            <a:ext cx="4833620" cy="119761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p>
            <a:pPr marL="842010" lvl="1" indent="-421005" algn="just">
              <a:lnSpc>
                <a:spcPts val="4680"/>
              </a:lnSpc>
              <a:buFont typeface="Arial" panose="020B0604020202020204"/>
              <a:buChar char="•"/>
            </a:pPr>
            <a:r>
              <a:rPr lang="en-US" sz="1200">
                <a:solidFill>
                  <a:srgbClr val="545454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Analyzed apps like Bus Where and  MySkoolBus</a:t>
            </a:r>
            <a:endParaRPr lang="en-US" sz="1200">
              <a:solidFill>
                <a:srgbClr val="545454"/>
              </a:solidFill>
              <a:latin typeface="Times New Roman" panose="02020603050405020304" pitchFamily="18" charset="0"/>
              <a:ea typeface="DM Sans"/>
              <a:cs typeface="Times New Roman" panose="02020603050405020304" pitchFamily="18" charset="0"/>
              <a:sym typeface="DM Sans"/>
            </a:endParaRPr>
          </a:p>
          <a:p>
            <a:pPr marL="842010" lvl="1" indent="-421005" algn="just">
              <a:lnSpc>
                <a:spcPts val="4680"/>
              </a:lnSpc>
              <a:buFont typeface="Arial" panose="020B0604020202020204"/>
              <a:buChar char="•"/>
            </a:pPr>
            <a:r>
              <a:rPr lang="en-US" sz="1200">
                <a:solidFill>
                  <a:srgbClr val="545454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Communication gap</a:t>
            </a:r>
            <a:endParaRPr lang="en-US" sz="1200">
              <a:solidFill>
                <a:srgbClr val="545454"/>
              </a:solidFill>
              <a:latin typeface="Times New Roman" panose="02020603050405020304" pitchFamily="18" charset="0"/>
              <a:ea typeface="DM Sans"/>
              <a:cs typeface="Times New Roman" panose="02020603050405020304" pitchFamily="18" charset="0"/>
              <a:sym typeface="DM Sans"/>
            </a:endParaRPr>
          </a:p>
          <a:p>
            <a:pPr algn="just">
              <a:lnSpc>
                <a:spcPts val="4680"/>
              </a:lnSpc>
            </a:pP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27"/>
          <p:cNvSpPr txBox="1"/>
          <p:nvPr/>
        </p:nvSpPr>
        <p:spPr>
          <a:xfrm>
            <a:off x="2895600" y="2317750"/>
            <a:ext cx="6057900" cy="56959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p>
            <a:pPr marL="384810" lvl="0" indent="-421005" algn="just">
              <a:lnSpc>
                <a:spcPts val="4680"/>
              </a:lnSpc>
              <a:buFont typeface="Arial" panose="020B0604020202020204"/>
              <a:buChar char="•"/>
            </a:pPr>
            <a:r>
              <a:rPr lang="en-US" sz="1200">
                <a:solidFill>
                  <a:srgbClr val="545454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70% of parents prefer real-time tracking systems for child safety 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2362200" y="3048000"/>
            <a:ext cx="5824220" cy="1310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842010" lvl="1" indent="-421005" algn="just">
              <a:lnSpc>
                <a:spcPts val="4680"/>
              </a:lnSpc>
              <a:buFont typeface="Arial" panose="020B0604020202020204"/>
              <a:buChar char="•"/>
            </a:pPr>
            <a:r>
              <a:rPr lang="en-US" sz="1200">
                <a:solidFill>
                  <a:srgbClr val="545454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Rise of GPS-based systems in school transport management.</a:t>
            </a:r>
            <a:endParaRPr lang="en-US" sz="1200">
              <a:solidFill>
                <a:srgbClr val="545454"/>
              </a:solidFill>
              <a:latin typeface="Times New Roman" panose="02020603050405020304" pitchFamily="18" charset="0"/>
              <a:ea typeface="DM Sans"/>
              <a:cs typeface="Times New Roman" panose="02020603050405020304" pitchFamily="18" charset="0"/>
              <a:sym typeface="DM Sans"/>
            </a:endParaRPr>
          </a:p>
          <a:p>
            <a:pPr marL="842010" lvl="1" indent="-421005" algn="just">
              <a:lnSpc>
                <a:spcPts val="4680"/>
              </a:lnSpc>
              <a:buFont typeface="Arial" panose="020B0604020202020204"/>
              <a:buChar char="•"/>
            </a:pPr>
            <a:r>
              <a:rPr lang="en-US" sz="1200">
                <a:solidFill>
                  <a:srgbClr val="545454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Increasing adoption of mobile apps for parent-teacher communication.</a:t>
            </a:r>
            <a:endParaRPr lang="en-US" sz="1200">
              <a:solidFill>
                <a:srgbClr val="545454"/>
              </a:solidFill>
              <a:latin typeface="Times New Roman" panose="02020603050405020304" pitchFamily="18" charset="0"/>
              <a:ea typeface="DM Sans"/>
              <a:cs typeface="Times New Roman" panose="02020603050405020304" pitchFamily="18" charset="0"/>
              <a:sym typeface="DM Sans"/>
            </a:endParaRPr>
          </a:p>
          <a:p>
            <a:pPr algn="just">
              <a:lnSpc>
                <a:spcPts val="4680"/>
              </a:lnSpc>
            </a:pPr>
            <a:endParaRPr lang="en-GB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225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91440" tIns="45720" rIns="91440" bIns="45720" numCol="1" anchor="b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Proposed Work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9459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2667000" y="4781550"/>
            <a:ext cx="4035425" cy="228600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AGB1211 – </a:t>
            </a: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altLang="en-US" sz="12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460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612775" y="4767263"/>
            <a:ext cx="1981200" cy="2746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altLang="en-US" sz="1400" dirty="0">
                <a:solidFill>
                  <a:schemeClr val="tx2"/>
                </a:solidFill>
              </a:rPr>
            </a:fld>
            <a:endParaRPr lang="en-US" altLang="en-US" sz="1400" dirty="0">
              <a:solidFill>
                <a:schemeClr val="tx2"/>
              </a:solidFill>
            </a:endParaRPr>
          </a:p>
        </p:txBody>
      </p:sp>
      <p:sp>
        <p:nvSpPr>
          <p:cNvPr id="1946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638"/>
          </a:xfrm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Real-Time Tracking : Integrate with a GPS service or a third-party API to display live locations on a map.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Use Adalo's map components to visually track bus routes.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Parent Notifications : Utilize Adalo's notifications to send alerts for bus arrival and delays.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Provide SMS options for parents who may not actively use the app.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Driver Dashboard : Add a separate interface for drivers to start trips, report issues, or send emergency alerts.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Student Attendance : Add a feature for marking attendance when students board and deboard using manual entries.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462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3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6193</Words>
  <Application>WPS Presentation</Application>
  <PresentationFormat>On-screen Show (16:9)</PresentationFormat>
  <Paragraphs>259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8" baseType="lpstr">
      <vt:lpstr>Arial</vt:lpstr>
      <vt:lpstr>SimSun</vt:lpstr>
      <vt:lpstr>Wingdings</vt:lpstr>
      <vt:lpstr>Gill Sans MT</vt:lpstr>
      <vt:lpstr>Bookman Old Style</vt:lpstr>
      <vt:lpstr>Wingdings 3</vt:lpstr>
      <vt:lpstr>Wingdings 3</vt:lpstr>
      <vt:lpstr>Calibri</vt:lpstr>
      <vt:lpstr>Times New Roman</vt:lpstr>
      <vt:lpstr>DM Sans</vt:lpstr>
      <vt:lpstr>Segoe Print</vt:lpstr>
      <vt:lpstr>Kollektif Bold</vt:lpstr>
      <vt:lpstr>DM Sans Bold</vt:lpstr>
      <vt:lpstr>Arial</vt:lpstr>
      <vt:lpstr>DM Sans Italics</vt:lpstr>
      <vt:lpstr>Wingdings</vt:lpstr>
      <vt:lpstr>Microsoft YaHei</vt:lpstr>
      <vt:lpstr>Arial Unicode MS</vt:lpstr>
      <vt:lpstr>Origin</vt:lpstr>
      <vt:lpstr>1_Origin</vt:lpstr>
      <vt:lpstr>AGB1211 – DESIGN THINKING </vt:lpstr>
      <vt:lpstr>TRANSPORT TRACKING</vt:lpstr>
      <vt:lpstr>Problem Identification </vt:lpstr>
      <vt:lpstr>Objective</vt:lpstr>
      <vt:lpstr>BrainStorming</vt:lpstr>
      <vt:lpstr>Mind Map</vt:lpstr>
      <vt:lpstr>Primary Research</vt:lpstr>
      <vt:lpstr>Secondary Research</vt:lpstr>
      <vt:lpstr>Proposed Work</vt:lpstr>
      <vt:lpstr>List of Modules</vt:lpstr>
      <vt:lpstr>Module 1 Description</vt:lpstr>
      <vt:lpstr>Module 2 Description</vt:lpstr>
      <vt:lpstr>Module 3 Description </vt:lpstr>
      <vt:lpstr>Module 4 Description (Cont..)</vt:lpstr>
      <vt:lpstr>Results </vt:lpstr>
      <vt:lpstr>Results </vt:lpstr>
      <vt:lpstr>Conclusion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WPS_1716909943</cp:lastModifiedBy>
  <cp:revision>5</cp:revision>
  <dcterms:created xsi:type="dcterms:W3CDTF">2024-11-30T13:34:00Z</dcterms:created>
  <dcterms:modified xsi:type="dcterms:W3CDTF">2024-12-02T08:12:52Z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6412B6FE165F4F46B0D736BB7AC8B997_13</vt:lpwstr>
  </property>
  <property fmtid="{D5CDD505-2E9C-101B-9397-08002B2CF9AE}" pid="3" name="KSOProductBuildVer">
    <vt:lpwstr>1033-12.2.0.18911</vt:lpwstr>
  </property>
</Properties>
</file>