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38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533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769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108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040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371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916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390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562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57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300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23778"/>
            <a:ext cx="9144000" cy="2387600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0"/>
                <a:cs typeface="Aharoni" panose="02010803020104030203" pitchFamily="2" charset="-79"/>
              </a:rPr>
              <a:t>Lung Comparison Image Processing</a:t>
            </a:r>
            <a:endParaRPr lang="id-ID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Baskerville Old Face" panose="02020602080505020303" pitchFamily="18" charset="0"/>
              </a:rPr>
              <a:t>Abianto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lang="en-US" sz="3600" dirty="0" err="1">
                <a:latin typeface="Baskerville Old Face" panose="02020602080505020303" pitchFamily="18" charset="0"/>
              </a:rPr>
              <a:t>Wibisono</a:t>
            </a:r>
            <a:r>
              <a:rPr lang="en-US" sz="3600" dirty="0">
                <a:latin typeface="Baskerville Old Face" panose="02020602080505020303" pitchFamily="18" charset="0"/>
              </a:rPr>
              <a:t> (00000007344)</a:t>
            </a:r>
          </a:p>
          <a:p>
            <a:r>
              <a:rPr lang="en-US" sz="3600" dirty="0">
                <a:latin typeface="Baskerville Old Face" panose="02020602080505020303" pitchFamily="18" charset="0"/>
              </a:rPr>
              <a:t>Sherwin (00000006001)</a:t>
            </a:r>
            <a:endParaRPr lang="id-ID" sz="36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1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4914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Baskerville Old Face" panose="02020602080505020303" pitchFamily="18" charset="0"/>
              </a:rPr>
              <a:t>Latar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Belakang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Masalah</a:t>
            </a:r>
            <a:endParaRPr lang="id-ID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0477"/>
            <a:ext cx="10515600" cy="4351338"/>
          </a:xfrm>
        </p:spPr>
        <p:txBody>
          <a:bodyPr>
            <a:noAutofit/>
          </a:bodyPr>
          <a:lstStyle/>
          <a:p>
            <a:r>
              <a:rPr lang="id-ID" dirty="0">
                <a:latin typeface="Baskerville Old Face" panose="02020602080505020303" pitchFamily="18" charset="0"/>
              </a:rPr>
              <a:t>Pada masa sekarang, Digital Image Processing atau biasa disebut dengan pengolahan citra digital sudah banyak diterapkan di berbagai aspek dalam bidang ilmu computer</a:t>
            </a:r>
            <a:r>
              <a:rPr lang="en-US" dirty="0">
                <a:latin typeface="Baskerville Old Face" panose="02020602080505020303" pitchFamily="18" charset="0"/>
              </a:rPr>
              <a:t> sera </a:t>
            </a:r>
            <a:r>
              <a:rPr lang="en-US" dirty="0" err="1">
                <a:latin typeface="Baskerville Old Face" panose="02020602080505020303" pitchFamily="18" charset="0"/>
              </a:rPr>
              <a:t>ilmu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medis</a:t>
            </a:r>
            <a:r>
              <a:rPr lang="id-ID" dirty="0">
                <a:latin typeface="Baskerville Old Face" panose="02020602080505020303" pitchFamily="18" charset="0"/>
              </a:rPr>
              <a:t>. Citra sendiri merupakan representasi dari suatu objek yang dapat diabadikan dengan menggunakan berbagai media, </a:t>
            </a:r>
            <a:r>
              <a:rPr lang="en-US" dirty="0" err="1">
                <a:latin typeface="Baskerville Old Face" panose="02020602080505020303" pitchFamily="18" charset="0"/>
              </a:rPr>
              <a:t>beberapa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id-ID" dirty="0">
                <a:latin typeface="Baskerville Old Face" panose="02020602080505020303" pitchFamily="18" charset="0"/>
              </a:rPr>
              <a:t>dengan menggunakan kamera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dan</a:t>
            </a:r>
            <a:r>
              <a:rPr lang="en-US" dirty="0">
                <a:latin typeface="Baskerville Old Face" panose="02020602080505020303" pitchFamily="18" charset="0"/>
              </a:rPr>
              <a:t> CT - scan</a:t>
            </a:r>
            <a:r>
              <a:rPr lang="id-ID" dirty="0">
                <a:latin typeface="Baskerville Old Face" panose="02020602080505020303" pitchFamily="18" charset="0"/>
              </a:rPr>
              <a:t>. Dalam pengolah citra digital, ada banyak hal yang dapat dilakukan pada sebuah citra, misalnya :</a:t>
            </a:r>
            <a:r>
              <a:rPr lang="en-US" dirty="0">
                <a:latin typeface="Baskerville Old Face" panose="02020602080505020303" pitchFamily="18" charset="0"/>
              </a:rPr>
              <a:t> slicing, erosion, blur, dilation,</a:t>
            </a:r>
            <a:r>
              <a:rPr lang="id-ID" dirty="0">
                <a:latin typeface="Baskerville Old Face" panose="02020602080505020303" pitchFamily="18" charset="0"/>
              </a:rPr>
              <a:t> brightness editing, contrass stretching, rotating, grayscalling, color manipulation dan lain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sebagainya</a:t>
            </a:r>
            <a:r>
              <a:rPr lang="en-US" dirty="0">
                <a:latin typeface="Baskerville Old Face" panose="020206020805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895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877" y="1204302"/>
            <a:ext cx="10515600" cy="4351338"/>
          </a:xfrm>
        </p:spPr>
        <p:txBody>
          <a:bodyPr/>
          <a:lstStyle/>
          <a:p>
            <a:r>
              <a:rPr lang="en-US" dirty="0" err="1">
                <a:latin typeface="Baskerville Old Face" panose="02020602080505020303" pitchFamily="18" charset="0"/>
              </a:rPr>
              <a:t>Perkembangan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teknologi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saat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ini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membuat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perubahan</a:t>
            </a:r>
            <a:r>
              <a:rPr lang="en-US" dirty="0">
                <a:latin typeface="Baskerville Old Face" panose="02020602080505020303" pitchFamily="18" charset="0"/>
              </a:rPr>
              <a:t> yang </a:t>
            </a:r>
            <a:r>
              <a:rPr lang="en-US" dirty="0" err="1">
                <a:latin typeface="Baskerville Old Face" panose="02020602080505020303" pitchFamily="18" charset="0"/>
              </a:rPr>
              <a:t>besar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pada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dunia</a:t>
            </a:r>
            <a:r>
              <a:rPr lang="en-US" dirty="0">
                <a:latin typeface="Baskerville Old Face" panose="02020602080505020303" pitchFamily="18" charset="0"/>
              </a:rPr>
              <a:t> medical, </a:t>
            </a:r>
            <a:r>
              <a:rPr lang="en-US" dirty="0" err="1">
                <a:latin typeface="Baskerville Old Face" panose="02020602080505020303" pitchFamily="18" charset="0"/>
              </a:rPr>
              <a:t>dalam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dunia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medis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dokter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mengambil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gambar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bagian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tubuh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pasien</a:t>
            </a:r>
            <a:r>
              <a:rPr lang="en-US" dirty="0">
                <a:latin typeface="Baskerville Old Face" panose="02020602080505020303" pitchFamily="18" charset="0"/>
              </a:rPr>
              <a:t> yang di </a:t>
            </a:r>
            <a:r>
              <a:rPr lang="en-US" dirty="0" err="1">
                <a:latin typeface="Baskerville Old Face" panose="02020602080505020303" pitchFamily="18" charset="0"/>
              </a:rPr>
              <a:t>diagnosa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menggunakan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suatu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citra</a:t>
            </a:r>
            <a:r>
              <a:rPr lang="en-US" dirty="0">
                <a:latin typeface="Baskerville Old Face" panose="02020602080505020303" pitchFamily="18" charset="0"/>
              </a:rPr>
              <a:t> digital</a:t>
            </a:r>
            <a:r>
              <a:rPr lang="id-ID" dirty="0">
                <a:latin typeface="Baskerville Old Face" panose="02020602080505020303" pitchFamily="18" charset="0"/>
              </a:rPr>
              <a:t>,</a:t>
            </a:r>
            <a:r>
              <a:rPr lang="en-US" dirty="0" err="1">
                <a:latin typeface="Baskerville Old Face" panose="02020602080505020303" pitchFamily="18" charset="0"/>
              </a:rPr>
              <a:t>tetapi</a:t>
            </a:r>
            <a:r>
              <a:rPr lang="id-ID" dirty="0">
                <a:latin typeface="Baskerville Old Face" panose="02020602080505020303" pitchFamily="18" charset="0"/>
              </a:rPr>
              <a:t> seringkali terjadi gangguan pada hasil citra yang diambil. Gangguan ini dapat berupa adanya noise pada citra, pencahayaan yang kurang baik sehingga menghasilkan citra yang terlalu gelap ataupun terlalu terang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sehingga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dokter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akan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mengalami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kesulitan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dalam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mengambil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kesimpulan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tentang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hasil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diagnosa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tersebut</a:t>
            </a:r>
            <a:r>
              <a:rPr lang="en-US" dirty="0">
                <a:latin typeface="Baskerville Old Face" panose="02020602080505020303" pitchFamily="18" charset="0"/>
              </a:rPr>
              <a:t>. G</a:t>
            </a:r>
            <a:r>
              <a:rPr lang="id-ID" dirty="0">
                <a:latin typeface="Baskerville Old Face" panose="02020602080505020303" pitchFamily="18" charset="0"/>
              </a:rPr>
              <a:t>angguan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id-ID" dirty="0">
                <a:latin typeface="Baskerville Old Face" panose="02020602080505020303" pitchFamily="18" charset="0"/>
              </a:rPr>
              <a:t>-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id-ID" dirty="0">
                <a:latin typeface="Baskerville Old Face" panose="02020602080505020303" pitchFamily="18" charset="0"/>
              </a:rPr>
              <a:t>gangguan tersebut dapat kita kurangi dengan memperbaiki citra tersebut dengan cara memanipulasi nilai-nilai pixel pada citra tersebut sehingga hasilnya lebih baik daripada sebelumnya. </a:t>
            </a:r>
          </a:p>
          <a:p>
            <a:endParaRPr lang="id-ID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75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170" y="1405900"/>
            <a:ext cx="10515600" cy="5264723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Dari </a:t>
            </a:r>
            <a:r>
              <a:rPr lang="en-US" dirty="0" err="1">
                <a:latin typeface="Baskerville Old Face" panose="02020602080505020303" pitchFamily="18" charset="0"/>
              </a:rPr>
              <a:t>uraian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diatas</a:t>
            </a:r>
            <a:r>
              <a:rPr lang="en-US" dirty="0">
                <a:latin typeface="Baskerville Old Face" panose="02020602080505020303" pitchFamily="18" charset="0"/>
              </a:rPr>
              <a:t>, kami </a:t>
            </a:r>
            <a:r>
              <a:rPr lang="en-US" dirty="0" err="1">
                <a:latin typeface="Baskerville Old Face" panose="02020602080505020303" pitchFamily="18" charset="0"/>
              </a:rPr>
              <a:t>akan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melakukan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riset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melalui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pembuatan</a:t>
            </a:r>
            <a:r>
              <a:rPr lang="en-US" dirty="0">
                <a:latin typeface="Baskerville Old Face" panose="02020602080505020303" pitchFamily="18" charset="0"/>
              </a:rPr>
              <a:t> project </a:t>
            </a:r>
            <a:r>
              <a:rPr lang="en-US" dirty="0" err="1">
                <a:latin typeface="Baskerville Old Face" panose="02020602080505020303" pitchFamily="18" charset="0"/>
              </a:rPr>
              <a:t>pada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salah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satu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ilmu</a:t>
            </a:r>
            <a:r>
              <a:rPr lang="en-US" dirty="0">
                <a:latin typeface="Baskerville Old Face" panose="02020602080505020303" pitchFamily="18" charset="0"/>
              </a:rPr>
              <a:t> di </a:t>
            </a:r>
            <a:r>
              <a:rPr lang="en-US" dirty="0" err="1">
                <a:latin typeface="Baskerville Old Face" panose="02020602080505020303" pitchFamily="18" charset="0"/>
              </a:rPr>
              <a:t>bagian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medis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yaitu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memudahkan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pembacaan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hasil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ct</a:t>
            </a:r>
            <a:r>
              <a:rPr lang="en-US" dirty="0">
                <a:latin typeface="Baskerville Old Face" panose="02020602080505020303" pitchFamily="18" charset="0"/>
              </a:rPr>
              <a:t>-scan </a:t>
            </a:r>
            <a:r>
              <a:rPr lang="en-US" dirty="0" err="1">
                <a:latin typeface="Baskerville Old Face" panose="02020602080505020303" pitchFamily="18" charset="0"/>
              </a:rPr>
              <a:t>paru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paru</a:t>
            </a:r>
            <a:r>
              <a:rPr lang="en-US" dirty="0">
                <a:latin typeface="Baskerville Old Face" panose="02020602080505020303" pitchFamily="18" charset="0"/>
              </a:rPr>
              <a:t> agar </a:t>
            </a:r>
            <a:r>
              <a:rPr lang="en-US" dirty="0" err="1">
                <a:latin typeface="Baskerville Old Face" panose="02020602080505020303" pitchFamily="18" charset="0"/>
              </a:rPr>
              <a:t>dapat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terlihat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dengan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jelas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dengan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memberi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judul</a:t>
            </a:r>
            <a:r>
              <a:rPr lang="en-US" dirty="0">
                <a:latin typeface="Baskerville Old Face" panose="02020602080505020303" pitchFamily="18" charset="0"/>
              </a:rPr>
              <a:t> “Lung Comparison Image Processing”.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Project </a:t>
            </a:r>
            <a:r>
              <a:rPr lang="en-US" dirty="0" err="1">
                <a:latin typeface="Baskerville Old Face" panose="02020602080505020303" pitchFamily="18" charset="0"/>
              </a:rPr>
              <a:t>tersebut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kita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lakuka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dengan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menggunakan</a:t>
            </a:r>
            <a:r>
              <a:rPr lang="en-US" dirty="0">
                <a:latin typeface="Baskerville Old Face" panose="02020602080505020303" pitchFamily="18" charset="0"/>
              </a:rPr>
              <a:t> Visual Studio </a:t>
            </a:r>
            <a:r>
              <a:rPr lang="en-US" dirty="0" err="1">
                <a:latin typeface="Baskerville Old Face" panose="02020602080505020303" pitchFamily="18" charset="0"/>
              </a:rPr>
              <a:t>berbasis</a:t>
            </a:r>
            <a:r>
              <a:rPr lang="en-US" dirty="0">
                <a:latin typeface="Baskerville Old Face" panose="02020602080505020303" pitchFamily="18" charset="0"/>
              </a:rPr>
              <a:t> C++ </a:t>
            </a:r>
            <a:r>
              <a:rPr lang="en-US" dirty="0" err="1">
                <a:latin typeface="Baskerville Old Face" panose="02020602080505020303" pitchFamily="18" charset="0"/>
              </a:rPr>
              <a:t>dengan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beberapa</a:t>
            </a:r>
            <a:r>
              <a:rPr lang="en-US" dirty="0">
                <a:latin typeface="Baskerville Old Face" panose="02020602080505020303" pitchFamily="18" charset="0"/>
              </a:rPr>
              <a:t> method yang </a:t>
            </a:r>
            <a:r>
              <a:rPr lang="en-US" dirty="0" err="1">
                <a:latin typeface="Baskerville Old Face" panose="02020602080505020303" pitchFamily="18" charset="0"/>
              </a:rPr>
              <a:t>ada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seperti</a:t>
            </a:r>
            <a:r>
              <a:rPr lang="en-US" dirty="0">
                <a:latin typeface="Baskerville Old Face" panose="02020602080505020303" pitchFamily="18" charset="0"/>
              </a:rPr>
              <a:t> bit plane slicing, erosion, median blur, dilation, </a:t>
            </a:r>
            <a:r>
              <a:rPr lang="en-US" dirty="0" err="1">
                <a:latin typeface="Baskerville Old Face" panose="02020602080505020303" pitchFamily="18" charset="0"/>
              </a:rPr>
              <a:t>dan</a:t>
            </a:r>
            <a:r>
              <a:rPr lang="en-US" dirty="0">
                <a:latin typeface="Baskerville Old Face" panose="02020602080505020303" pitchFamily="18" charset="0"/>
              </a:rPr>
              <a:t> canny edge</a:t>
            </a:r>
            <a:endParaRPr lang="id-ID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23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415" y="634948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Baskerville Old Face" panose="02020602080505020303" pitchFamily="18" charset="0"/>
              </a:rPr>
              <a:t>Glosarium</a:t>
            </a:r>
            <a:endParaRPr lang="id-ID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415" y="1734284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Bit Plane Slicing : </a:t>
            </a:r>
            <a:r>
              <a:rPr lang="en-US" dirty="0" err="1">
                <a:latin typeface="Baskerville Old Face" panose="02020602080505020303" pitchFamily="18" charset="0"/>
              </a:rPr>
              <a:t>menyoroti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kontribusi</a:t>
            </a:r>
            <a:r>
              <a:rPr lang="en-US" dirty="0">
                <a:latin typeface="Baskerville Old Face" panose="02020602080505020303" pitchFamily="18" charset="0"/>
              </a:rPr>
              <a:t> yang </a:t>
            </a:r>
            <a:r>
              <a:rPr lang="en-US" dirty="0" err="1">
                <a:latin typeface="Baskerville Old Face" panose="02020602080505020303" pitchFamily="18" charset="0"/>
              </a:rPr>
              <a:t>dibuat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untuk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penampilan</a:t>
            </a:r>
            <a:r>
              <a:rPr lang="en-US" dirty="0">
                <a:latin typeface="Baskerville Old Face" panose="02020602080505020303" pitchFamily="18" charset="0"/>
              </a:rPr>
              <a:t> total </a:t>
            </a:r>
            <a:r>
              <a:rPr lang="en-US" dirty="0" err="1">
                <a:latin typeface="Baskerville Old Face" panose="02020602080505020303" pitchFamily="18" charset="0"/>
              </a:rPr>
              <a:t>pada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suatu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gabar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dengan</a:t>
            </a:r>
            <a:r>
              <a:rPr lang="en-US" dirty="0">
                <a:latin typeface="Baskerville Old Face" panose="02020602080505020303" pitchFamily="18" charset="0"/>
              </a:rPr>
              <a:t> bit </a:t>
            </a:r>
            <a:r>
              <a:rPr lang="en-US" dirty="0" err="1">
                <a:latin typeface="Baskerville Old Face" panose="02020602080505020303" pitchFamily="18" charset="0"/>
              </a:rPr>
              <a:t>tertentu</a:t>
            </a:r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Median blur : </a:t>
            </a:r>
            <a:r>
              <a:rPr lang="id-ID" dirty="0">
                <a:latin typeface="Baskerville Old Face" panose="02020602080505020303" pitchFamily="18" charset="0"/>
              </a:rPr>
              <a:t>salah satu filtering non-linear yang mengurutkan nilai intensitas sekelompok pixel, kemudian mengganti nilai pixel yang diproses dengan nilai mediannya</a:t>
            </a:r>
            <a:r>
              <a:rPr lang="en-US" dirty="0">
                <a:latin typeface="Baskerville Old Face" panose="02020602080505020303" pitchFamily="18" charset="0"/>
              </a:rPr>
              <a:t>.</a:t>
            </a:r>
          </a:p>
          <a:p>
            <a:r>
              <a:rPr lang="sv-SE" dirty="0">
                <a:latin typeface="Baskerville Old Face" panose="02020602080505020303" pitchFamily="18" charset="0"/>
              </a:rPr>
              <a:t>Edge detection :  mendeteksi semua edge atau garis-garis yangmembentuk objek gambar dan akan memperjelas kembali pada bagian-bagian tersebut. </a:t>
            </a:r>
          </a:p>
          <a:p>
            <a:r>
              <a:rPr lang="id-ID" dirty="0">
                <a:latin typeface="Baskerville Old Face" panose="02020602080505020303" pitchFamily="18" charset="0"/>
              </a:rPr>
              <a:t>Canny edge detection</a:t>
            </a:r>
            <a:r>
              <a:rPr lang="en-US" dirty="0">
                <a:latin typeface="Baskerville Old Face" panose="02020602080505020303" pitchFamily="18" charset="0"/>
              </a:rPr>
              <a:t> :</a:t>
            </a:r>
            <a:r>
              <a:rPr lang="id-ID" dirty="0">
                <a:latin typeface="Baskerville Old Face" panose="02020602080505020303" pitchFamily="18" charset="0"/>
              </a:rPr>
              <a:t> pengembangan dari metode dasar edge detection. Perancangan sebuah prosedur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id-ID" dirty="0">
                <a:latin typeface="Baskerville Old Face" panose="02020602080505020303" pitchFamily="18" charset="0"/>
              </a:rPr>
              <a:t>dengan menerapkan langkah-langkah metode Canny edge detection akan menghasilkan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id-ID" dirty="0">
                <a:latin typeface="Baskerville Old Face" panose="02020602080505020303" pitchFamily="18" charset="0"/>
              </a:rPr>
              <a:t>sebuah tampilan gambar yang berbeda dengan menampilkan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id-ID" dirty="0">
                <a:latin typeface="Baskerville Old Face" panose="02020602080505020303" pitchFamily="18" charset="0"/>
              </a:rPr>
              <a:t>efek relief didalamnya.</a:t>
            </a: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id-ID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83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308" y="1344979"/>
            <a:ext cx="10515600" cy="4351338"/>
          </a:xfrm>
        </p:spPr>
        <p:txBody>
          <a:bodyPr/>
          <a:lstStyle/>
          <a:p>
            <a:r>
              <a:rPr lang="id-ID" dirty="0">
                <a:latin typeface="Baskerville Old Face" panose="02020602080505020303" pitchFamily="18" charset="0"/>
              </a:rPr>
              <a:t>Dilation </a:t>
            </a:r>
            <a:r>
              <a:rPr lang="en-US" dirty="0">
                <a:latin typeface="Baskerville Old Face" panose="02020602080505020303" pitchFamily="18" charset="0"/>
              </a:rPr>
              <a:t>: </a:t>
            </a:r>
            <a:r>
              <a:rPr lang="id-ID" dirty="0">
                <a:latin typeface="Baskerville Old Face" panose="02020602080505020303" pitchFamily="18" charset="0"/>
              </a:rPr>
              <a:t>suatu proses menambahkan piksel pada batasan objek dalam suatu citra sihingga apabila dilakukan operasi maka citra hasilnya akan lebih besar ukurannya dibandingkan dengan citra aslinya.</a:t>
            </a:r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Erosion : p</a:t>
            </a:r>
            <a:r>
              <a:rPr lang="id-ID" dirty="0">
                <a:latin typeface="Baskerville Old Face" panose="02020602080505020303" pitchFamily="18" charset="0"/>
              </a:rPr>
              <a:t>roses ini akan membuat ukuran sebuah citra menjadi lebih kecil. Erotion akan memindahkan piksel pada batasan-batasan objek yang akan di erotion. Pada dilation ataupun erotion, jumlah piksel yang ditambah atau dihilangkan bergantung pada ukuran dan bentuk </a:t>
            </a:r>
            <a:r>
              <a:rPr lang="id-ID" i="1" dirty="0">
                <a:latin typeface="Baskerville Old Face" panose="02020602080505020303" pitchFamily="18" charset="0"/>
              </a:rPr>
              <a:t>structuring element</a:t>
            </a:r>
            <a:r>
              <a:rPr lang="id-ID" dirty="0">
                <a:latin typeface="Baskerville Old Face" panose="02020602080505020303" pitchFamily="18" charset="0"/>
              </a:rPr>
              <a:t> yang digunakan untuk memproses citra tersebut.</a:t>
            </a:r>
            <a:endParaRPr lang="en-US" dirty="0">
              <a:latin typeface="Baskerville Old Face" panose="02020602080505020303" pitchFamily="18" charset="0"/>
            </a:endParaRPr>
          </a:p>
          <a:p>
            <a:endParaRPr lang="id-ID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59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369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Aharoni</vt:lpstr>
      <vt:lpstr>Arial</vt:lpstr>
      <vt:lpstr>Baskerville Old Face</vt:lpstr>
      <vt:lpstr>Calibri</vt:lpstr>
      <vt:lpstr>Calibri Light</vt:lpstr>
      <vt:lpstr>Office Theme</vt:lpstr>
      <vt:lpstr>Lung Comparison Image Processing</vt:lpstr>
      <vt:lpstr>Latar Belakang Masalah</vt:lpstr>
      <vt:lpstr>PowerPoint Presentation</vt:lpstr>
      <vt:lpstr>PowerPoint Presentation</vt:lpstr>
      <vt:lpstr>Glosarium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Comparison Image Processing</dc:title>
  <dc:creator>sherwin -</dc:creator>
  <cp:lastModifiedBy>sherwin -</cp:lastModifiedBy>
  <cp:revision>11</cp:revision>
  <dcterms:created xsi:type="dcterms:W3CDTF">2016-07-18T13:53:39Z</dcterms:created>
  <dcterms:modified xsi:type="dcterms:W3CDTF">2016-07-20T10:58:13Z</dcterms:modified>
</cp:coreProperties>
</file>