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1pPr>
    <a:lvl2pPr marL="457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2pPr>
    <a:lvl3pPr marL="914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3pPr>
    <a:lvl4pPr marL="13716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4pPr>
    <a:lvl5pPr marL="18288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5pPr>
    <a:lvl6pPr marL="22860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6pPr>
    <a:lvl7pPr marL="2743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7pPr>
    <a:lvl8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8pPr>
    <a:lvl9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Column Labels Active</c:f>
              <c:strCache>
                <c:ptCount val="1"/>
                <c:pt idx="0">
                  <c:v>Column Labels Active</c:v>
                </c:pt>
              </c:strCache>
            </c:strRef>
          </c:tx>
          <c:spPr>
            <a:solidFill>
              <a:srgbClr val="4F81BD"/>
            </a:solidFill>
            <a:ln>
              <a:noFill/>
            </a:ln>
          </c:spPr>
          <c:invertIfNegative val="0"/>
          <c:cat>
            <c:strRef>
              <c:f>{"BPC","CCDR","EW","MSC","NEL","PL","PYZ","SVG","TNS","WBL","Grand Total"}</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{243,249,245,239,246,246,250,246,242,252,2458}</c:f>
              <c:numCache>
                <c:formatCode>General</c:formatCode>
                <c:ptCount val="11"/>
                <c:pt idx="0">
                  <c:v>243</c:v>
                </c:pt>
                <c:pt idx="1">
                  <c:v>249</c:v>
                </c:pt>
                <c:pt idx="2">
                  <c:v>245</c:v>
                </c:pt>
                <c:pt idx="3">
                  <c:v>239</c:v>
                </c:pt>
                <c:pt idx="4">
                  <c:v>246</c:v>
                </c:pt>
                <c:pt idx="5">
                  <c:v>246</c:v>
                </c:pt>
                <c:pt idx="6">
                  <c:v>250</c:v>
                </c:pt>
                <c:pt idx="7">
                  <c:v>246</c:v>
                </c:pt>
                <c:pt idx="8">
                  <c:v>242</c:v>
                </c:pt>
                <c:pt idx="9">
                  <c:v>252</c:v>
                </c:pt>
                <c:pt idx="10">
                  <c:v>2458</c:v>
                </c:pt>
              </c:numCache>
            </c:numRef>
          </c:val>
          <c:extLst>
            <c:ext xmlns:c16="http://schemas.microsoft.com/office/drawing/2014/chart" uri="{C3380CC4-5D6E-409C-BE32-E72D297353CC}">
              <c16:uniqueId val="{00000000-1A57-0E47-A281-60EFAFAD10B2}"/>
            </c:ext>
          </c:extLst>
        </c:ser>
        <c:ser>
          <c:idx val="1"/>
          <c:order val="1"/>
          <c:tx>
            <c:strRef>
              <c:f>Future Start</c:f>
              <c:strCache>
                <c:ptCount val="1"/>
                <c:pt idx="0">
                  <c:v>Future Start</c:v>
                </c:pt>
              </c:strCache>
            </c:strRef>
          </c:tx>
          <c:spPr>
            <a:solidFill>
              <a:srgbClr val="C0504D"/>
            </a:solidFill>
            <a:ln>
              <a:noFill/>
            </a:ln>
          </c:spPr>
          <c:invertIfNegative val="0"/>
          <c:cat>
            <c:strRef>
              <c:f>{"BPC","CCDR","EW","MSC","NEL","PL","PYZ","SVG","TNS","WBL","Grand Total"}</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{6,12,5,4,6,9,7,11,3,6,69}</c:f>
              <c:numCache>
                <c:formatCode>General</c:formatCode>
                <c:ptCount val="11"/>
                <c:pt idx="0">
                  <c:v>6</c:v>
                </c:pt>
                <c:pt idx="1">
                  <c:v>12</c:v>
                </c:pt>
                <c:pt idx="2">
                  <c:v>5</c:v>
                </c:pt>
                <c:pt idx="3">
                  <c:v>4</c:v>
                </c:pt>
                <c:pt idx="4">
                  <c:v>6</c:v>
                </c:pt>
                <c:pt idx="5">
                  <c:v>9</c:v>
                </c:pt>
                <c:pt idx="6">
                  <c:v>7</c:v>
                </c:pt>
                <c:pt idx="7">
                  <c:v>11</c:v>
                </c:pt>
                <c:pt idx="8">
                  <c:v>3</c:v>
                </c:pt>
                <c:pt idx="9">
                  <c:v>6</c:v>
                </c:pt>
                <c:pt idx="10">
                  <c:v>69</c:v>
                </c:pt>
              </c:numCache>
            </c:numRef>
          </c:val>
          <c:extLst>
            <c:ext xmlns:c16="http://schemas.microsoft.com/office/drawing/2014/chart" uri="{C3380CC4-5D6E-409C-BE32-E72D297353CC}">
              <c16:uniqueId val="{00000001-1A57-0E47-A281-60EFAFAD10B2}"/>
            </c:ext>
          </c:extLst>
        </c:ser>
        <c:ser>
          <c:idx val="2"/>
          <c:order val="2"/>
          <c:tx>
            <c:strRef>
              <c:f>Leave of Absence</c:f>
              <c:strCache>
                <c:ptCount val="1"/>
                <c:pt idx="0">
                  <c:v>Leave of Absence</c:v>
                </c:pt>
              </c:strCache>
            </c:strRef>
          </c:tx>
          <c:spPr>
            <a:solidFill>
              <a:srgbClr val="9BBB59"/>
            </a:solidFill>
            <a:ln>
              <a:noFill/>
            </a:ln>
          </c:spPr>
          <c:invertIfNegative val="0"/>
          <c:cat>
            <c:strRef>
              <c:f>{"BPC","CCDR","EW","MSC","NEL","PL","PYZ","SVG","TNS","WBL","Grand Total"}</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{9,4,15,10,7,9,7,12,11,2,86}</c:f>
              <c:numCache>
                <c:formatCode>General</c:formatCode>
                <c:ptCount val="11"/>
                <c:pt idx="0">
                  <c:v>9</c:v>
                </c:pt>
                <c:pt idx="1">
                  <c:v>4</c:v>
                </c:pt>
                <c:pt idx="2">
                  <c:v>15</c:v>
                </c:pt>
                <c:pt idx="3">
                  <c:v>10</c:v>
                </c:pt>
                <c:pt idx="4">
                  <c:v>7</c:v>
                </c:pt>
                <c:pt idx="5">
                  <c:v>9</c:v>
                </c:pt>
                <c:pt idx="6">
                  <c:v>7</c:v>
                </c:pt>
                <c:pt idx="7">
                  <c:v>12</c:v>
                </c:pt>
                <c:pt idx="8">
                  <c:v>11</c:v>
                </c:pt>
                <c:pt idx="9">
                  <c:v>2</c:v>
                </c:pt>
                <c:pt idx="10">
                  <c:v>86</c:v>
                </c:pt>
              </c:numCache>
            </c:numRef>
          </c:val>
          <c:extLst>
            <c:ext xmlns:c16="http://schemas.microsoft.com/office/drawing/2014/chart" uri="{C3380CC4-5D6E-409C-BE32-E72D297353CC}">
              <c16:uniqueId val="{00000002-1A57-0E47-A281-60EFAFAD10B2}"/>
            </c:ext>
          </c:extLst>
        </c:ser>
        <c:ser>
          <c:idx val="3"/>
          <c:order val="3"/>
          <c:tx>
            <c:strRef>
              <c:f>Terminated for Cause</c:f>
              <c:strCache>
                <c:ptCount val="1"/>
                <c:pt idx="0">
                  <c:v>Terminated for Cause</c:v>
                </c:pt>
              </c:strCache>
            </c:strRef>
          </c:tx>
          <c:spPr>
            <a:solidFill>
              <a:srgbClr val="8064A2"/>
            </a:solidFill>
            <a:ln>
              <a:noFill/>
            </a:ln>
          </c:spPr>
          <c:invertIfNegative val="0"/>
          <c:cat>
            <c:strRef>
              <c:f>{"BPC","CCDR","EW","MSC","NEL","PL","PYZ","SVG","TNS","WBL","Grand Total"}</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{13,6,4,11,7,9,6,2,4,4,66}</c:f>
              <c:numCache>
                <c:formatCode>General</c:formatCode>
                <c:ptCount val="11"/>
                <c:pt idx="0">
                  <c:v>13</c:v>
                </c:pt>
                <c:pt idx="1">
                  <c:v>6</c:v>
                </c:pt>
                <c:pt idx="2">
                  <c:v>4</c:v>
                </c:pt>
                <c:pt idx="3">
                  <c:v>11</c:v>
                </c:pt>
                <c:pt idx="4">
                  <c:v>7</c:v>
                </c:pt>
                <c:pt idx="5">
                  <c:v>9</c:v>
                </c:pt>
                <c:pt idx="6">
                  <c:v>6</c:v>
                </c:pt>
                <c:pt idx="7">
                  <c:v>2</c:v>
                </c:pt>
                <c:pt idx="8">
                  <c:v>4</c:v>
                </c:pt>
                <c:pt idx="9">
                  <c:v>4</c:v>
                </c:pt>
                <c:pt idx="10">
                  <c:v>66</c:v>
                </c:pt>
              </c:numCache>
            </c:numRef>
          </c:val>
          <c:extLst>
            <c:ext xmlns:c16="http://schemas.microsoft.com/office/drawing/2014/chart" uri="{C3380CC4-5D6E-409C-BE32-E72D297353CC}">
              <c16:uniqueId val="{00000003-1A57-0E47-A281-60EFAFAD10B2}"/>
            </c:ext>
          </c:extLst>
        </c:ser>
        <c:ser>
          <c:idx val="4"/>
          <c:order val="4"/>
          <c:tx>
            <c:strRef>
              <c:f>Voluntarily Terminated</c:f>
              <c:strCache>
                <c:ptCount val="1"/>
                <c:pt idx="0">
                  <c:v>Voluntarily Terminated</c:v>
                </c:pt>
              </c:strCache>
            </c:strRef>
          </c:tx>
          <c:spPr>
            <a:solidFill>
              <a:srgbClr val="4BACC6"/>
            </a:solidFill>
            <a:ln>
              <a:noFill/>
            </a:ln>
          </c:spPr>
          <c:invertIfNegative val="0"/>
          <c:cat>
            <c:strRef>
              <c:f>{"BPC","CCDR","EW","MSC","NEL","PL","PYZ","SVG","TNS","WBL","Grand Total"}</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{32,29,33,32,38,28,29,33,37,30,321}</c:f>
              <c:numCache>
                <c:formatCode>General</c:formatCode>
                <c:ptCount val="11"/>
                <c:pt idx="0">
                  <c:v>32</c:v>
                </c:pt>
                <c:pt idx="1">
                  <c:v>29</c:v>
                </c:pt>
                <c:pt idx="2">
                  <c:v>33</c:v>
                </c:pt>
                <c:pt idx="3">
                  <c:v>32</c:v>
                </c:pt>
                <c:pt idx="4">
                  <c:v>38</c:v>
                </c:pt>
                <c:pt idx="5">
                  <c:v>28</c:v>
                </c:pt>
                <c:pt idx="6">
                  <c:v>29</c:v>
                </c:pt>
                <c:pt idx="7">
                  <c:v>33</c:v>
                </c:pt>
                <c:pt idx="8">
                  <c:v>37</c:v>
                </c:pt>
                <c:pt idx="9">
                  <c:v>30</c:v>
                </c:pt>
                <c:pt idx="10">
                  <c:v>321</c:v>
                </c:pt>
              </c:numCache>
            </c:numRef>
          </c:val>
          <c:extLst>
            <c:ext xmlns:c16="http://schemas.microsoft.com/office/drawing/2014/chart" uri="{C3380CC4-5D6E-409C-BE32-E72D297353CC}">
              <c16:uniqueId val="{00000004-1A57-0E47-A281-60EFAFAD10B2}"/>
            </c:ext>
          </c:extLst>
        </c:ser>
        <c:dLbls>
          <c:showLegendKey val="0"/>
          <c:showVal val="0"/>
          <c:showCatName val="0"/>
          <c:showSerName val="0"/>
          <c:showPercent val="0"/>
          <c:showBubbleSize val="0"/>
        </c:dLbls>
        <c:gapWidth val="182"/>
        <c:axId val="866809088"/>
        <c:axId val="1"/>
      </c:barChart>
      <c:catAx>
        <c:axId val="866809088"/>
        <c:scaling>
          <c:orientation val="minMax"/>
        </c:scaling>
        <c:delete val="0"/>
        <c:axPos val="b"/>
        <c:numFmt formatCode="General" sourceLinked="0"/>
        <c:majorTickMark val="none"/>
        <c:minorTickMark val="none"/>
        <c:tickLblPos val="nextTo"/>
        <c:spPr>
          <a:ln w="12700">
            <a:solidFill>
              <a:srgbClr val="D9D9D9"/>
            </a:solidFill>
            <a:prstDash val="solid"/>
            <a:round/>
          </a:ln>
        </c:spPr>
        <c:txPr>
          <a:bodyPr rot="0" spcFirstLastPara="0" vertOverflow="ellipsis" vert="horz" wrap="square" anchor="t" anchorCtr="0"/>
          <a:lstStyle/>
          <a:p>
            <a:pPr>
              <a:defRPr lang="en-US" sz="900" b="0" i="0" u="none" strike="noStrike" kern="1200" baseline="0">
                <a:solidFill>
                  <a:srgbClr val="595959"/>
                </a:solidFill>
                <a:latin typeface="Droid Sans"/>
                <a:ea typeface="Droid Sans"/>
                <a:cs typeface="Lucida Sans" panose="020B0602030504020204"/>
              </a:defRPr>
            </a:pPr>
            <a:endParaRPr lang="en-US"/>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round/>
            </a:ln>
          </c:spPr>
        </c:majorGridlines>
        <c:numFmt formatCode="General" sourceLinked="0"/>
        <c:majorTickMark val="none"/>
        <c:minorTickMark val="none"/>
        <c:tickLblPos val="nextTo"/>
        <c:spPr>
          <a:ln>
            <a:noFill/>
            <a:round/>
          </a:ln>
        </c:spPr>
        <c:txPr>
          <a:bodyPr rot="0" spcFirstLastPara="0" vertOverflow="ellipsis" vert="horz" wrap="square" anchor="t" anchorCtr="0"/>
          <a:lstStyle/>
          <a:p>
            <a:pPr>
              <a:defRPr lang="en-US" sz="900" b="0" i="0" u="none" strike="noStrike" kern="1200" baseline="0">
                <a:solidFill>
                  <a:srgbClr val="595959"/>
                </a:solidFill>
                <a:latin typeface="Droid Sans"/>
                <a:ea typeface="Droid Sans"/>
                <a:cs typeface="Lucida Sans" panose="020B0602030504020204"/>
              </a:defRPr>
            </a:pPr>
            <a:endParaRPr lang="en-US"/>
          </a:p>
        </c:txPr>
        <c:crossAx val="866809088"/>
        <c:crosses val="autoZero"/>
        <c:crossBetween val="between"/>
      </c:valAx>
      <c:spPr>
        <a:noFill/>
        <a:ln>
          <a:noFill/>
        </a:ln>
      </c:spPr>
    </c:plotArea>
    <c:legend>
      <c:legendPos val="r"/>
      <c:overlay val="0"/>
      <c:spPr>
        <a:noFill/>
        <a:ln>
          <a:noFill/>
        </a:ln>
      </c:spPr>
      <c:txPr>
        <a:bodyPr rot="0" spcFirstLastPara="0" vertOverflow="ellipsis" vert="horz" wrap="square" anchor="ctr" anchorCtr="1"/>
        <a:lstStyle/>
        <a:p>
          <a:pPr>
            <a:defRPr lang="en-US" sz="900" b="0" i="0" u="none" strike="noStrike" kern="1200" baseline="0">
              <a:solidFill>
                <a:srgbClr val="595959"/>
              </a:solidFill>
              <a:latin typeface="Droid Sans"/>
              <a:ea typeface="Droid Sans"/>
              <a:cs typeface="Lucida Sans" panose="020B0602030504020204"/>
            </a:defRPr>
          </a:pPr>
          <a:endParaRPr lang="en-US"/>
        </a:p>
      </c:txPr>
    </c:legend>
    <c:plotVisOnly val="1"/>
    <c:dispBlanksAs val="gap"/>
    <c:showDLblsOverMax val="0"/>
  </c:chart>
  <c:spPr>
    <a:noFill/>
    <a:ln>
      <a:noFill/>
    </a:ln>
  </c:spPr>
  <c:txPr>
    <a:bodyPr/>
    <a:lstStyle/>
    <a:p>
      <a:pPr>
        <a:defRPr lang="en-US" sz="1000" b="0" i="0" u="none" strike="noStrike" baseline="0">
          <a:solidFill>
            <a:srgbClr val="000000"/>
          </a:solidFill>
          <a:latin typeface="Droid Sans"/>
          <a:ea typeface="Droid Sans"/>
          <a:cs typeface="Lucida Sans" panose="020B0602030504020204"/>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a:t>
            </a:fld>
            <a:endParaRPr lang="zh-CN" altLang="en-US" sz="1200">
              <a:latin typeface="Calibri" panose="020F0502020204030204" charset="0"/>
              <a:ea typeface="等线" charset="0"/>
              <a:cs typeface="Calibri" panose="020F0502020204030204"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lstStyle/>
          <a:p>
            <a:pPr algn="l"/>
            <a:endParaRPr lang="zh-CN" altLang="en-US" sz="1200">
              <a:latin typeface="Calibri" panose="020F0502020204030204" charset="0"/>
              <a:ea typeface="等线" charset="0"/>
              <a:cs typeface="Calibri" panose="020F0502020204030204"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lstStyle/>
          <a:p>
            <a:pPr algn="r"/>
            <a:fld id="{CAD2D6BD-DE1B-4B5F-8B41-2702339687B9}" type="datetime1">
              <a:rPr lang="en-US" altLang="zh-CN" sz="1200">
                <a:latin typeface="Calibri" panose="020F0502020204030204" charset="0"/>
                <a:ea typeface="等线" charset="0"/>
                <a:cs typeface="Calibri" panose="020F0502020204030204" charset="0"/>
              </a:rPr>
              <a:t>9/29/2024</a:t>
            </a:fld>
            <a:endParaRPr lang="zh-CN" altLang="en-US" sz="1200">
              <a:latin typeface="Calibri" panose="020F0502020204030204" charset="0"/>
              <a:ea typeface="等线" charset="0"/>
              <a:cs typeface="Calibri" panose="020F0502020204030204"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lstStyle/>
          <a:p>
            <a:pPr algn="l"/>
            <a:endParaRPr lang="zh-CN" altLang="en-US" sz="1200">
              <a:latin typeface="Calibri" panose="020F0502020204030204" charset="0"/>
              <a:ea typeface="等线" charset="0"/>
              <a:cs typeface="Calibri" panose="020F0502020204030204" charset="0"/>
            </a:endParaRPr>
          </a:p>
        </p:txBody>
      </p:sp>
    </p:spTree>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a:t>
            </a:fld>
            <a:endParaRPr lang="zh-CN" altLang="en-US" sz="1200">
              <a:latin typeface="Calibri" panose="020F0502020204030204" charset="0"/>
              <a:ea typeface="等线" charset="0"/>
              <a:cs typeface="Calibri" panose="020F0502020204030204" charset="0"/>
            </a:endParaRPr>
          </a:p>
        </p:txBody>
      </p:sp>
      <p:sp>
        <p:nvSpPr>
          <p:cNvPr id="5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5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10</a:t>
            </a:fld>
            <a:endParaRPr lang="zh-CN" altLang="en-US" sz="1200">
              <a:latin typeface="Calibri" panose="020F0502020204030204" charset="0"/>
              <a:ea typeface="等线" charset="0"/>
              <a:cs typeface="Calibri" panose="020F0502020204030204" charset="0"/>
            </a:endParaRPr>
          </a:p>
        </p:txBody>
      </p:sp>
      <p:sp>
        <p:nvSpPr>
          <p:cNvPr id="17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11</a:t>
            </a:fld>
            <a:endParaRPr lang="zh-CN" altLang="en-US" sz="1200">
              <a:latin typeface="Calibri" panose="020F0502020204030204" charset="0"/>
              <a:ea typeface="等线" charset="0"/>
              <a:cs typeface="Calibri" panose="020F0502020204030204" charset="0"/>
            </a:endParaRPr>
          </a:p>
        </p:txBody>
      </p:sp>
      <p:sp>
        <p:nvSpPr>
          <p:cNvPr id="18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12</a:t>
            </a:fld>
            <a:endParaRPr lang="zh-CN" altLang="en-US" sz="1200">
              <a:latin typeface="Calibri" panose="020F0502020204030204" charset="0"/>
              <a:ea typeface="等线" charset="0"/>
              <a:cs typeface="Calibri" panose="020F0502020204030204" charset="0"/>
            </a:endParaRPr>
          </a:p>
        </p:txBody>
      </p:sp>
      <p:sp>
        <p:nvSpPr>
          <p:cNvPr id="19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9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2</a:t>
            </a:fld>
            <a:endParaRPr lang="zh-CN" altLang="en-US" sz="1200">
              <a:latin typeface="Calibri" panose="020F0502020204030204" charset="0"/>
              <a:ea typeface="等线" charset="0"/>
              <a:cs typeface="Calibri" panose="020F0502020204030204" charset="0"/>
            </a:endParaRPr>
          </a:p>
        </p:txBody>
      </p:sp>
      <p:sp>
        <p:nvSpPr>
          <p:cNvPr id="8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3</a:t>
            </a:fld>
            <a:endParaRPr lang="zh-CN" altLang="en-US" sz="1200">
              <a:latin typeface="Calibri" panose="020F0502020204030204" charset="0"/>
              <a:ea typeface="等线" charset="0"/>
              <a:cs typeface="Calibri" panose="020F0502020204030204" charset="0"/>
            </a:endParaRPr>
          </a:p>
        </p:txBody>
      </p:sp>
      <p:sp>
        <p:nvSpPr>
          <p:cNvPr id="11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1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4</a:t>
            </a:fld>
            <a:endParaRPr lang="zh-CN" altLang="en-US" sz="1200">
              <a:latin typeface="Calibri" panose="020F0502020204030204" charset="0"/>
              <a:ea typeface="等线" charset="0"/>
              <a:cs typeface="Calibri" panose="020F0502020204030204" charset="0"/>
            </a:endParaRPr>
          </a:p>
        </p:txBody>
      </p:sp>
      <p:sp>
        <p:nvSpPr>
          <p:cNvPr id="12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5</a:t>
            </a:fld>
            <a:endParaRPr lang="zh-CN" altLang="en-US" sz="1200">
              <a:latin typeface="Calibri" panose="020F0502020204030204" charset="0"/>
              <a:ea typeface="等线" charset="0"/>
              <a:cs typeface="Calibri" panose="020F0502020204030204" charset="0"/>
            </a:endParaRPr>
          </a:p>
        </p:txBody>
      </p:sp>
      <p:sp>
        <p:nvSpPr>
          <p:cNvPr id="13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6</a:t>
            </a:fld>
            <a:endParaRPr lang="zh-CN" altLang="en-US" sz="1200">
              <a:latin typeface="Calibri" panose="020F0502020204030204" charset="0"/>
              <a:ea typeface="等线" charset="0"/>
              <a:cs typeface="Calibri" panose="020F0502020204030204" charset="0"/>
            </a:endParaRPr>
          </a:p>
        </p:txBody>
      </p:sp>
      <p:sp>
        <p:nvSpPr>
          <p:cNvPr id="14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7</a:t>
            </a:fld>
            <a:endParaRPr lang="zh-CN" altLang="en-US" sz="1200">
              <a:latin typeface="Calibri" panose="020F0502020204030204" charset="0"/>
              <a:ea typeface="等线" charset="0"/>
              <a:cs typeface="Calibri" panose="020F0502020204030204" charset="0"/>
            </a:endParaRPr>
          </a:p>
        </p:txBody>
      </p:sp>
      <p:sp>
        <p:nvSpPr>
          <p:cNvPr id="15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8</a:t>
            </a:fld>
            <a:endParaRPr lang="zh-CN" altLang="en-US" sz="1200">
              <a:latin typeface="Calibri" panose="020F0502020204030204" charset="0"/>
              <a:ea typeface="等线" charset="0"/>
              <a:cs typeface="Calibri" panose="020F0502020204030204" charset="0"/>
            </a:endParaRPr>
          </a:p>
        </p:txBody>
      </p:sp>
      <p:sp>
        <p:nvSpPr>
          <p:cNvPr id="15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9</a:t>
            </a:fld>
            <a:endParaRPr lang="zh-CN" altLang="en-US" sz="1200">
              <a:latin typeface="Calibri" panose="020F0502020204030204" charset="0"/>
              <a:ea typeface="等线" charset="0"/>
              <a:cs typeface="Calibri" panose="020F0502020204030204" charset="0"/>
            </a:endParaRPr>
          </a:p>
        </p:txBody>
      </p:sp>
      <p:sp>
        <p:nvSpPr>
          <p:cNvPr id="16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24"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27"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sz="3200" b="0" i="0">
              <a:solidFill>
                <a:schemeClr val="tx1"/>
              </a:solidFill>
              <a:latin typeface="Trebuchet MS" panose="020B0603020202020204" charset="0"/>
              <a:cs typeface="Trebuchet MS" panose="020B0603020202020204"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53" name="曲线"/>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54"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5" name="曲线"/>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6" name="曲线"/>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57"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9"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60" name="曲线"/>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61"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2"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63"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6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6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6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3"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3" name="文本框"/>
          <p:cNvSpPr>
            <a:spLocks noGrp="1"/>
          </p:cNvSpPr>
          <p:nvPr>
            <p:ph type="body" idx="1"/>
          </p:nvPr>
        </p:nvSpPr>
        <p:spPr>
          <a:xfrm>
            <a:off x="609600" y="1577340"/>
            <a:ext cx="10972800" cy="4526275"/>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fld id="{CAD2D6BD-DE1B-4B5F-8B41-2702339687B9}" type="datetime1">
              <a:rPr lang="en-US" altLang="zh-CN">
                <a:solidFill>
                  <a:srgbClr val="898989"/>
                </a:solidFill>
                <a:latin typeface="Calibri" panose="020F0502020204030204" charset="0"/>
                <a:ea typeface="SimSun" panose="02010600030101010101" pitchFamily="2" charset="-122"/>
                <a:cs typeface="Calibri" panose="020F0502020204030204" charset="0"/>
              </a:rPr>
              <a:t>9/29/2024</a:t>
            </a:fld>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defTabSz="914400" fontAlgn="auto" hangingPunct="1">
        <a:buNone/>
        <a:defRPr sz="1800">
          <a:latin typeface="Calibri" panose="020F0502020204030204" charset="0"/>
          <a:ea typeface="SimSun" panose="02010600030101010101" pitchFamily="2" charset="-122"/>
          <a:cs typeface="Calibri" panose="020F0502020204030204" charset="0"/>
        </a:defRPr>
      </a:lvl1pPr>
    </p:titleStyle>
    <p:bodyStyle>
      <a:lvl1pPr marL="0" indent="0" defTabSz="914400" fontAlgn="auto" hangingPunct="1">
        <a:buNone/>
        <a:defRPr sz="1800">
          <a:latin typeface="Calibri" panose="020F0502020204030204" charset="0"/>
          <a:ea typeface="SimSun" panose="02010600030101010101" pitchFamily="2" charset="-122"/>
          <a:cs typeface="Calibri" panose="020F0502020204030204" charset="0"/>
        </a:defRPr>
      </a:lvl1pPr>
      <a:lvl2pPr marL="457200" indent="0" defTabSz="914400" fontAlgn="auto" hangingPunct="1">
        <a:buNone/>
        <a:defRPr sz="1800">
          <a:latin typeface="Calibri" panose="020F0502020204030204" charset="0"/>
          <a:ea typeface="SimSun" panose="02010600030101010101" pitchFamily="2" charset="-122"/>
          <a:cs typeface="Calibri" panose="020F0502020204030204" charset="0"/>
        </a:defRPr>
      </a:lvl2pPr>
      <a:lvl3pPr marL="914400" indent="0" defTabSz="914400" fontAlgn="auto" hangingPunct="1">
        <a:buNone/>
        <a:defRPr sz="1800">
          <a:latin typeface="Calibri" panose="020F0502020204030204" charset="0"/>
          <a:ea typeface="SimSun" panose="02010600030101010101" pitchFamily="2" charset="-122"/>
          <a:cs typeface="Calibri" panose="020F0502020204030204" charset="0"/>
        </a:defRPr>
      </a:lvl3pPr>
      <a:lvl4pPr marL="1371600" indent="0" defTabSz="914400" fontAlgn="auto" hangingPunct="1">
        <a:buNone/>
        <a:defRPr sz="1800">
          <a:latin typeface="Calibri" panose="020F0502020204030204" charset="0"/>
          <a:ea typeface="SimSun" panose="02010600030101010101" pitchFamily="2" charset="-122"/>
          <a:cs typeface="Calibri" panose="020F0502020204030204" charset="0"/>
        </a:defRPr>
      </a:lvl4pPr>
      <a:lvl5pPr marL="1828800" indent="0" defTabSz="914400" fontAlgn="auto" hangingPunct="1">
        <a:buNone/>
        <a:defRPr sz="1800">
          <a:latin typeface="Calibri" panose="020F0502020204030204" charset="0"/>
          <a:ea typeface="SimSun" panose="02010600030101010101" pitchFamily="2" charset="-122"/>
          <a:cs typeface="Calibri" panose="020F0502020204030204" charset="0"/>
        </a:defRPr>
      </a:lvl5pPr>
      <a:lvl6pPr marL="2286000" indent="0" defTabSz="914400" fontAlgn="auto" hangingPunct="1">
        <a:buNone/>
        <a:defRPr sz="1800">
          <a:latin typeface="Calibri" panose="020F0502020204030204" charset="0"/>
          <a:ea typeface="SimSun" panose="02010600030101010101" pitchFamily="2" charset="-122"/>
          <a:cs typeface="Calibri" panose="020F0502020204030204" charset="0"/>
        </a:defRPr>
      </a:lvl6pPr>
      <a:lvl7pPr marL="2743200" indent="0" defTabSz="914400" fontAlgn="auto" hangingPunct="1">
        <a:buNone/>
        <a:defRPr sz="1800">
          <a:latin typeface="Calibri" panose="020F0502020204030204" charset="0"/>
          <a:ea typeface="SimSun" panose="02010600030101010101" pitchFamily="2" charset="-122"/>
          <a:cs typeface="Calibri" panose="020F0502020204030204" charset="0"/>
        </a:defRPr>
      </a:lvl7pPr>
      <a:lvl8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8pPr>
      <a:lvl9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1.xml" /><Relationship Id="rId1" Type="http://schemas.openxmlformats.org/officeDocument/2006/relationships/slideLayout" Target="../slideLayouts/slideLayout13.xml" /><Relationship Id="rId5" Type="http://schemas.openxmlformats.org/officeDocument/2006/relationships/image" Target="../media/image12.jpeg" /><Relationship Id="rId4" Type="http://schemas.openxmlformats.org/officeDocument/2006/relationships/chart" Target="../charts/chart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 Id="rId4" Type="http://schemas.openxmlformats.org/officeDocument/2006/relationships/image" Target="../media/image8.png" /></Relationships>
</file>

<file path=ppt/slides/_rels/slide7.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p:nvPr/>
        </p:nvGrpSpPr>
        <p:grpSpPr>
          <a:xfrm>
            <a:off x="876298" y="990599"/>
            <a:ext cx="1743074" cy="1333500"/>
            <a:chOff x="876298" y="990599"/>
            <a:chExt cx="1743074" cy="1333500"/>
          </a:xfrm>
        </p:grpSpPr>
        <p:sp>
          <p:nvSpPr>
            <p:cNvPr id="38" name="曲线"/>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ap="flat" cmpd="sng">
            <a:noFill/>
            <a:prstDash val="solid"/>
            <a:miter/>
          </a:ln>
        </p:spPr>
      </p:sp>
      <p:sp>
        <p:nvSpPr>
          <p:cNvPr id="42" name="曲线"/>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anose="02020603050405020304" pitchFamily="18" charset="0"/>
                <a:ea typeface="SimSun" panose="02010600030101010101" pitchFamily="2" charset="-122"/>
                <a:cs typeface="Times New Roman" panose="02020603050405020304" pitchFamily="18" charset="0"/>
              </a:rPr>
              <a:t>Employee Data Analysis using Excel </a:t>
            </a:r>
            <a:br>
              <a:rPr lang="zh-CN" altLang="en-US" sz="3200" b="1" i="0" u="none" strike="noStrike" kern="0" cap="none" spc="0" baseline="0">
                <a:solidFill>
                  <a:srgbClr val="0F0F0F"/>
                </a:solidFill>
                <a:latin typeface="Roboto" pitchFamily="2" charset="0"/>
                <a:ea typeface="SimSun" panose="02010600030101010101" pitchFamily="2" charset="-122"/>
                <a:cs typeface="Trebuchet MS" panose="020B0603020202020204" charset="0"/>
              </a:rPr>
            </a:br>
            <a:endParaRPr lang="zh-CN" altLang="en-US" sz="3200" b="0"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44" name="图片"/>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46" name="矩形"/>
          <p:cNvSpPr/>
          <p:nvPr/>
        </p:nvSpPr>
        <p:spPr>
          <a:xfrm>
            <a:off x="2554541" y="3314150"/>
            <a:ext cx="8610599" cy="190118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STUDENT NAME: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REGISTER NO:</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DEPARTMENT: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COLLEGE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a:t>
            </a:r>
            <a:endParaRPr lang="zh-CN" altLang="en-US"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p:txBody>
      </p:sp>
      <p:sp>
        <p:nvSpPr>
          <p:cNvPr id="47" name="矩形"/>
          <p:cNvSpPr/>
          <p:nvPr/>
        </p:nvSpPr>
        <p:spPr>
          <a:xfrm>
            <a:off x="4800600" y="3340836"/>
            <a:ext cx="3505200" cy="36830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dirty="0">
                <a:latin typeface="Arial Rounded MT Bold" panose="020F0704030504030204" pitchFamily="34" charset="0"/>
                <a:cs typeface="Calibri" panose="020F0502020204030204" charset="0"/>
              </a:rPr>
              <a:t>ABINAYA G</a:t>
            </a:r>
            <a:endParaRPr lang="en-IN" altLang="zh-CN" sz="1800" b="0" i="0" u="none" strike="noStrike" kern="1200" cap="none" spc="0" baseline="0" dirty="0">
              <a:solidFill>
                <a:schemeClr val="tx1"/>
              </a:solidFill>
              <a:latin typeface="Arial Rounded MT Bold" panose="020F0704030504030204" pitchFamily="34" charset="0"/>
              <a:ea typeface="SimSun" panose="02010600030101010101" pitchFamily="2" charset="-122"/>
              <a:cs typeface="Calibri" panose="020F0502020204030204" charset="0"/>
            </a:endParaRPr>
          </a:p>
        </p:txBody>
      </p:sp>
      <p:sp>
        <p:nvSpPr>
          <p:cNvPr id="48" name="矩形"/>
          <p:cNvSpPr/>
          <p:nvPr/>
        </p:nvSpPr>
        <p:spPr>
          <a:xfrm>
            <a:off x="4800600" y="3754142"/>
            <a:ext cx="3352800" cy="646331"/>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b="0" i="0" u="none" strike="noStrike" kern="1200" cap="none" spc="0" baseline="0" dirty="0">
                <a:solidFill>
                  <a:schemeClr val="tx1"/>
                </a:solidFill>
                <a:latin typeface="Arial Rounded MT Bold" panose="020F0704030504030204" pitchFamily="34" charset="0"/>
                <a:ea typeface="SimSun" panose="02010600030101010101" pitchFamily="2" charset="-122"/>
                <a:cs typeface="Calibri" panose="020F0502020204030204" charset="0"/>
              </a:rPr>
              <a:t>3122162</a:t>
            </a:r>
            <a:r>
              <a:rPr lang="en-US" altLang="zh-CN" dirty="0">
                <a:latin typeface="Arial Rounded MT Bold" panose="020F0704030504030204" pitchFamily="34" charset="0"/>
                <a:cs typeface="Calibri" panose="020F0502020204030204" charset="0"/>
              </a:rPr>
              <a:t>22</a:t>
            </a:r>
          </a:p>
          <a:p>
            <a:pPr marL="0" indent="0" algn="l">
              <a:lnSpc>
                <a:spcPct val="100000"/>
              </a:lnSpc>
              <a:spcBef>
                <a:spcPts val="0"/>
              </a:spcBef>
              <a:spcAft>
                <a:spcPts val="0"/>
              </a:spcAft>
              <a:buNone/>
            </a:pPr>
            <a:endParaRPr lang="en-IN" altLang="en-US" sz="1800" b="0" i="0" u="none" strike="noStrike" kern="1200" cap="none" spc="0" baseline="0" dirty="0">
              <a:solidFill>
                <a:schemeClr val="tx1"/>
              </a:solidFill>
              <a:latin typeface="Arial Rounded MT Bold" panose="020F0704030504030204" pitchFamily="34" charset="0"/>
              <a:ea typeface="SimSun" panose="02010600030101010101" pitchFamily="2" charset="-122"/>
              <a:cs typeface="Calibri" panose="020F0502020204030204" charset="0"/>
            </a:endParaRPr>
          </a:p>
        </p:txBody>
      </p:sp>
      <p:sp>
        <p:nvSpPr>
          <p:cNvPr id="49" name="矩形"/>
          <p:cNvSpPr/>
          <p:nvPr/>
        </p:nvSpPr>
        <p:spPr>
          <a:xfrm>
            <a:off x="4800599" y="4078467"/>
            <a:ext cx="3164681" cy="369332"/>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b="0" i="0" u="none" strike="noStrike" kern="1200" cap="none" spc="0" baseline="0" dirty="0">
                <a:solidFill>
                  <a:schemeClr val="tx1"/>
                </a:solidFill>
                <a:latin typeface="Arial Rounded MT Bold" panose="020F0704030504030204" pitchFamily="34" charset="0"/>
                <a:ea typeface="SimSun" panose="02010600030101010101" pitchFamily="2" charset="-122"/>
                <a:cs typeface="Calibri" panose="020F0502020204030204" charset="0"/>
              </a:rPr>
              <a:t>Commerce</a:t>
            </a:r>
            <a:endParaRPr lang="zh-CN" altLang="en-US" sz="1800" b="0" i="0" u="none" strike="noStrike" kern="1200" cap="none" spc="0" baseline="0" dirty="0">
              <a:solidFill>
                <a:schemeClr val="tx1"/>
              </a:solidFill>
              <a:latin typeface="Arial Rounded MT Bold" panose="020F0704030504030204" pitchFamily="34" charset="0"/>
              <a:ea typeface="SimSun" panose="02010600030101010101" pitchFamily="2" charset="-122"/>
              <a:cs typeface="Calibri" panose="020F0502020204030204" charset="0"/>
            </a:endParaRPr>
          </a:p>
        </p:txBody>
      </p:sp>
      <p:sp>
        <p:nvSpPr>
          <p:cNvPr id="50" name="矩形"/>
          <p:cNvSpPr/>
          <p:nvPr/>
        </p:nvSpPr>
        <p:spPr>
          <a:xfrm>
            <a:off x="4812323" y="4493127"/>
            <a:ext cx="6858000" cy="35814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anose="020F0704030504030204" pitchFamily="34" charset="0"/>
                <a:ea typeface="SimSun" panose="02010600030101010101" pitchFamily="2" charset="-122"/>
                <a:cs typeface="Calibri" panose="020F0502020204030204" charset="0"/>
              </a:rPr>
              <a:t>Shri shankaralal sundarbai shasun Jain college for women </a:t>
            </a:r>
            <a:endParaRPr lang="zh-CN" altLang="en-US" sz="1800" b="0" i="0" u="none" strike="noStrike" kern="1200" cap="none" spc="0" baseline="0">
              <a:solidFill>
                <a:schemeClr val="tx1"/>
              </a:solidFill>
              <a:latin typeface="Arial Rounded MT Bold" panose="020F0704030504030204" pitchFamily="34" charset="0"/>
              <a:ea typeface="SimSun" panose="02010600030101010101" pitchFamily="2" charset="-122"/>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0" name="图片"/>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1"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10</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2" name="矩形"/>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800" b="1"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4800" b="1" i="0" u="none" strike="noStrike" kern="120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LL</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G</a:t>
            </a:r>
            <a:endParaRPr lang="zh-CN" altLang="en-US" sz="48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3" name="矩形"/>
          <p:cNvSpPr/>
          <p:nvPr/>
        </p:nvSpPr>
        <p:spPr>
          <a:xfrm>
            <a:off x="1219200" y="1371600"/>
            <a:ext cx="6019799" cy="38671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anose="02020502060505020804" pitchFamily="18" charset="0"/>
                <a:ea typeface="SimSun" panose="02010600030101010101" pitchFamily="2" charset="-122"/>
                <a:cs typeface="Calibri" panose="020F0502020204030204" charset="0"/>
              </a:rPr>
              <a:t>Data collection :                                                                                        </a:t>
            </a:r>
            <a:endParaRPr lang="zh-CN" altLang="en-US" sz="2000" b="0" i="0" u="none" strike="noStrike" kern="1200" cap="none" spc="0" baseline="0">
              <a:solidFill>
                <a:schemeClr val="tx1"/>
              </a:solidFill>
              <a:latin typeface="Perpetua Titling MT" panose="02020502060505020804" pitchFamily="18" charset="0"/>
              <a:ea typeface="SimSun" panose="02010600030101010101" pitchFamily="2" charset="-122"/>
              <a:cs typeface="Calibri" panose="020F0502020204030204" charset="0"/>
            </a:endParaRPr>
          </a:p>
        </p:txBody>
      </p:sp>
      <p:sp>
        <p:nvSpPr>
          <p:cNvPr id="174" name="矩形"/>
          <p:cNvSpPr/>
          <p:nvPr/>
        </p:nvSpPr>
        <p:spPr>
          <a:xfrm>
            <a:off x="1751867" y="1771710"/>
            <a:ext cx="4429125" cy="127254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endParaRPr lang="zh-CN" altLang="en-US" sz="2000" b="0" i="0" u="none" strike="noStrike" kern="1200" cap="none" spc="0" baseline="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75" name="矩形"/>
          <p:cNvSpPr/>
          <p:nvPr/>
        </p:nvSpPr>
        <p:spPr>
          <a:xfrm>
            <a:off x="1219200" y="3197164"/>
            <a:ext cx="2590799" cy="38671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anose="02020502060401020303" pitchFamily="18" charset="0"/>
                <a:ea typeface="SimSun" panose="02010600030101010101" pitchFamily="2" charset="-122"/>
                <a:cs typeface="Calibri" panose="020F0502020204030204" charset="0"/>
              </a:rPr>
              <a:t> </a:t>
            </a:r>
            <a:r>
              <a:rPr lang="en-US" altLang="zh-CN" sz="2000" b="0" i="0" u="none" strike="noStrike" kern="1200" cap="none" spc="0" baseline="0">
                <a:solidFill>
                  <a:schemeClr val="tx1"/>
                </a:solidFill>
                <a:latin typeface="Perpetua Titling MT" panose="02020502060505020804" pitchFamily="18" charset="0"/>
                <a:ea typeface="SimSun" panose="02010600030101010101" pitchFamily="2" charset="-122"/>
                <a:cs typeface="Calibri" panose="020F0502020204030204" charset="0"/>
              </a:rPr>
              <a:t>DATA CLEANING : </a:t>
            </a:r>
            <a:r>
              <a:rPr lang="en-US" altLang="zh-CN" sz="1800" b="0" i="0" u="none" strike="noStrike" kern="1200" cap="none" spc="0" baseline="0">
                <a:solidFill>
                  <a:schemeClr val="tx1"/>
                </a:solidFill>
                <a:latin typeface="Perpetua" panose="02020502060401020303" pitchFamily="18" charset="0"/>
                <a:ea typeface="SimSun" panose="02010600030101010101" pitchFamily="2" charset="-122"/>
                <a:cs typeface="Calibri" panose="020F0502020204030204" charset="0"/>
              </a:rPr>
              <a:t> </a:t>
            </a:r>
            <a:endParaRPr lang="zh-CN" altLang="en-US" sz="1800" b="0" i="0" u="none" strike="noStrike" kern="1200" cap="none" spc="0" baseline="0">
              <a:solidFill>
                <a:schemeClr val="tx1"/>
              </a:solidFill>
              <a:latin typeface="Perpetua" panose="02020502060401020303" pitchFamily="18" charset="0"/>
              <a:ea typeface="SimSun" panose="02010600030101010101" pitchFamily="2" charset="-122"/>
              <a:cs typeface="Calibri" panose="020F0502020204030204" charset="0"/>
            </a:endParaRPr>
          </a:p>
        </p:txBody>
      </p:sp>
      <p:sp>
        <p:nvSpPr>
          <p:cNvPr id="176" name="矩形"/>
          <p:cNvSpPr/>
          <p:nvPr/>
        </p:nvSpPr>
        <p:spPr>
          <a:xfrm>
            <a:off x="1751867" y="3699289"/>
            <a:ext cx="2438400" cy="68199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1). Start date                     2). End date</a:t>
            </a:r>
            <a:endParaRPr lang="zh-CN" altLang="en-US" sz="2000" b="0" i="0" u="none" strike="noStrike" kern="1200" cap="none" spc="0" baseline="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77" name="矩形"/>
          <p:cNvSpPr/>
          <p:nvPr/>
        </p:nvSpPr>
        <p:spPr>
          <a:xfrm>
            <a:off x="1222131" y="4509190"/>
            <a:ext cx="3505199" cy="38671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anose="02020502060505020804" pitchFamily="18" charset="0"/>
                <a:ea typeface="SimSun" panose="02010600030101010101" pitchFamily="2" charset="-122"/>
                <a:cs typeface="Calibri" panose="020F0502020204030204" charset="0"/>
              </a:rPr>
              <a:t>PERFORMANCE LEVEL : </a:t>
            </a:r>
            <a:endParaRPr lang="zh-CN" altLang="en-US" sz="2000" b="0" i="0" u="none" strike="noStrike" kern="1200" cap="none" spc="0" baseline="0">
              <a:solidFill>
                <a:schemeClr val="tx1"/>
              </a:solidFill>
              <a:latin typeface="Perpetua Titling MT" panose="02020502060505020804" pitchFamily="18" charset="0"/>
              <a:ea typeface="SimSun" panose="02010600030101010101" pitchFamily="2" charset="-122"/>
              <a:cs typeface="Calibri" panose="020F0502020204030204" charset="0"/>
            </a:endParaRPr>
          </a:p>
        </p:txBody>
      </p:sp>
      <p:sp>
        <p:nvSpPr>
          <p:cNvPr id="178" name="矩形"/>
          <p:cNvSpPr/>
          <p:nvPr/>
        </p:nvSpPr>
        <p:spPr>
          <a:xfrm>
            <a:off x="1751867" y="4999902"/>
            <a:ext cx="2669931" cy="127254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endParaRPr lang="zh-CN" altLang="en-US" sz="2000" b="0" i="0" u="none" strike="noStrike" kern="1200" cap="none" spc="0" baseline="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82"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83" name="图片"/>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84"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4800" b="1" i="0" u="none" strike="noStrike" kern="0" cap="none" spc="-4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8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4800" b="1" i="0" u="none" strike="noStrike" kern="0" cap="none" spc="-40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TS</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85"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11</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aphicFrame>
        <p:nvGraphicFramePr>
          <p:cNvPr id="186" name="图表"/>
          <p:cNvGraphicFramePr/>
          <p:nvPr/>
        </p:nvGraphicFramePr>
        <p:xfrm>
          <a:off x="838200" y="1295399"/>
          <a:ext cx="6553200" cy="3962400"/>
        </p:xfrm>
        <a:graphic>
          <a:graphicData uri="http://schemas.openxmlformats.org/drawingml/2006/chart">
            <c:chart xmlns:c="http://schemas.openxmlformats.org/drawingml/2006/chart" xmlns:r="http://schemas.openxmlformats.org/officeDocument/2006/relationships" r:id="rId4"/>
          </a:graphicData>
        </a:graphic>
      </p:graphicFrame>
      <p:pic>
        <p:nvPicPr>
          <p:cNvPr id="193" name="图片"/>
          <p:cNvPicPr>
            <a:picLocks noChangeAspect="1"/>
          </p:cNvPicPr>
          <p:nvPr/>
        </p:nvPicPr>
        <p:blipFill>
          <a:blip r:embed="rId5" cstate="print"/>
          <a:stretch>
            <a:fillRect/>
          </a:stretch>
        </p:blipFill>
        <p:spPr>
          <a:xfrm>
            <a:off x="484585" y="1193617"/>
            <a:ext cx="8196477" cy="5077239"/>
          </a:xfrm>
          <a:prstGeom prst="rect">
            <a:avLst/>
          </a:prstGeom>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zh-CN" altLang="en-US" sz="4800" b="1"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90" name="矩形"/>
          <p:cNvSpPr/>
          <p:nvPr/>
        </p:nvSpPr>
        <p:spPr>
          <a:xfrm>
            <a:off x="1066800" y="1600200"/>
            <a:ext cx="7467600" cy="310769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mj-lt"/>
                <a:ea typeface="SimSun" panose="02010600030101010101" pitchFamily="2" charset="-122"/>
                <a:cs typeface="+mj-lt"/>
              </a:rPr>
              <a:t>In summary, a comprehensive conclusion for a data analysis in a research study involves a strategic synthesis of key finding of the performance level of an each employee specifically and their implications,  contribution to the organisation as a brief </a:t>
            </a:r>
            <a:r>
              <a:rPr lang="en-US" altLang="zh-CN" sz="1800" b="1" i="0" u="none" strike="noStrike" kern="1200" cap="none" spc="0" baseline="0">
                <a:solidFill>
                  <a:schemeClr val="tx1"/>
                </a:solidFill>
                <a:latin typeface="+mj-lt"/>
                <a:ea typeface="SimSun" panose="02010600030101010101" pitchFamily="2" charset="-122"/>
                <a:cs typeface="+mj-lt"/>
              </a:rPr>
              <a:t>. </a:t>
            </a:r>
            <a:endParaRPr lang="zh-CN" altLang="en-US" sz="1800" b="1" i="0" u="none" strike="noStrike" kern="1200" cap="none" spc="0" baseline="0">
              <a:solidFill>
                <a:schemeClr val="tx1"/>
              </a:solidFill>
              <a:latin typeface="+mj-lt"/>
              <a:ea typeface="SimSun" panose="02010600030101010101" pitchFamily="2" charset="-122"/>
              <a:cs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7" name="曲线"/>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7" name="组合"/>
          <p:cNvGrpSpPr/>
          <p:nvPr/>
        </p:nvGrpSpPr>
        <p:grpSpPr>
          <a:xfrm>
            <a:off x="7448612" y="0"/>
            <a:ext cx="4743793" cy="6858466"/>
            <a:chOff x="7448612" y="0"/>
            <a:chExt cx="4743793" cy="6858466"/>
          </a:xfrm>
        </p:grpSpPr>
        <p:sp>
          <p:nvSpPr>
            <p:cNvPr id="68" name="曲线"/>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69"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70" name="曲线"/>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71" name="曲线"/>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72"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3" name="曲线"/>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4"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5" name="曲线"/>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6"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8"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9"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80"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8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82"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TITLE</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pSp>
        <p:nvGrpSpPr>
          <p:cNvPr id="85" name="组合"/>
          <p:cNvGrpSpPr/>
          <p:nvPr/>
        </p:nvGrpSpPr>
        <p:grpSpPr>
          <a:xfrm>
            <a:off x="466725" y="6410325"/>
            <a:ext cx="3705224" cy="295275"/>
            <a:chOff x="466725" y="6410325"/>
            <a:chExt cx="3705224" cy="295275"/>
          </a:xfrm>
        </p:grpSpPr>
        <p:pic>
          <p:nvPicPr>
            <p:cNvPr id="83" name="图片"/>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4" name="图片"/>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2</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87" name="矩形"/>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anose="02020603050405020304" pitchFamily="18" charset="0"/>
                <a:ea typeface="SimSun" panose="02010600030101010101" pitchFamily="2" charset="-122"/>
                <a:cs typeface="Times New Roman" panose="02020603050405020304" pitchFamily="18" charset="0"/>
              </a:rPr>
              <a:t>Employee Performance Analysis using Excel</a:t>
            </a:r>
            <a:endParaRPr lang="zh-CN" altLang="en-US" sz="2800" b="0" i="0" u="none" strike="noStrike" kern="1200" cap="none" spc="0" baseline="0">
              <a:solidFill>
                <a:srgbClr val="7030A0"/>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0" name="曲线"/>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5"/>
                </a:lnTo>
                <a:lnTo>
                  <a:pt x="21599" y="21595"/>
                </a:lnTo>
                <a:lnTo>
                  <a:pt x="21599" y="0"/>
                </a:lnTo>
                <a:close/>
              </a:path>
            </a:pathLst>
          </a:custGeom>
          <a:solidFill>
            <a:srgbClr val="F1F1F1"/>
          </a:solidFill>
          <a:ln cap="flat" cmpd="sng">
            <a:noFill/>
            <a:prstDash val="solid"/>
            <a:miter/>
          </a:ln>
        </p:spPr>
      </p:sp>
      <p:grpSp>
        <p:nvGrpSpPr>
          <p:cNvPr id="100" name="组合"/>
          <p:cNvGrpSpPr/>
          <p:nvPr/>
        </p:nvGrpSpPr>
        <p:grpSpPr>
          <a:xfrm>
            <a:off x="7448612" y="0"/>
            <a:ext cx="4743793" cy="6858466"/>
            <a:chOff x="7448612" y="0"/>
            <a:chExt cx="4743793" cy="6858466"/>
          </a:xfrm>
        </p:grpSpPr>
        <p:sp>
          <p:nvSpPr>
            <p:cNvPr id="91" name="曲线"/>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92"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93" name="曲线"/>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4" name="曲线"/>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95"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6" name="曲线"/>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7"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8" name="曲线"/>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9"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2" name="矩形"/>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3" name="曲线"/>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59" y="3161"/>
                </a:lnTo>
                <a:lnTo>
                  <a:pt x="1473" y="5347"/>
                </a:lnTo>
                <a:lnTo>
                  <a:pt x="383" y="7928"/>
                </a:lnTo>
                <a:lnTo>
                  <a:pt x="0" y="10800"/>
                </a:lnTo>
                <a:lnTo>
                  <a:pt x="383" y="13671"/>
                </a:lnTo>
                <a:lnTo>
                  <a:pt x="1473" y="16250"/>
                </a:lnTo>
                <a:lnTo>
                  <a:pt x="3159"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 name="曲线"/>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ap="flat" cmpd="sng">
            <a:noFill/>
            <a:prstDash val="solid"/>
            <a:miter/>
          </a:ln>
        </p:spPr>
      </p:sp>
      <p:pic>
        <p:nvPicPr>
          <p:cNvPr id="105" name="图片"/>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8" name="组合"/>
          <p:cNvGrpSpPr/>
          <p:nvPr/>
        </p:nvGrpSpPr>
        <p:grpSpPr>
          <a:xfrm>
            <a:off x="47625" y="3819523"/>
            <a:ext cx="4124324" cy="3009896"/>
            <a:chOff x="47625" y="3819523"/>
            <a:chExt cx="4124324" cy="3009896"/>
          </a:xfrm>
        </p:grpSpPr>
        <p:pic>
          <p:nvPicPr>
            <p:cNvPr id="106" name="图片"/>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7" name="图片"/>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9"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8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G</a:t>
            </a:r>
            <a:r>
              <a:rPr lang="en-US" altLang="zh-CN" sz="48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1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3</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11" name="矩形"/>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组合"/>
          <p:cNvGrpSpPr/>
          <p:nvPr/>
        </p:nvGrpSpPr>
        <p:grpSpPr>
          <a:xfrm>
            <a:off x="7991475" y="2933700"/>
            <a:ext cx="2762249" cy="3257550"/>
            <a:chOff x="7991475" y="2933700"/>
            <a:chExt cx="2762249" cy="3257550"/>
          </a:xfrm>
        </p:grpSpPr>
        <p:sp>
          <p:nvSpPr>
            <p:cNvPr id="114"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6" name="图片"/>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8"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ROB</a:t>
            </a:r>
            <a:r>
              <a:rPr lang="en-US" altLang="zh-CN" sz="4250" b="1" i="0" u="none" strike="noStrike" kern="0" cap="none" spc="5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250" b="1" i="0" u="none" strike="noStrike" kern="0" cap="none" spc="-37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37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ME</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NT</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19" name="图片"/>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4</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21" name="矩形"/>
          <p:cNvSpPr/>
          <p:nvPr/>
        </p:nvSpPr>
        <p:spPr>
          <a:xfrm>
            <a:off x="834071" y="1456285"/>
            <a:ext cx="7172325" cy="4977764"/>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anose="02020503060305020303" pitchFamily="18" charset="0"/>
                <a:ea typeface="SimSun" panose="02010600030101010101" pitchFamily="2" charset="-122"/>
                <a:cs typeface="Calibri" panose="020F0502020204030204"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anose="02020503060305020303" pitchFamily="18" charset="0"/>
              <a:ea typeface="SimSun" panose="02010600030101010101" pitchFamily="2" charset="-122"/>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7" name="组合"/>
          <p:cNvGrpSpPr/>
          <p:nvPr/>
        </p:nvGrpSpPr>
        <p:grpSpPr>
          <a:xfrm>
            <a:off x="8658225" y="2647950"/>
            <a:ext cx="3533775" cy="3810000"/>
            <a:chOff x="8658225" y="2647950"/>
            <a:chExt cx="3533775" cy="3810000"/>
          </a:xfrm>
        </p:grpSpPr>
        <p:sp>
          <p:nvSpPr>
            <p:cNvPr id="124"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6" name="图片"/>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8"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OVERVIEW</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29" name="图片"/>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3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5</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31" name="矩形"/>
          <p:cNvSpPr/>
          <p:nvPr/>
        </p:nvSpPr>
        <p:spPr>
          <a:xfrm>
            <a:off x="866775" y="1975544"/>
            <a:ext cx="8486775" cy="3520436"/>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anose="02020503060305020303" pitchFamily="18" charset="0"/>
                <a:ea typeface="SimSun" panose="02010600030101010101" pitchFamily="2" charset="-122"/>
                <a:cs typeface="Calibri" panose="020F0502020204030204" charset="0"/>
              </a:rPr>
              <a:t>It is a summary of employee dataset analysis the performance of various employees by consulting the various factors like employee type current emploi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anose="02020503060305020303" pitchFamily="18" charset="0"/>
              <a:ea typeface="SimSun" panose="02010600030101010101" pitchFamily="2" charset="-122"/>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W</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200" b="1" i="0" u="none" strike="noStrike" kern="0" cap="none" spc="-2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AR</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200" b="1" i="0" u="none" strike="noStrike" kern="0" cap="none" spc="-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2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S?</a:t>
            </a:r>
            <a:endParaRPr lang="zh-CN" altLang="en-US"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37" name="图片"/>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6</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39" name="矩形"/>
          <p:cNvSpPr>
            <a:spLocks noChangeAspect="1"/>
          </p:cNvSpPr>
          <p:nvPr/>
        </p:nvSpPr>
        <p:spPr>
          <a:xfrm>
            <a:off x="5943599" y="3276600"/>
            <a:ext cx="304800" cy="304800"/>
          </a:xfrm>
          <a:prstGeom prst="rect">
            <a:avLst/>
          </a:prstGeom>
          <a:noFill/>
          <a:ln w="12700" cap="flat" cmpd="sng">
            <a:noFill/>
            <a:prstDash val="solid"/>
            <a:miter/>
          </a:ln>
        </p:spPr>
      </p:sp>
      <p:pic>
        <p:nvPicPr>
          <p:cNvPr id="140" name="图片"/>
          <p:cNvPicPr>
            <a:picLocks noChangeAspect="1"/>
          </p:cNvPicPr>
          <p:nvPr/>
        </p:nvPicPr>
        <p:blipFill>
          <a:blip r:embed="rId4" cstate="print"/>
          <a:stretch>
            <a:fillRect/>
          </a:stretch>
        </p:blipFill>
        <p:spPr>
          <a:xfrm>
            <a:off x="620322" y="1840436"/>
            <a:ext cx="8162925" cy="4079087"/>
          </a:xfrm>
          <a:prstGeom prst="rect">
            <a:avLst/>
          </a:prstGeom>
          <a:noFill/>
          <a:ln w="12700" cap="flat" cmpd="sng">
            <a:noFill/>
            <a:prstDash val="solid"/>
            <a:miter/>
          </a:ln>
        </p:spPr>
      </p:pic>
      <p:sp>
        <p:nvSpPr>
          <p:cNvPr id="141" name="矩形"/>
          <p:cNvSpPr/>
          <p:nvPr/>
        </p:nvSpPr>
        <p:spPr>
          <a:xfrm>
            <a:off x="6097125" y="4865070"/>
            <a:ext cx="1223981" cy="367663"/>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b="0" i="0" u="none" strike="noStrike" kern="1200" cap="none" spc="0" baseline="0">
                <a:solidFill>
                  <a:srgbClr val="000000"/>
                </a:solidFill>
                <a:latin typeface="Arial Rounded MT Bold" panose="020F0704030504030204" pitchFamily="34" charset="0"/>
                <a:ea typeface="SimSun" panose="02010600030101010101" pitchFamily="2" charset="-122"/>
                <a:cs typeface="Calibri" panose="020F0502020204030204" charset="0"/>
              </a:rPr>
              <a:t>Employer</a:t>
            </a:r>
            <a:endParaRPr lang="zh-CN" altLang="en-US" sz="1800" b="0" i="0" u="none" strike="noStrike" kern="1200" cap="none" spc="0" baseline="0">
              <a:solidFill>
                <a:srgbClr val="000000"/>
              </a:solidFill>
              <a:latin typeface="Arial Rounded MT Bold" panose="020F0704030504030204" pitchFamily="34" charset="0"/>
              <a:ea typeface="SimSun" panose="02010600030101010101" pitchFamily="2" charset="-122"/>
              <a:cs typeface="Calibri" panose="020F0502020204030204" charset="0"/>
            </a:endParaRPr>
          </a:p>
        </p:txBody>
      </p:sp>
      <p:sp>
        <p:nvSpPr>
          <p:cNvPr id="142" name="矩形"/>
          <p:cNvSpPr/>
          <p:nvPr/>
        </p:nvSpPr>
        <p:spPr>
          <a:xfrm>
            <a:off x="4509010" y="4871668"/>
            <a:ext cx="1227518" cy="339087"/>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600" b="0" i="0" u="none" strike="noStrike" kern="1200" cap="none" spc="0" baseline="0">
                <a:solidFill>
                  <a:srgbClr val="000000"/>
                </a:solidFill>
                <a:latin typeface="Arial Rounded MT Bold" panose="020F0704030504030204" pitchFamily="34" charset="0"/>
                <a:ea typeface="SimSun" panose="02010600030101010101" pitchFamily="2" charset="-122"/>
                <a:cs typeface="Calibri" panose="020F0502020204030204" charset="0"/>
              </a:rPr>
              <a:t>Employee</a:t>
            </a:r>
            <a:endParaRPr lang="zh-CN" altLang="en-US" sz="1600" b="0" i="0" u="none" strike="noStrike" kern="1200" cap="none" spc="0" baseline="0">
              <a:solidFill>
                <a:srgbClr val="000000"/>
              </a:solidFill>
              <a:latin typeface="Arial Rounded MT Bold" panose="020F0704030504030204" pitchFamily="34" charset="0"/>
              <a:ea typeface="SimSun" panose="02010600030101010101" pitchFamily="2" charset="-122"/>
              <a:cs typeface="Calibri" panose="020F0502020204030204" charset="0"/>
            </a:endParaRPr>
          </a:p>
        </p:txBody>
      </p:sp>
      <p:sp>
        <p:nvSpPr>
          <p:cNvPr id="143" name="矩形"/>
          <p:cNvSpPr/>
          <p:nvPr/>
        </p:nvSpPr>
        <p:spPr>
          <a:xfrm>
            <a:off x="7610473" y="4871668"/>
            <a:ext cx="1293483" cy="339088"/>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600" b="1" i="0" u="none" strike="noStrike" kern="1200" cap="none" spc="0" baseline="0">
                <a:solidFill>
                  <a:srgbClr val="000000"/>
                </a:solidFill>
                <a:latin typeface="Arial Rounded MT Bold" panose="020F0704030504030204" pitchFamily="34" charset="0"/>
                <a:ea typeface="SimSun" panose="02010600030101010101" pitchFamily="2" charset="-122"/>
                <a:cs typeface="Calibri" panose="020F0502020204030204" charset="0"/>
              </a:rPr>
              <a:t>organisation</a:t>
            </a:r>
            <a:endParaRPr lang="zh-CN" altLang="en-US" sz="1600" b="1" i="0" u="none" strike="noStrike" kern="1200" cap="none" spc="0" baseline="0">
              <a:solidFill>
                <a:srgbClr val="000000"/>
              </a:solidFill>
              <a:latin typeface="Arial Rounded MT Bold" panose="020F0704030504030204" pitchFamily="34" charset="0"/>
              <a:ea typeface="SimSun" panose="02010600030101010101" pitchFamily="2" charset="-122"/>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p:nvPr/>
        </p:nvPicPr>
        <p:blipFill>
          <a:blip r:embed="rId3" cstate="print"/>
          <a:stretch>
            <a:fillRect/>
          </a:stretch>
        </p:blipFill>
        <p:spPr>
          <a:xfrm>
            <a:off x="762000" y="1981200"/>
            <a:ext cx="2695574" cy="3248025"/>
          </a:xfrm>
          <a:prstGeom prst="rect">
            <a:avLst/>
          </a:prstGeom>
          <a:noFill/>
          <a:ln w="12700" cap="flat" cmpd="sng">
            <a:noFill/>
            <a:prstDash val="solid"/>
            <a:miter/>
          </a:ln>
        </p:spPr>
      </p:pic>
      <p:sp>
        <p:nvSpPr>
          <p:cNvPr id="14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9"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3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6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95" baseline="0">
                <a:solidFill>
                  <a:schemeClr val="tx1"/>
                </a:solidFill>
                <a:latin typeface="Trebuchet MS" panose="020B0603020202020204" charset="0"/>
                <a:ea typeface="SimSun" panose="02010600030101010101" pitchFamily="2" charset="-122"/>
                <a:cs typeface="Trebuchet MS" panose="020B0603020202020204" charset="0"/>
              </a:rPr>
              <a:t>V</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600" b="1" i="0" u="none" strike="noStrike" kern="0" cap="none" spc="-6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endParaRPr lang="zh-CN" altLang="en-US"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50" name="图片"/>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51"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7</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52" name="矩形"/>
          <p:cNvSpPr/>
          <p:nvPr/>
        </p:nvSpPr>
        <p:spPr>
          <a:xfrm>
            <a:off x="3733800" y="2151727"/>
            <a:ext cx="6705599" cy="2520313"/>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anose="02040503050406030204" pitchFamily="18" charset="0"/>
                <a:ea typeface="Cambria Math" panose="02040503050406030204" pitchFamily="18" charset="0"/>
                <a:cs typeface="Calibri" panose="020F0502020204030204" charset="0"/>
              </a:rPr>
              <a:t>Conditional Formatting – Missing          Filter – Remove                                       Formulae – Performance                            Pivot – Summary                                         Gragh – Data Visualization</a:t>
            </a:r>
            <a:endParaRPr lang="zh-CN" altLang="en-US" sz="3200" b="0" i="0" u="none" strike="noStrike" kern="1200" cap="none" spc="0" baseline="0">
              <a:solidFill>
                <a:schemeClr val="tx1"/>
              </a:solidFill>
              <a:latin typeface="Cambria Math" panose="02040503050406030204" pitchFamily="18" charset="0"/>
              <a:ea typeface="Cambria Math" panose="02040503050406030204" pitchFamily="18" charset="0"/>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Dataset Description</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6" name="矩形"/>
          <p:cNvSpPr/>
          <p:nvPr/>
        </p:nvSpPr>
        <p:spPr>
          <a:xfrm>
            <a:off x="755332" y="1828800"/>
            <a:ext cx="10843846" cy="300609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anose="02040503050406030204" pitchFamily="18" charset="0"/>
                <a:ea typeface="Cambria Math" panose="02040503050406030204" pitchFamily="18" charset="0"/>
                <a:cs typeface="Calibri" panose="020F0502020204030204" charset="0"/>
              </a:rPr>
              <a:t>Employee dataset – Kaggle 26 Features                                     Employee ID - </a:t>
            </a:r>
            <a:r>
              <a:rPr lang="en-US" altLang="zh-CN" sz="2400" b="0" i="0" u="none" strike="noStrike" kern="1200" cap="none" spc="0" baseline="0">
                <a:solidFill>
                  <a:schemeClr val="tx1"/>
                </a:solidFill>
                <a:latin typeface="Cambria Math" panose="02040503050406030204" pitchFamily="18" charset="0"/>
                <a:ea typeface="Cambria Math" panose="02040503050406030204" pitchFamily="18" charset="0"/>
                <a:cs typeface="Calibri" panose="020F0502020204030204" charset="0"/>
              </a:rPr>
              <a:t>DE5B5E0E981696191474813EBC226A7F</a:t>
            </a:r>
            <a:r>
              <a:rPr lang="en-US" altLang="zh-CN" sz="3200" b="0" i="0" u="none" strike="noStrike" kern="1200" cap="none" spc="0" baseline="0">
                <a:solidFill>
                  <a:schemeClr val="tx1"/>
                </a:solidFill>
                <a:latin typeface="Cambria Math" panose="02040503050406030204" pitchFamily="18" charset="0"/>
                <a:ea typeface="Cambria Math" panose="02040503050406030204" pitchFamily="18" charset="0"/>
                <a:cs typeface="Calibri" panose="020F0502020204030204"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anose="02040503050406030204" pitchFamily="18" charset="0"/>
              <a:ea typeface="Cambria Math" panose="02040503050406030204" pitchFamily="18" charset="0"/>
              <a:cs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 name="矩形"/>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0"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2" name="图片"/>
          <p:cNvPicPr/>
          <p:nvPr/>
        </p:nvPicPr>
        <p:blipFill>
          <a:blip r:embed="rId3" cstate="print"/>
          <a:stretch>
            <a:fillRect/>
          </a:stretch>
        </p:blipFill>
        <p:spPr>
          <a:xfrm>
            <a:off x="66675" y="3381373"/>
            <a:ext cx="2466975" cy="3419473"/>
          </a:xfrm>
          <a:prstGeom prst="rect">
            <a:avLst/>
          </a:prstGeom>
          <a:noFill/>
          <a:ln w="12700" cap="flat" cmpd="sng">
            <a:noFill/>
            <a:prstDash val="solid"/>
            <a:miter/>
          </a:ln>
        </p:spPr>
      </p:pic>
      <p:sp>
        <p:nvSpPr>
          <p:cNvPr id="163"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THE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WOW"</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IN</a:t>
            </a: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OUR</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SOLUTION</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4"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9</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5" name="矩形"/>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Font typeface="Arial" panose="020B0604020202020204" pitchFamily="34" charset="0"/>
              <a:buChar char="•"/>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66" name="矩形"/>
          <p:cNvSpPr/>
          <p:nvPr/>
        </p:nvSpPr>
        <p:spPr>
          <a:xfrm>
            <a:off x="990600" y="1717928"/>
            <a:ext cx="9525000" cy="154876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anose="020B0602030504020804" pitchFamily="34" charset="0"/>
                <a:ea typeface="SimSun" panose="02010600030101010101" pitchFamily="2" charset="-122"/>
                <a:cs typeface="Calibri" panose="020F0502020204030204" charset="0"/>
              </a:rPr>
              <a:t>Performance level                                                         IFS(Z8-5,"VERY HIGH" 28 -4,"HIGH",28&gt;-3,"MED", TRUE, "LOW")</a:t>
            </a:r>
            <a:endParaRPr lang="zh-CN" altLang="en-US" sz="3200" b="0" i="0" u="none" strike="noStrike" kern="1200" cap="none" spc="0" baseline="0">
              <a:solidFill>
                <a:schemeClr val="tx1"/>
              </a:solidFill>
              <a:latin typeface="Eras Medium ITC" panose="020B0602030504020804" pitchFamily="34" charset="0"/>
              <a:ea typeface="SimSun" panose="02010600030101010101" pitchFamily="2" charset="-122"/>
              <a:cs typeface="Calibri" panose="020F0502020204030204"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2854</Words>
  <Application>Microsoft Office PowerPoint</Application>
  <PresentationFormat>Widescreen</PresentationFormat>
  <Paragraphs>106</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gabinaya1710@gmail.com</cp:lastModifiedBy>
  <cp:revision>15</cp:revision>
  <dcterms:created xsi:type="dcterms:W3CDTF">2024-03-29T15:07:00Z</dcterms:created>
  <dcterms:modified xsi:type="dcterms:W3CDTF">2024-09-29T16:19:08Z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2024-03-20T21:30:00Z</vt:filetime>
  </property>
  <property fmtid="{D5CDD505-2E9C-101B-9397-08002B2CF9AE}" pid="3" name="LastSaved">
    <vt:filetime>2024-03-28T21:30:00Z</vt:filetime>
  </property>
  <property fmtid="{D5CDD505-2E9C-101B-9397-08002B2CF9AE}" pid="4" name="ICV">
    <vt:lpwstr>70253774009749E49915102762612202_13</vt:lpwstr>
  </property>
  <property fmtid="{D5CDD505-2E9C-101B-9397-08002B2CF9AE}" pid="5" name="KSOProductBuildVer">
    <vt:lpwstr>1033-12.2.0.13472</vt:lpwstr>
  </property>
</Properties>
</file>