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88" r:id="rId5"/>
    <p:sldId id="260" r:id="rId6"/>
    <p:sldId id="261" r:id="rId7"/>
    <p:sldId id="262" r:id="rId8"/>
    <p:sldId id="285" r:id="rId9"/>
    <p:sldId id="286" r:id="rId10"/>
    <p:sldId id="263" r:id="rId11"/>
    <p:sldId id="289" r:id="rId12"/>
    <p:sldId id="264" r:id="rId13"/>
    <p:sldId id="257" r:id="rId14"/>
    <p:sldId id="265" r:id="rId15"/>
    <p:sldId id="266" r:id="rId16"/>
    <p:sldId id="283" r:id="rId17"/>
    <p:sldId id="284" r:id="rId18"/>
    <p:sldId id="290" r:id="rId19"/>
    <p:sldId id="2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3A5D5C7-F45B-4EDA-BBD5-D5759214F24D}"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81DBB-A857-45BE-9907-40F11ECF353F}" type="slidenum">
              <a:rPr lang="en-IN" smtClean="0"/>
              <a:t>‹#›</a:t>
            </a:fld>
            <a:endParaRPr lang="en-IN"/>
          </a:p>
        </p:txBody>
      </p:sp>
    </p:spTree>
    <p:extLst>
      <p:ext uri="{BB962C8B-B14F-4D97-AF65-F5344CB8AC3E}">
        <p14:creationId xmlns:p14="http://schemas.microsoft.com/office/powerpoint/2010/main" val="3672577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3A5D5C7-F45B-4EDA-BBD5-D5759214F24D}"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81DBB-A857-45BE-9907-40F11ECF353F}" type="slidenum">
              <a:rPr lang="en-IN" smtClean="0"/>
              <a:t>‹#›</a:t>
            </a:fld>
            <a:endParaRPr lang="en-IN"/>
          </a:p>
        </p:txBody>
      </p:sp>
    </p:spTree>
    <p:extLst>
      <p:ext uri="{BB962C8B-B14F-4D97-AF65-F5344CB8AC3E}">
        <p14:creationId xmlns:p14="http://schemas.microsoft.com/office/powerpoint/2010/main" val="753349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3A5D5C7-F45B-4EDA-BBD5-D5759214F24D}"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81DBB-A857-45BE-9907-40F11ECF353F}" type="slidenum">
              <a:rPr lang="en-IN" smtClean="0"/>
              <a:t>‹#›</a:t>
            </a:fld>
            <a:endParaRPr lang="en-IN"/>
          </a:p>
        </p:txBody>
      </p:sp>
    </p:spTree>
    <p:extLst>
      <p:ext uri="{BB962C8B-B14F-4D97-AF65-F5344CB8AC3E}">
        <p14:creationId xmlns:p14="http://schemas.microsoft.com/office/powerpoint/2010/main" val="215272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3A5D5C7-F45B-4EDA-BBD5-D5759214F24D}"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81DBB-A857-45BE-9907-40F11ECF353F}" type="slidenum">
              <a:rPr lang="en-IN" smtClean="0"/>
              <a:t>‹#›</a:t>
            </a:fld>
            <a:endParaRPr lang="en-IN"/>
          </a:p>
        </p:txBody>
      </p:sp>
    </p:spTree>
    <p:extLst>
      <p:ext uri="{BB962C8B-B14F-4D97-AF65-F5344CB8AC3E}">
        <p14:creationId xmlns:p14="http://schemas.microsoft.com/office/powerpoint/2010/main" val="151725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5D5C7-F45B-4EDA-BBD5-D5759214F24D}"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81DBB-A857-45BE-9907-40F11ECF353F}" type="slidenum">
              <a:rPr lang="en-IN" smtClean="0"/>
              <a:t>‹#›</a:t>
            </a:fld>
            <a:endParaRPr lang="en-IN"/>
          </a:p>
        </p:txBody>
      </p:sp>
    </p:spTree>
    <p:extLst>
      <p:ext uri="{BB962C8B-B14F-4D97-AF65-F5344CB8AC3E}">
        <p14:creationId xmlns:p14="http://schemas.microsoft.com/office/powerpoint/2010/main" val="137986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3A5D5C7-F45B-4EDA-BBD5-D5759214F24D}"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81DBB-A857-45BE-9907-40F11ECF353F}" type="slidenum">
              <a:rPr lang="en-IN" smtClean="0"/>
              <a:t>‹#›</a:t>
            </a:fld>
            <a:endParaRPr lang="en-IN"/>
          </a:p>
        </p:txBody>
      </p:sp>
    </p:spTree>
    <p:extLst>
      <p:ext uri="{BB962C8B-B14F-4D97-AF65-F5344CB8AC3E}">
        <p14:creationId xmlns:p14="http://schemas.microsoft.com/office/powerpoint/2010/main" val="375744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3A5D5C7-F45B-4EDA-BBD5-D5759214F24D}" type="datetimeFigureOut">
              <a:rPr lang="en-IN" smtClean="0"/>
              <a:t>05-03-2025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681DBB-A857-45BE-9907-40F11ECF353F}" type="slidenum">
              <a:rPr lang="en-IN" smtClean="0"/>
              <a:t>‹#›</a:t>
            </a:fld>
            <a:endParaRPr lang="en-IN"/>
          </a:p>
        </p:txBody>
      </p:sp>
    </p:spTree>
    <p:extLst>
      <p:ext uri="{BB962C8B-B14F-4D97-AF65-F5344CB8AC3E}">
        <p14:creationId xmlns:p14="http://schemas.microsoft.com/office/powerpoint/2010/main" val="2358367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3A5D5C7-F45B-4EDA-BBD5-D5759214F24D}" type="datetimeFigureOut">
              <a:rPr lang="en-IN" smtClean="0"/>
              <a:t>05-03-2025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681DBB-A857-45BE-9907-40F11ECF353F}" type="slidenum">
              <a:rPr lang="en-IN" smtClean="0"/>
              <a:t>‹#›</a:t>
            </a:fld>
            <a:endParaRPr lang="en-IN"/>
          </a:p>
        </p:txBody>
      </p:sp>
    </p:spTree>
    <p:extLst>
      <p:ext uri="{BB962C8B-B14F-4D97-AF65-F5344CB8AC3E}">
        <p14:creationId xmlns:p14="http://schemas.microsoft.com/office/powerpoint/2010/main" val="3077567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A5D5C7-F45B-4EDA-BBD5-D5759214F24D}" type="datetimeFigureOut">
              <a:rPr lang="en-IN" smtClean="0"/>
              <a:t>05-03-2025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681DBB-A857-45BE-9907-40F11ECF353F}" type="slidenum">
              <a:rPr lang="en-IN" smtClean="0"/>
              <a:t>‹#›</a:t>
            </a:fld>
            <a:endParaRPr lang="en-IN"/>
          </a:p>
        </p:txBody>
      </p:sp>
    </p:spTree>
    <p:extLst>
      <p:ext uri="{BB962C8B-B14F-4D97-AF65-F5344CB8AC3E}">
        <p14:creationId xmlns:p14="http://schemas.microsoft.com/office/powerpoint/2010/main" val="169026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A5D5C7-F45B-4EDA-BBD5-D5759214F24D}"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81DBB-A857-45BE-9907-40F11ECF353F}" type="slidenum">
              <a:rPr lang="en-IN" smtClean="0"/>
              <a:t>‹#›</a:t>
            </a:fld>
            <a:endParaRPr lang="en-IN"/>
          </a:p>
        </p:txBody>
      </p:sp>
    </p:spTree>
    <p:extLst>
      <p:ext uri="{BB962C8B-B14F-4D97-AF65-F5344CB8AC3E}">
        <p14:creationId xmlns:p14="http://schemas.microsoft.com/office/powerpoint/2010/main" val="50077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A5D5C7-F45B-4EDA-BBD5-D5759214F24D}"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81DBB-A857-45BE-9907-40F11ECF353F}" type="slidenum">
              <a:rPr lang="en-IN" smtClean="0"/>
              <a:t>‹#›</a:t>
            </a:fld>
            <a:endParaRPr lang="en-IN"/>
          </a:p>
        </p:txBody>
      </p:sp>
    </p:spTree>
    <p:extLst>
      <p:ext uri="{BB962C8B-B14F-4D97-AF65-F5344CB8AC3E}">
        <p14:creationId xmlns:p14="http://schemas.microsoft.com/office/powerpoint/2010/main" val="3567388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A5D5C7-F45B-4EDA-BBD5-D5759214F24D}" type="datetimeFigureOut">
              <a:rPr lang="en-IN" smtClean="0"/>
              <a:t>05-03-2025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81DBB-A857-45BE-9907-40F11ECF353F}" type="slidenum">
              <a:rPr lang="en-IN" smtClean="0"/>
              <a:t>‹#›</a:t>
            </a:fld>
            <a:endParaRPr lang="en-IN"/>
          </a:p>
        </p:txBody>
      </p:sp>
    </p:spTree>
    <p:extLst>
      <p:ext uri="{BB962C8B-B14F-4D97-AF65-F5344CB8AC3E}">
        <p14:creationId xmlns:p14="http://schemas.microsoft.com/office/powerpoint/2010/main" val="1847787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profile/Vijaya-Pawar?_tp=eyJjb250ZXh0Ijp7ImZpcnN0UGFnZSI6InB1YmxpY2F0aW9uIiwicGFnZSI6InB1YmxpY2F0aW9uIn19" TargetMode="External" /><Relationship Id="rId2" Type="http://schemas.openxmlformats.org/officeDocument/2006/relationships/hyperlink" Target="https://www.researchgate.net/scientific-contributions/Rupali-Arjun-Shejule-2227702943?_tp=eyJjb250ZXh0Ijp7ImZpcnN0UGFnZSI6InB1YmxpY2F0aW9uIiwicGFnZSI6InB1YmxpY2F0aW9uIn19"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8632" y="1952244"/>
            <a:ext cx="9144000" cy="1216152"/>
          </a:xfrm>
        </p:spPr>
        <p:txBody>
          <a:bodyPr>
            <a:normAutofit fontScale="90000"/>
          </a:bodyPr>
          <a:lstStyle/>
          <a:p>
            <a:r>
              <a:rPr lang="en-US" sz="4800" b="1" dirty="0"/>
              <a:t>Innovative Smart Jacket for Chennai Metro Workers Using IoT</a:t>
            </a:r>
            <a:endParaRPr lang="en-IN" b="1" dirty="0"/>
          </a:p>
        </p:txBody>
      </p:sp>
      <p:pic>
        <p:nvPicPr>
          <p:cNvPr id="4" name="Picture 4">
            <a:extLst>
              <a:ext uri="{FF2B5EF4-FFF2-40B4-BE49-F238E27FC236}">
                <a16:creationId xmlns:a16="http://schemas.microsoft.com/office/drawing/2014/main" id="{6D006166-FD07-04B4-A577-7301ABE37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609" y="164369"/>
            <a:ext cx="10226047" cy="1344306"/>
          </a:xfrm>
          <a:prstGeom prst="rect">
            <a:avLst/>
          </a:prstGeom>
        </p:spPr>
      </p:pic>
      <p:sp>
        <p:nvSpPr>
          <p:cNvPr id="6" name="Subtitle 5">
            <a:extLst>
              <a:ext uri="{FF2B5EF4-FFF2-40B4-BE49-F238E27FC236}">
                <a16:creationId xmlns:a16="http://schemas.microsoft.com/office/drawing/2014/main" id="{A94B32DC-06B4-2A92-E007-AEA168C22599}"/>
              </a:ext>
            </a:extLst>
          </p:cNvPr>
          <p:cNvSpPr>
            <a:spLocks noGrp="1"/>
          </p:cNvSpPr>
          <p:nvPr>
            <p:ph type="subTitle" idx="1"/>
          </p:nvPr>
        </p:nvSpPr>
        <p:spPr>
          <a:xfrm>
            <a:off x="475488" y="3611965"/>
            <a:ext cx="11384280" cy="2093892"/>
          </a:xfrm>
        </p:spPr>
        <p:txBody>
          <a:bodyPr>
            <a:normAutofit/>
          </a:bodyPr>
          <a:lstStyle/>
          <a:p>
            <a:pPr algn="l"/>
            <a:r>
              <a:rPr lang="en-IN" dirty="0"/>
              <a:t>PREPARED BY:                                                        GUIDED BY:</a:t>
            </a:r>
          </a:p>
          <a:p>
            <a:pPr algn="l"/>
            <a:r>
              <a:rPr lang="en-IN" dirty="0"/>
              <a:t>      ABICIYA.M(212921106002)                                  MR . SANTHOSH.S M.E.,</a:t>
            </a:r>
          </a:p>
          <a:p>
            <a:pPr algn="l"/>
            <a:r>
              <a:rPr lang="en-IN" dirty="0"/>
              <a:t>      KAVIYA.K(212921106040)                                     Assistant Professor/ECE</a:t>
            </a:r>
          </a:p>
          <a:p>
            <a:pPr algn="l"/>
            <a:r>
              <a:rPr lang="en-IN" dirty="0"/>
              <a:t>      </a:t>
            </a:r>
            <a:r>
              <a:rPr lang="en-US" dirty="0"/>
              <a:t>GOPIKA.S(212921106020)</a:t>
            </a:r>
            <a:r>
              <a:rPr lang="en-IN" dirty="0"/>
              <a:t>                                                               </a:t>
            </a:r>
            <a:endParaRPr lang="en-US" dirty="0"/>
          </a:p>
        </p:txBody>
      </p:sp>
    </p:spTree>
    <p:extLst>
      <p:ext uri="{BB962C8B-B14F-4D97-AF65-F5344CB8AC3E}">
        <p14:creationId xmlns:p14="http://schemas.microsoft.com/office/powerpoint/2010/main" val="125586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EXISTING SYSTEM:</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The existing safety systems for metro workers rely on </a:t>
            </a:r>
            <a:r>
              <a:rPr lang="en-US" b="1" dirty="0"/>
              <a:t>basic monitoring techniques</a:t>
            </a:r>
            <a:r>
              <a:rPr lang="en-US" dirty="0"/>
              <a:t>, where sensor data such as </a:t>
            </a:r>
            <a:r>
              <a:rPr lang="en-US" b="1" dirty="0"/>
              <a:t>heart rate, temperature, gas levels, and pressure</a:t>
            </a:r>
            <a:r>
              <a:rPr lang="en-US" dirty="0"/>
              <a:t> are displayed only on an </a:t>
            </a:r>
            <a:r>
              <a:rPr lang="en-US" b="1" dirty="0"/>
              <a:t>LCD screen</a:t>
            </a:r>
            <a:r>
              <a:rPr lang="en-US" dirty="0"/>
              <a:t>. </a:t>
            </a:r>
          </a:p>
          <a:p>
            <a:pPr algn="just"/>
            <a:r>
              <a:rPr lang="en-US" dirty="0"/>
              <a:t>Workers or supervisors must manually check the readings, making real-time monitoring and quick emergency response difficult. </a:t>
            </a:r>
          </a:p>
          <a:p>
            <a:pPr algn="just"/>
            <a:r>
              <a:rPr lang="en-US" dirty="0"/>
              <a:t>These systems </a:t>
            </a:r>
            <a:r>
              <a:rPr lang="en-US" b="1" dirty="0"/>
              <a:t>lack IoT connectivity</a:t>
            </a:r>
            <a:r>
              <a:rPr lang="en-US" dirty="0"/>
              <a:t>, meaning there are </a:t>
            </a:r>
            <a:r>
              <a:rPr lang="en-US" b="1" dirty="0"/>
              <a:t>no remote alerts, mobile notifications, or automated warnings</a:t>
            </a:r>
            <a:r>
              <a:rPr lang="en-US" dirty="0"/>
              <a:t> when a hazardous condition occurs. </a:t>
            </a:r>
          </a:p>
          <a:p>
            <a:pPr algn="just"/>
            <a:r>
              <a:rPr lang="en-US" dirty="0"/>
              <a:t>This limitation increases the risk of delayed action in emergencies, reducing overall worker safety. Without IoT integration, the system is less efficient in preventing accidents and ensuring proactive safety measures in metro work environments.</a:t>
            </a:r>
            <a:endParaRPr lang="en-IN" dirty="0"/>
          </a:p>
        </p:txBody>
      </p:sp>
    </p:spTree>
    <p:extLst>
      <p:ext uri="{BB962C8B-B14F-4D97-AF65-F5344CB8AC3E}">
        <p14:creationId xmlns:p14="http://schemas.microsoft.com/office/powerpoint/2010/main" val="311492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970A-E689-9241-50B1-F30CD5F751CD}"/>
              </a:ext>
            </a:extLst>
          </p:cNvPr>
          <p:cNvSpPr>
            <a:spLocks noGrp="1"/>
          </p:cNvSpPr>
          <p:nvPr>
            <p:ph type="title"/>
          </p:nvPr>
        </p:nvSpPr>
        <p:spPr/>
        <p:txBody>
          <a:bodyPr/>
          <a:lstStyle/>
          <a:p>
            <a:r>
              <a:rPr lang="en-GB" b="1" dirty="0"/>
              <a:t>Drawbacks </a:t>
            </a:r>
          </a:p>
        </p:txBody>
      </p:sp>
      <p:sp>
        <p:nvSpPr>
          <p:cNvPr id="3" name="Content Placeholder 2">
            <a:extLst>
              <a:ext uri="{FF2B5EF4-FFF2-40B4-BE49-F238E27FC236}">
                <a16:creationId xmlns:a16="http://schemas.microsoft.com/office/drawing/2014/main" id="{66CC5697-7D14-B4CF-DA4A-64F392BC5CAD}"/>
              </a:ext>
            </a:extLst>
          </p:cNvPr>
          <p:cNvSpPr>
            <a:spLocks noGrp="1"/>
          </p:cNvSpPr>
          <p:nvPr>
            <p:ph idx="1"/>
          </p:nvPr>
        </p:nvSpPr>
        <p:spPr/>
        <p:txBody>
          <a:bodyPr/>
          <a:lstStyle/>
          <a:p>
            <a:r>
              <a:rPr lang="en-US" dirty="0"/>
              <a:t>No remote monitoring as data is only visible on an LCD.</a:t>
            </a:r>
          </a:p>
          <a:p>
            <a:r>
              <a:rPr lang="en-US" dirty="0"/>
              <a:t>Delayed emergency response due to lack of real-time alerts.</a:t>
            </a:r>
          </a:p>
          <a:p>
            <a:r>
              <a:rPr lang="en-US" dirty="0"/>
              <a:t>Limited accessibility since supervisors cannot track worker health remotely.</a:t>
            </a:r>
          </a:p>
          <a:p>
            <a:r>
              <a:rPr lang="en-US" dirty="0"/>
              <a:t>Higher risk of accidents due to absence of automated alerts.</a:t>
            </a:r>
          </a:p>
          <a:p>
            <a:endParaRPr lang="en-GB" dirty="0"/>
          </a:p>
        </p:txBody>
      </p:sp>
    </p:spTree>
    <p:extLst>
      <p:ext uri="{BB962C8B-B14F-4D97-AF65-F5344CB8AC3E}">
        <p14:creationId xmlns:p14="http://schemas.microsoft.com/office/powerpoint/2010/main" val="1942000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Proposed system:</a:t>
            </a:r>
            <a:br>
              <a:rPr lang="en-IN"/>
            </a:br>
            <a:endParaRPr lang="en-IN" dirty="0"/>
          </a:p>
        </p:txBody>
      </p:sp>
      <p:sp>
        <p:nvSpPr>
          <p:cNvPr id="3" name="Content Placeholder 2"/>
          <p:cNvSpPr>
            <a:spLocks noGrp="1"/>
          </p:cNvSpPr>
          <p:nvPr>
            <p:ph idx="1"/>
          </p:nvPr>
        </p:nvSpPr>
        <p:spPr/>
        <p:txBody>
          <a:bodyPr>
            <a:normAutofit fontScale="62500" lnSpcReduction="20000"/>
          </a:bodyPr>
          <a:lstStyle/>
          <a:p>
            <a:pPr algn="just">
              <a:lnSpc>
                <a:spcPct val="160000"/>
              </a:lnSpc>
            </a:pPr>
            <a:r>
              <a:rPr lang="en-US" dirty="0"/>
              <a:t>The proposed system introduces an </a:t>
            </a:r>
            <a:r>
              <a:rPr lang="en-US" b="1" dirty="0"/>
              <a:t>IoT-enabled smart safety jacket</a:t>
            </a:r>
            <a:r>
              <a:rPr lang="en-US" dirty="0"/>
              <a:t> for Chennai metro workers, integrating </a:t>
            </a:r>
            <a:r>
              <a:rPr lang="en-US" b="1" dirty="0" err="1"/>
              <a:t>NodeMCU</a:t>
            </a:r>
            <a:r>
              <a:rPr lang="en-US" b="1" dirty="0"/>
              <a:t> ESP8266</a:t>
            </a:r>
            <a:r>
              <a:rPr lang="en-US" dirty="0"/>
              <a:t> with multiple sensors to monitor </a:t>
            </a:r>
            <a:r>
              <a:rPr lang="en-US" b="1" dirty="0"/>
              <a:t>heart rate, temperature, gas levels, and pressure</a:t>
            </a:r>
            <a:r>
              <a:rPr lang="en-US" dirty="0"/>
              <a:t> in real time. </a:t>
            </a:r>
          </a:p>
          <a:p>
            <a:pPr algn="just">
              <a:lnSpc>
                <a:spcPct val="160000"/>
              </a:lnSpc>
            </a:pPr>
            <a:r>
              <a:rPr lang="en-US" dirty="0"/>
              <a:t>Unlike the existing system, this solution transmits sensor data to the </a:t>
            </a:r>
            <a:r>
              <a:rPr lang="en-US" b="1" dirty="0"/>
              <a:t>Blynk mobile application</a:t>
            </a:r>
            <a:r>
              <a:rPr lang="en-US" dirty="0"/>
              <a:t>, enabling </a:t>
            </a:r>
            <a:r>
              <a:rPr lang="en-US" b="1" dirty="0"/>
              <a:t>remote monitoring</a:t>
            </a:r>
            <a:r>
              <a:rPr lang="en-US" dirty="0"/>
              <a:t> by supervisors. </a:t>
            </a:r>
          </a:p>
          <a:p>
            <a:pPr algn="just">
              <a:lnSpc>
                <a:spcPct val="160000"/>
              </a:lnSpc>
            </a:pPr>
            <a:r>
              <a:rPr lang="en-US" dirty="0"/>
              <a:t>If any parameter exceeds the safety threshold, the system triggers an </a:t>
            </a:r>
            <a:r>
              <a:rPr lang="en-US" b="1" dirty="0"/>
              <a:t>instant buzzer alarm</a:t>
            </a:r>
            <a:r>
              <a:rPr lang="en-US" dirty="0"/>
              <a:t> and sends a </a:t>
            </a:r>
            <a:r>
              <a:rPr lang="en-US" b="1" dirty="0"/>
              <a:t>real-time notification</a:t>
            </a:r>
            <a:r>
              <a:rPr lang="en-US" dirty="0"/>
              <a:t> to the mobile app, ensuring quick emergency response. </a:t>
            </a:r>
          </a:p>
          <a:p>
            <a:pPr algn="just">
              <a:lnSpc>
                <a:spcPct val="160000"/>
              </a:lnSpc>
            </a:pPr>
            <a:r>
              <a:rPr lang="en-US" dirty="0"/>
              <a:t>This </a:t>
            </a:r>
            <a:r>
              <a:rPr lang="en-US" b="1" dirty="0"/>
              <a:t>automated alert system</a:t>
            </a:r>
            <a:r>
              <a:rPr lang="en-US" dirty="0"/>
              <a:t> enhances worker safety, reduces risks, and improves overall efficiency in metro work environments by enabling proactive hazard detection and immediate action.</a:t>
            </a:r>
            <a:endParaRPr lang="en-IN" dirty="0"/>
          </a:p>
        </p:txBody>
      </p:sp>
    </p:spTree>
    <p:extLst>
      <p:ext uri="{BB962C8B-B14F-4D97-AF65-F5344CB8AC3E}">
        <p14:creationId xmlns:p14="http://schemas.microsoft.com/office/powerpoint/2010/main" val="1856819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fontScale="90000"/>
          </a:bodyPr>
          <a:lstStyle/>
          <a:p>
            <a:r>
              <a:rPr lang="en-IN" b="1" dirty="0"/>
              <a:t>BLOCK DIAGRAM:</a:t>
            </a:r>
            <a:endParaRPr lang="en-IN" dirty="0"/>
          </a:p>
        </p:txBody>
      </p:sp>
      <p:sp>
        <p:nvSpPr>
          <p:cNvPr id="4" name="Rectangle 3"/>
          <p:cNvSpPr/>
          <p:nvPr/>
        </p:nvSpPr>
        <p:spPr>
          <a:xfrm>
            <a:off x="5510814" y="2117223"/>
            <a:ext cx="1648496" cy="27818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ysClr val="windowText" lastClr="000000"/>
                </a:solidFill>
              </a:rPr>
              <a:t>Nodemcu</a:t>
            </a:r>
            <a:r>
              <a:rPr lang="en-IN" dirty="0">
                <a:solidFill>
                  <a:sysClr val="windowText" lastClr="000000"/>
                </a:solidFill>
              </a:rPr>
              <a:t> 8266</a:t>
            </a:r>
          </a:p>
          <a:p>
            <a:pPr algn="ctr"/>
            <a:r>
              <a:rPr lang="en-IN" dirty="0">
                <a:solidFill>
                  <a:sysClr val="windowText" lastClr="000000"/>
                </a:solidFill>
              </a:rPr>
              <a:t>Controller</a:t>
            </a:r>
          </a:p>
        </p:txBody>
      </p:sp>
      <p:sp>
        <p:nvSpPr>
          <p:cNvPr id="5" name="Rectangle 4"/>
          <p:cNvSpPr/>
          <p:nvPr/>
        </p:nvSpPr>
        <p:spPr>
          <a:xfrm>
            <a:off x="2729134" y="2112373"/>
            <a:ext cx="2311329" cy="6007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DHT11 SENSOR</a:t>
            </a:r>
            <a:endParaRPr lang="en-IN" dirty="0">
              <a:solidFill>
                <a:sysClr val="windowText" lastClr="000000"/>
              </a:solidFill>
            </a:endParaRPr>
          </a:p>
        </p:txBody>
      </p:sp>
      <p:sp>
        <p:nvSpPr>
          <p:cNvPr id="6" name="Rectangle 5"/>
          <p:cNvSpPr/>
          <p:nvPr/>
        </p:nvSpPr>
        <p:spPr>
          <a:xfrm>
            <a:off x="2729134" y="2785021"/>
            <a:ext cx="2303819" cy="5879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POISONOUS GAS Sensor</a:t>
            </a:r>
          </a:p>
        </p:txBody>
      </p:sp>
      <p:sp>
        <p:nvSpPr>
          <p:cNvPr id="7" name="Rectangle 6"/>
          <p:cNvSpPr/>
          <p:nvPr/>
        </p:nvSpPr>
        <p:spPr>
          <a:xfrm>
            <a:off x="2729134" y="3485070"/>
            <a:ext cx="2303819" cy="5760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PRESSURE SENSOR</a:t>
            </a:r>
            <a:endParaRPr lang="en-IN" dirty="0">
              <a:solidFill>
                <a:sysClr val="windowText" lastClr="000000"/>
              </a:solidFill>
            </a:endParaRPr>
          </a:p>
        </p:txBody>
      </p:sp>
      <p:sp>
        <p:nvSpPr>
          <p:cNvPr id="8" name="Rectangle 7"/>
          <p:cNvSpPr/>
          <p:nvPr/>
        </p:nvSpPr>
        <p:spPr>
          <a:xfrm>
            <a:off x="2869809" y="4186181"/>
            <a:ext cx="2163144" cy="5004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HEARTBEAT</a:t>
            </a:r>
          </a:p>
          <a:p>
            <a:pPr algn="ctr"/>
            <a:r>
              <a:rPr lang="en-US" dirty="0">
                <a:solidFill>
                  <a:sysClr val="windowText" lastClr="000000"/>
                </a:solidFill>
              </a:rPr>
              <a:t>SENSOR</a:t>
            </a:r>
            <a:endParaRPr lang="en-IN" dirty="0">
              <a:solidFill>
                <a:sysClr val="windowText" lastClr="000000"/>
              </a:solidFill>
            </a:endParaRPr>
          </a:p>
        </p:txBody>
      </p:sp>
      <p:sp>
        <p:nvSpPr>
          <p:cNvPr id="9" name="Rectangle 8"/>
          <p:cNvSpPr/>
          <p:nvPr/>
        </p:nvSpPr>
        <p:spPr>
          <a:xfrm>
            <a:off x="7606577" y="3153816"/>
            <a:ext cx="1416676" cy="3992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IOT</a:t>
            </a:r>
          </a:p>
        </p:txBody>
      </p:sp>
      <p:sp>
        <p:nvSpPr>
          <p:cNvPr id="13" name="Rectangle 12"/>
          <p:cNvSpPr/>
          <p:nvPr/>
        </p:nvSpPr>
        <p:spPr>
          <a:xfrm>
            <a:off x="5619611" y="1458074"/>
            <a:ext cx="1430899" cy="3636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ysClr val="windowText" lastClr="000000"/>
                </a:solidFill>
              </a:rPr>
              <a:t>Power Supply</a:t>
            </a:r>
          </a:p>
        </p:txBody>
      </p:sp>
      <p:sp>
        <p:nvSpPr>
          <p:cNvPr id="15" name="Rectangle 14"/>
          <p:cNvSpPr/>
          <p:nvPr/>
        </p:nvSpPr>
        <p:spPr>
          <a:xfrm>
            <a:off x="7738187" y="3993715"/>
            <a:ext cx="1134685" cy="3636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Cloud</a:t>
            </a:r>
          </a:p>
        </p:txBody>
      </p:sp>
      <p:cxnSp>
        <p:nvCxnSpPr>
          <p:cNvPr id="17" name="Straight Arrow Connector 16"/>
          <p:cNvCxnSpPr/>
          <p:nvPr/>
        </p:nvCxnSpPr>
        <p:spPr>
          <a:xfrm flipV="1">
            <a:off x="5040463" y="2485623"/>
            <a:ext cx="454117" cy="1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056697" y="3153816"/>
            <a:ext cx="454117" cy="1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56697" y="3834888"/>
            <a:ext cx="454117" cy="1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056697" y="4483693"/>
            <a:ext cx="454117" cy="1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190708" y="4148128"/>
            <a:ext cx="454117" cy="1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7082309" y="3360054"/>
            <a:ext cx="454117" cy="1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335060" y="1821759"/>
            <a:ext cx="1" cy="295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606577" y="2313917"/>
            <a:ext cx="1537423" cy="3992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BUZZER</a:t>
            </a:r>
            <a:endParaRPr lang="en-IN" dirty="0"/>
          </a:p>
        </p:txBody>
      </p:sp>
      <p:sp>
        <p:nvSpPr>
          <p:cNvPr id="18" name="Right Arrow 17"/>
          <p:cNvSpPr/>
          <p:nvPr/>
        </p:nvSpPr>
        <p:spPr>
          <a:xfrm>
            <a:off x="7190708" y="2485623"/>
            <a:ext cx="41586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61106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used</a:t>
            </a:r>
            <a:br>
              <a:rPr lang="en-IN" dirty="0"/>
            </a:br>
            <a:endParaRPr lang="en-IN" dirty="0"/>
          </a:p>
        </p:txBody>
      </p:sp>
      <p:sp>
        <p:nvSpPr>
          <p:cNvPr id="3" name="Content Placeholder 2"/>
          <p:cNvSpPr>
            <a:spLocks noGrp="1"/>
          </p:cNvSpPr>
          <p:nvPr>
            <p:ph idx="1"/>
          </p:nvPr>
        </p:nvSpPr>
        <p:spPr/>
        <p:txBody>
          <a:bodyPr/>
          <a:lstStyle/>
          <a:p>
            <a:pPr lvl="0"/>
            <a:r>
              <a:rPr lang="en-IN" dirty="0" err="1"/>
              <a:t>NodeMCU</a:t>
            </a:r>
            <a:r>
              <a:rPr lang="en-IN" dirty="0"/>
              <a:t> Controller</a:t>
            </a:r>
          </a:p>
          <a:p>
            <a:pPr lvl="0"/>
            <a:r>
              <a:rPr lang="en-IN" dirty="0"/>
              <a:t>POISONOUS sensor</a:t>
            </a:r>
          </a:p>
          <a:p>
            <a:pPr lvl="0"/>
            <a:r>
              <a:rPr lang="en-IN" dirty="0"/>
              <a:t>HEARBEAT Sensor</a:t>
            </a:r>
          </a:p>
          <a:p>
            <a:pPr lvl="0"/>
            <a:r>
              <a:rPr lang="en-IN" dirty="0"/>
              <a:t>DHT11 Sensor</a:t>
            </a:r>
          </a:p>
          <a:p>
            <a:pPr lvl="0"/>
            <a:r>
              <a:rPr lang="en-IN" dirty="0"/>
              <a:t>PRESSURE Sensor</a:t>
            </a:r>
          </a:p>
          <a:p>
            <a:pPr lvl="0"/>
            <a:r>
              <a:rPr lang="en-IN" dirty="0" err="1"/>
              <a:t>Wifi</a:t>
            </a:r>
            <a:r>
              <a:rPr lang="en-IN" dirty="0"/>
              <a:t> Module</a:t>
            </a:r>
          </a:p>
          <a:p>
            <a:pPr lvl="0"/>
            <a:r>
              <a:rPr lang="en-IN" dirty="0"/>
              <a:t>LCD Display</a:t>
            </a:r>
          </a:p>
          <a:p>
            <a:pPr marL="0" indent="0">
              <a:buNone/>
            </a:pPr>
            <a:endParaRPr lang="en-IN" dirty="0"/>
          </a:p>
        </p:txBody>
      </p:sp>
      <p:pic>
        <p:nvPicPr>
          <p:cNvPr id="4" name="Picture 3"/>
          <p:cNvPicPr/>
          <p:nvPr/>
        </p:nvPicPr>
        <p:blipFill>
          <a:blip r:embed="rId2"/>
          <a:stretch>
            <a:fillRect/>
          </a:stretch>
        </p:blipFill>
        <p:spPr>
          <a:xfrm>
            <a:off x="4807374" y="1423249"/>
            <a:ext cx="5153025" cy="3676650"/>
          </a:xfrm>
          <a:prstGeom prst="rect">
            <a:avLst/>
          </a:prstGeom>
        </p:spPr>
      </p:pic>
    </p:spTree>
    <p:extLst>
      <p:ext uri="{BB962C8B-B14F-4D97-AF65-F5344CB8AC3E}">
        <p14:creationId xmlns:p14="http://schemas.microsoft.com/office/powerpoint/2010/main" val="390993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Used:</a:t>
            </a:r>
            <a:br>
              <a:rPr lang="en-IN" dirty="0"/>
            </a:br>
            <a:endParaRPr lang="en-IN" dirty="0"/>
          </a:p>
        </p:txBody>
      </p:sp>
      <p:sp>
        <p:nvSpPr>
          <p:cNvPr id="3" name="Content Placeholder 2"/>
          <p:cNvSpPr>
            <a:spLocks noGrp="1"/>
          </p:cNvSpPr>
          <p:nvPr>
            <p:ph idx="1"/>
          </p:nvPr>
        </p:nvSpPr>
        <p:spPr/>
        <p:txBody>
          <a:bodyPr/>
          <a:lstStyle/>
          <a:p>
            <a:pPr lvl="0"/>
            <a:r>
              <a:rPr lang="en-IN" dirty="0" err="1"/>
              <a:t>Arduino</a:t>
            </a:r>
            <a:r>
              <a:rPr lang="en-IN" dirty="0"/>
              <a:t> IDE</a:t>
            </a:r>
          </a:p>
          <a:p>
            <a:pPr lvl="0"/>
            <a:r>
              <a:rPr lang="en-IN" dirty="0"/>
              <a:t>Embedded C</a:t>
            </a:r>
          </a:p>
          <a:p>
            <a:endParaRPr lang="en-IN" dirty="0"/>
          </a:p>
        </p:txBody>
      </p:sp>
    </p:spTree>
    <p:extLst>
      <p:ext uri="{BB962C8B-B14F-4D97-AF65-F5344CB8AC3E}">
        <p14:creationId xmlns:p14="http://schemas.microsoft.com/office/powerpoint/2010/main" val="959080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7460"/>
          </a:xfrm>
        </p:spPr>
        <p:txBody>
          <a:bodyPr>
            <a:normAutofit fontScale="90000"/>
          </a:bodyPr>
          <a:lstStyle/>
          <a:p>
            <a:r>
              <a:rPr lang="en-IN" b="1" dirty="0"/>
              <a:t>Reference </a:t>
            </a:r>
            <a:br>
              <a:rPr lang="en-IN" dirty="0"/>
            </a:br>
            <a:endParaRPr lang="en-IN" dirty="0"/>
          </a:p>
        </p:txBody>
      </p:sp>
      <p:sp>
        <p:nvSpPr>
          <p:cNvPr id="3" name="Content Placeholder 2"/>
          <p:cNvSpPr>
            <a:spLocks noGrp="1"/>
          </p:cNvSpPr>
          <p:nvPr>
            <p:ph idx="1"/>
          </p:nvPr>
        </p:nvSpPr>
        <p:spPr>
          <a:xfrm>
            <a:off x="838200" y="1120461"/>
            <a:ext cx="10515600" cy="5056501"/>
          </a:xfrm>
        </p:spPr>
        <p:txBody>
          <a:bodyPr>
            <a:normAutofit fontScale="92500" lnSpcReduction="10000"/>
          </a:bodyPr>
          <a:lstStyle/>
          <a:p>
            <a:pPr fontAlgn="base"/>
            <a:r>
              <a:rPr lang="en-IN" sz="2400" dirty="0"/>
              <a:t>[1] </a:t>
            </a:r>
            <a:r>
              <a:rPr lang="en-IN" sz="2400" dirty="0" err="1"/>
              <a:t>Geetha</a:t>
            </a:r>
            <a:r>
              <a:rPr lang="en-IN" sz="2400" dirty="0"/>
              <a:t>, A.. (2014). Intelligent helmet for coal miners with voice over </a:t>
            </a:r>
            <a:r>
              <a:rPr lang="en-IN" sz="2400" dirty="0" err="1"/>
              <a:t>ZigBee</a:t>
            </a:r>
            <a:r>
              <a:rPr lang="en-IN" sz="2400" dirty="0"/>
              <a:t> </a:t>
            </a:r>
            <a:r>
              <a:rPr lang="en-IN" sz="2400" dirty="0" err="1"/>
              <a:t>andenvironmental</a:t>
            </a:r>
            <a:r>
              <a:rPr lang="en-IN" sz="2400" dirty="0"/>
              <a:t> monitoring. World Applied Sciences Journal. 20. 2328-2330. 10.5829/idosi.mejsr.2014.20.12.332. </a:t>
            </a:r>
          </a:p>
          <a:p>
            <a:pPr fontAlgn="base"/>
            <a:r>
              <a:rPr lang="en-IN" sz="2400" dirty="0"/>
              <a:t>[2] R. K. </a:t>
            </a:r>
            <a:r>
              <a:rPr lang="en-IN" sz="2400" dirty="0" err="1"/>
              <a:t>Kodali</a:t>
            </a:r>
            <a:r>
              <a:rPr lang="en-IN" sz="2400" dirty="0"/>
              <a:t> and B. S. </a:t>
            </a:r>
            <a:r>
              <a:rPr lang="en-IN" sz="2400" dirty="0" err="1"/>
              <a:t>Sarjerao</a:t>
            </a:r>
            <a:r>
              <a:rPr lang="en-IN" sz="2400" dirty="0"/>
              <a:t>, ”A low cost smart irrigation system using MQTT protocol,” 2017 IEEE Region 10 Symposium (TENSYMP), Cochin, India, 2017, pp. 1-5, </a:t>
            </a:r>
            <a:r>
              <a:rPr lang="en-IN" sz="2400" dirty="0" err="1"/>
              <a:t>doi</a:t>
            </a:r>
            <a:r>
              <a:rPr lang="en-IN" sz="2400" dirty="0"/>
              <a:t>: 10.1109/TENCONSpring.2017.8070095. </a:t>
            </a:r>
          </a:p>
          <a:p>
            <a:pPr fontAlgn="base"/>
            <a:r>
              <a:rPr lang="en-IN" sz="2400" dirty="0"/>
              <a:t>[3] R. K. </a:t>
            </a:r>
            <a:r>
              <a:rPr lang="en-IN" sz="2400" dirty="0" err="1"/>
              <a:t>Kodali</a:t>
            </a:r>
            <a:r>
              <a:rPr lang="en-IN" sz="2400" dirty="0"/>
              <a:t> and A. </a:t>
            </a:r>
            <a:r>
              <a:rPr lang="en-IN" sz="2400" dirty="0" err="1"/>
              <a:t>Sahu</a:t>
            </a:r>
            <a:r>
              <a:rPr lang="en-IN" sz="2400" dirty="0"/>
              <a:t>, ”An </a:t>
            </a:r>
            <a:r>
              <a:rPr lang="en-IN" sz="2400" dirty="0" err="1"/>
              <a:t>IoT</a:t>
            </a:r>
            <a:r>
              <a:rPr lang="en-IN" sz="2400" dirty="0"/>
              <a:t> based soil moisture monitoring on </a:t>
            </a:r>
            <a:r>
              <a:rPr lang="en-IN" sz="2400" dirty="0" err="1"/>
              <a:t>Losant</a:t>
            </a:r>
            <a:r>
              <a:rPr lang="en-IN" sz="2400" dirty="0"/>
              <a:t> platform,” 2016 2nd International Conference on Contemporary Computing and Informatics (IC3I), Greater Noida, India, 2016, pp. 764- 768, </a:t>
            </a:r>
            <a:r>
              <a:rPr lang="en-IN" sz="2400" dirty="0" err="1"/>
              <a:t>doi</a:t>
            </a:r>
            <a:r>
              <a:rPr lang="en-IN" sz="2400" dirty="0"/>
              <a:t>: 10.1109/IC3I.2016.7918063.</a:t>
            </a:r>
          </a:p>
          <a:p>
            <a:pPr fontAlgn="base"/>
            <a:r>
              <a:rPr lang="en-IN" sz="2400" dirty="0"/>
              <a:t> [4] R. K. </a:t>
            </a:r>
            <a:r>
              <a:rPr lang="en-IN" sz="2400" dirty="0" err="1"/>
              <a:t>Kodali</a:t>
            </a:r>
            <a:r>
              <a:rPr lang="en-IN" sz="2400" dirty="0"/>
              <a:t> and K. S. Mahesh, ”Low cost ambient monitoring using ESP8266,” 2016 2nd International Conference on Contemporary Computing and Informatics (IC3I), Greater Noida, India, 2016, pp. 779-782, </a:t>
            </a:r>
            <a:r>
              <a:rPr lang="en-IN" sz="2400" dirty="0" err="1"/>
              <a:t>doi</a:t>
            </a:r>
            <a:r>
              <a:rPr lang="en-IN" sz="2400" dirty="0"/>
              <a:t>: 10.1109/IC3I.2016.7918788. </a:t>
            </a:r>
          </a:p>
          <a:p>
            <a:pPr fontAlgn="base"/>
            <a:r>
              <a:rPr lang="en-IN" sz="2400" dirty="0"/>
              <a:t>[5] P. </a:t>
            </a:r>
            <a:r>
              <a:rPr lang="en-IN" sz="2400" dirty="0" err="1"/>
              <a:t>Vamsikrishna</a:t>
            </a:r>
            <a:r>
              <a:rPr lang="en-IN" sz="2400" dirty="0"/>
              <a:t>, </a:t>
            </a:r>
            <a:r>
              <a:rPr lang="en-IN" sz="2400" dirty="0" err="1"/>
              <a:t>Sonti</a:t>
            </a:r>
            <a:r>
              <a:rPr lang="en-IN" sz="2400" dirty="0"/>
              <a:t> Dinesh Kumar, </a:t>
            </a:r>
            <a:r>
              <a:rPr lang="en-IN" sz="2400" dirty="0" err="1"/>
              <a:t>Shaik</a:t>
            </a:r>
            <a:r>
              <a:rPr lang="en-IN" sz="2400" dirty="0"/>
              <a:t> </a:t>
            </a:r>
            <a:r>
              <a:rPr lang="en-IN" sz="2400" dirty="0" err="1"/>
              <a:t>Riyaz</a:t>
            </a:r>
            <a:r>
              <a:rPr lang="en-IN" sz="2400" dirty="0"/>
              <a:t> </a:t>
            </a:r>
            <a:r>
              <a:rPr lang="en-IN" sz="2400" dirty="0" err="1"/>
              <a:t>Hussain</a:t>
            </a:r>
            <a:r>
              <a:rPr lang="en-IN" sz="2400" dirty="0"/>
              <a:t> and K. Rama Naidu, ”Raspberry PI controlled SMS-Update-Notification (Sun) system,” 2015 IEEE International Conference on Electrical, Computer and Communication Technologies (ICECCT), Coimbatore, India, 2015, pp. 1-4, </a:t>
            </a:r>
            <a:r>
              <a:rPr lang="en-IN" sz="2400" dirty="0" err="1"/>
              <a:t>doi</a:t>
            </a:r>
            <a:r>
              <a:rPr lang="en-IN" sz="2400" dirty="0"/>
              <a:t>: 10.1109/ICECCT.2015.7226113.</a:t>
            </a:r>
          </a:p>
          <a:p>
            <a:pPr fontAlgn="base"/>
            <a:endParaRPr lang="en-IN" dirty="0"/>
          </a:p>
          <a:p>
            <a:endParaRPr lang="en-IN" dirty="0"/>
          </a:p>
        </p:txBody>
      </p:sp>
    </p:spTree>
    <p:extLst>
      <p:ext uri="{BB962C8B-B14F-4D97-AF65-F5344CB8AC3E}">
        <p14:creationId xmlns:p14="http://schemas.microsoft.com/office/powerpoint/2010/main" val="173408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034"/>
            <a:ext cx="10515600" cy="5648929"/>
          </a:xfrm>
        </p:spPr>
        <p:txBody>
          <a:bodyPr>
            <a:normAutofit fontScale="77500" lnSpcReduction="20000"/>
          </a:bodyPr>
          <a:lstStyle/>
          <a:p>
            <a:pPr fontAlgn="base"/>
            <a:r>
              <a:rPr lang="en-IN" dirty="0"/>
              <a:t>[6] </a:t>
            </a:r>
            <a:r>
              <a:rPr lang="en-IN" dirty="0" err="1"/>
              <a:t>Salankar</a:t>
            </a:r>
            <a:r>
              <a:rPr lang="en-IN" dirty="0"/>
              <a:t>, </a:t>
            </a:r>
            <a:r>
              <a:rPr lang="en-IN" dirty="0" err="1"/>
              <a:t>Pranoti</a:t>
            </a:r>
            <a:r>
              <a:rPr lang="en-IN" dirty="0"/>
              <a:t> </a:t>
            </a:r>
            <a:r>
              <a:rPr lang="en-IN" dirty="0" err="1"/>
              <a:t>Anandrao</a:t>
            </a:r>
            <a:r>
              <a:rPr lang="en-IN" dirty="0"/>
              <a:t> and S. Suresh. “</a:t>
            </a:r>
            <a:r>
              <a:rPr lang="en-IN" dirty="0" err="1"/>
              <a:t>Zigbee</a:t>
            </a:r>
            <a:r>
              <a:rPr lang="en-IN" dirty="0"/>
              <a:t> Based Underground Mines Parameter Monitoring System for Rescue and Protection.” IOSR journal of VLSI and Signal Processing 4 (2014): 32-36. </a:t>
            </a:r>
          </a:p>
          <a:p>
            <a:pPr fontAlgn="base"/>
            <a:r>
              <a:rPr lang="en-IN" dirty="0"/>
              <a:t>[7] M. Ali, J. H. </a:t>
            </a:r>
            <a:r>
              <a:rPr lang="en-IN" dirty="0" err="1"/>
              <a:t>Alfonsus</a:t>
            </a:r>
            <a:r>
              <a:rPr lang="en-IN" dirty="0"/>
              <a:t> </a:t>
            </a:r>
            <a:r>
              <a:rPr lang="en-IN" dirty="0" err="1"/>
              <a:t>Vlaskamp</a:t>
            </a:r>
            <a:r>
              <a:rPr lang="en-IN" dirty="0"/>
              <a:t>, N. N. </a:t>
            </a:r>
            <a:r>
              <a:rPr lang="en-IN" dirty="0" err="1"/>
              <a:t>Eddin</a:t>
            </a:r>
            <a:r>
              <a:rPr lang="en-IN" dirty="0"/>
              <a:t>, B. Falconer and C. </a:t>
            </a:r>
            <a:r>
              <a:rPr lang="en-IN" dirty="0" err="1"/>
              <a:t>Oram</a:t>
            </a:r>
            <a:r>
              <a:rPr lang="en-IN" dirty="0"/>
              <a:t>, ”Technical development and socioeconomic implications of the Raspberry Pi as a learning tool in developing countries,” 2013 5th Computer Science and Electronic Engineering Conference (CEEC), Colchester, UK, 2013, pp. 103-108, </a:t>
            </a:r>
            <a:r>
              <a:rPr lang="en-IN" dirty="0" err="1"/>
              <a:t>doi</a:t>
            </a:r>
            <a:r>
              <a:rPr lang="en-IN" dirty="0"/>
              <a:t>: 10.1109/CEEC.2013.6659454. </a:t>
            </a:r>
          </a:p>
          <a:p>
            <a:pPr fontAlgn="base"/>
            <a:r>
              <a:rPr lang="en-IN" dirty="0"/>
              <a:t>[8] H. Li, ”Research on safety monitoring system of workers in dangerous operation area of port,” 2017 4th International Conference on Transportation Information and Safety (ICTIS), Banff, AB, Canada, 2017, pp. 400-408, </a:t>
            </a:r>
            <a:r>
              <a:rPr lang="en-IN" dirty="0" err="1"/>
              <a:t>doi</a:t>
            </a:r>
            <a:r>
              <a:rPr lang="en-IN" dirty="0"/>
              <a:t>: 10.1109/ICTIS.2017.8047796. </a:t>
            </a:r>
          </a:p>
          <a:p>
            <a:pPr fontAlgn="base"/>
            <a:r>
              <a:rPr lang="en-IN" dirty="0"/>
              <a:t>[9] A. Mishra, S. Malhotra, </a:t>
            </a:r>
            <a:r>
              <a:rPr lang="en-IN" dirty="0" err="1"/>
              <a:t>Ruchira</a:t>
            </a:r>
            <a:r>
              <a:rPr lang="en-IN" dirty="0"/>
              <a:t>, P. </a:t>
            </a:r>
            <a:r>
              <a:rPr lang="en-IN" dirty="0" err="1"/>
              <a:t>choudekar</a:t>
            </a:r>
            <a:r>
              <a:rPr lang="en-IN" dirty="0"/>
              <a:t> and H. P. Singh, ”Real Time Monitoring &amp; </a:t>
            </a:r>
            <a:r>
              <a:rPr lang="en-IN" dirty="0" err="1"/>
              <a:t>Analyzation</a:t>
            </a:r>
            <a:r>
              <a:rPr lang="en-IN" dirty="0"/>
              <a:t> Of Hazardous Parameters In Underground Coal Mines Using Intelligent Helmet System,” 2018 4th International Conference on Computational Intelligence &amp; Communication Technology (CICT), Ghaziabad, India, 2018, pp. 1-5, </a:t>
            </a:r>
            <a:r>
              <a:rPr lang="en-IN" dirty="0" err="1"/>
              <a:t>doi</a:t>
            </a:r>
            <a:r>
              <a:rPr lang="en-IN" dirty="0"/>
              <a:t>: 10.1109/CIACT.2018.8480177. </a:t>
            </a:r>
          </a:p>
          <a:p>
            <a:pPr fontAlgn="base"/>
            <a:r>
              <a:rPr lang="en-IN" dirty="0"/>
              <a:t>[10] V. </a:t>
            </a:r>
            <a:r>
              <a:rPr lang="en-IN" dirty="0" err="1"/>
              <a:t>Thirumala</a:t>
            </a:r>
            <a:r>
              <a:rPr lang="en-IN" dirty="0"/>
              <a:t>, T. </a:t>
            </a:r>
            <a:r>
              <a:rPr lang="en-IN" dirty="0" err="1"/>
              <a:t>Verma</a:t>
            </a:r>
            <a:r>
              <a:rPr lang="en-IN" dirty="0"/>
              <a:t> and S. Gupta, ”Injury analysis of mine workers: A case study,” 2017 IEEE International Conference on Industrial Engineering and Engineering Management (IEEM), Singapore, 2017, pp. 269-273, </a:t>
            </a:r>
            <a:r>
              <a:rPr lang="en-IN" dirty="0" err="1"/>
              <a:t>doi</a:t>
            </a:r>
            <a:r>
              <a:rPr lang="en-IN" dirty="0"/>
              <a:t>: 10.1109/IEEM.2017.8289894.</a:t>
            </a:r>
          </a:p>
          <a:p>
            <a:pPr fontAlgn="base"/>
            <a:r>
              <a:rPr lang="en-IN" dirty="0"/>
              <a:t> </a:t>
            </a:r>
          </a:p>
        </p:txBody>
      </p:sp>
    </p:spTree>
    <p:extLst>
      <p:ext uri="{BB962C8B-B14F-4D97-AF65-F5344CB8AC3E}">
        <p14:creationId xmlns:p14="http://schemas.microsoft.com/office/powerpoint/2010/main" val="166537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E744-AB36-11B7-F538-AB87413515FD}"/>
              </a:ext>
            </a:extLst>
          </p:cNvPr>
          <p:cNvSpPr>
            <a:spLocks noGrp="1"/>
          </p:cNvSpPr>
          <p:nvPr>
            <p:ph type="title"/>
          </p:nvPr>
        </p:nvSpPr>
        <p:spPr/>
        <p:txBody>
          <a:bodyPr/>
          <a:lstStyle/>
          <a:p>
            <a:r>
              <a:rPr lang="en-US" b="1" dirty="0"/>
              <a:t>Conclusion </a:t>
            </a:r>
          </a:p>
        </p:txBody>
      </p:sp>
      <p:sp>
        <p:nvSpPr>
          <p:cNvPr id="3" name="Content Placeholder 2">
            <a:extLst>
              <a:ext uri="{FF2B5EF4-FFF2-40B4-BE49-F238E27FC236}">
                <a16:creationId xmlns:a16="http://schemas.microsoft.com/office/drawing/2014/main" id="{CE65CA70-11A9-0F9C-9B53-5DE520698C4A}"/>
              </a:ext>
            </a:extLst>
          </p:cNvPr>
          <p:cNvSpPr>
            <a:spLocks noGrp="1"/>
          </p:cNvSpPr>
          <p:nvPr>
            <p:ph idx="1"/>
          </p:nvPr>
        </p:nvSpPr>
        <p:spPr/>
        <p:txBody>
          <a:bodyPr/>
          <a:lstStyle/>
          <a:p>
            <a:r>
              <a:rPr lang="en-US" dirty="0"/>
              <a:t>The Smart Jacket for Chennai Metro Workers enhances safety and efficiency through </a:t>
            </a:r>
            <a:r>
              <a:rPr lang="en-US" dirty="0" err="1"/>
              <a:t>IoT</a:t>
            </a:r>
            <a:r>
              <a:rPr lang="en-US" dirty="0"/>
              <a:t>-based monitoring. It features GPS tracking, environmental sensors, and emergency alerts. This design ensures real-time protection and better working conditions. Future improvements can focus on battery optimization and AI integration for predictive safety measures.</a:t>
            </a:r>
          </a:p>
        </p:txBody>
      </p:sp>
    </p:spTree>
    <p:extLst>
      <p:ext uri="{BB962C8B-B14F-4D97-AF65-F5344CB8AC3E}">
        <p14:creationId xmlns:p14="http://schemas.microsoft.com/office/powerpoint/2010/main" val="1768458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B6D042-A18A-3317-42AD-AE88CAAEE639}"/>
              </a:ext>
            </a:extLst>
          </p:cNvPr>
          <p:cNvSpPr>
            <a:spLocks noGrp="1"/>
          </p:cNvSpPr>
          <p:nvPr>
            <p:ph type="ctrTitle"/>
          </p:nvPr>
        </p:nvSpPr>
        <p:spPr/>
        <p:txBody>
          <a:bodyPr/>
          <a:lstStyle/>
          <a:p>
            <a:r>
              <a:rPr lang="en-US" dirty="0"/>
              <a:t>Thank you</a:t>
            </a:r>
          </a:p>
        </p:txBody>
      </p:sp>
      <p:sp>
        <p:nvSpPr>
          <p:cNvPr id="6" name="Content Placeholder 5">
            <a:extLst>
              <a:ext uri="{FF2B5EF4-FFF2-40B4-BE49-F238E27FC236}">
                <a16:creationId xmlns:a16="http://schemas.microsoft.com/office/drawing/2014/main" id="{BD104F30-4228-2B76-1CEC-DEF99341ADD1}"/>
              </a:ext>
            </a:extLst>
          </p:cNvPr>
          <p:cNvSpPr>
            <a:spLocks noGrp="1"/>
          </p:cNvSpPr>
          <p:nvPr>
            <p:ph type="subTitle" idx="1"/>
          </p:nvPr>
        </p:nvSpPr>
        <p:spPr/>
        <p:txBody>
          <a:bodyPr/>
          <a:lstStyle/>
          <a:p>
            <a:pPr marL="0" indent="0">
              <a:buNone/>
            </a:pPr>
            <a:endParaRPr lang="en-US" b="1" dirty="0"/>
          </a:p>
        </p:txBody>
      </p:sp>
    </p:spTree>
    <p:extLst>
      <p:ext uri="{BB962C8B-B14F-4D97-AF65-F5344CB8AC3E}">
        <p14:creationId xmlns:p14="http://schemas.microsoft.com/office/powerpoint/2010/main" val="347154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Abstract:</a:t>
            </a:r>
            <a:br>
              <a:rPr lang="en-IN" dirty="0"/>
            </a:br>
            <a:endParaRPr lang="en-IN" dirty="0"/>
          </a:p>
        </p:txBody>
      </p:sp>
      <p:sp>
        <p:nvSpPr>
          <p:cNvPr id="3" name="Content Placeholder 2"/>
          <p:cNvSpPr>
            <a:spLocks noGrp="1"/>
          </p:cNvSpPr>
          <p:nvPr>
            <p:ph idx="1"/>
          </p:nvPr>
        </p:nvSpPr>
        <p:spPr/>
        <p:txBody>
          <a:bodyPr>
            <a:noAutofit/>
          </a:bodyPr>
          <a:lstStyle/>
          <a:p>
            <a:pPr algn="just">
              <a:lnSpc>
                <a:spcPct val="150000"/>
              </a:lnSpc>
            </a:pPr>
            <a:r>
              <a:rPr lang="en-US" sz="1600" dirty="0"/>
              <a:t>The </a:t>
            </a:r>
            <a:r>
              <a:rPr lang="en-US" sz="1600" b="1" dirty="0"/>
              <a:t>IoT-Enabled Smart Safety Jacket for Chennai Metro Workers</a:t>
            </a:r>
            <a:r>
              <a:rPr lang="en-US" sz="1600" dirty="0"/>
              <a:t> is designed to enhance worker safety by continuously monitoring health parameters and environmental conditions using the </a:t>
            </a:r>
            <a:r>
              <a:rPr lang="en-US" sz="1600" b="1" dirty="0" err="1"/>
              <a:t>NodeMCU</a:t>
            </a:r>
            <a:r>
              <a:rPr lang="en-US" sz="1600" b="1" dirty="0"/>
              <a:t> ESP8266 microcontroller</a:t>
            </a:r>
            <a:r>
              <a:rPr lang="en-US" sz="1600" dirty="0"/>
              <a:t>. </a:t>
            </a:r>
          </a:p>
          <a:p>
            <a:pPr algn="just">
              <a:lnSpc>
                <a:spcPct val="150000"/>
              </a:lnSpc>
            </a:pPr>
            <a:r>
              <a:rPr lang="en-US" sz="1600" dirty="0"/>
              <a:t>The jacket is equipped with multiple sensors, including a </a:t>
            </a:r>
            <a:r>
              <a:rPr lang="en-US" sz="1600" b="1" dirty="0"/>
              <a:t>heart rate sensor</a:t>
            </a:r>
            <a:r>
              <a:rPr lang="en-US" sz="1600" dirty="0"/>
              <a:t>, </a:t>
            </a:r>
            <a:r>
              <a:rPr lang="en-US" sz="1600" b="1" dirty="0"/>
              <a:t>temperature sensor</a:t>
            </a:r>
            <a:r>
              <a:rPr lang="en-US" sz="1600" dirty="0"/>
              <a:t>, </a:t>
            </a:r>
            <a:r>
              <a:rPr lang="en-US" sz="1600" b="1" dirty="0"/>
              <a:t>gas sensor</a:t>
            </a:r>
            <a:r>
              <a:rPr lang="en-US" sz="1600" dirty="0"/>
              <a:t>, and </a:t>
            </a:r>
            <a:r>
              <a:rPr lang="en-US" sz="1600" b="1" dirty="0"/>
              <a:t>pressure sensor</a:t>
            </a:r>
            <a:r>
              <a:rPr lang="en-US" sz="1600" dirty="0"/>
              <a:t>, which collect real-time data and transmit it to the </a:t>
            </a:r>
            <a:r>
              <a:rPr lang="en-US" sz="1600" b="1" dirty="0"/>
              <a:t>Blynk mobile application</a:t>
            </a:r>
            <a:r>
              <a:rPr lang="en-US" sz="1600" dirty="0"/>
              <a:t> for remote monitoring.</a:t>
            </a:r>
          </a:p>
          <a:p>
            <a:pPr algn="just">
              <a:lnSpc>
                <a:spcPct val="150000"/>
              </a:lnSpc>
            </a:pPr>
            <a:r>
              <a:rPr lang="en-US" sz="1600" dirty="0"/>
              <a:t>If any parameter exceeds a predefined safety threshold, an </a:t>
            </a:r>
            <a:r>
              <a:rPr lang="en-US" sz="1600" b="1" dirty="0"/>
              <a:t>instant alert is triggered via a buzzer</a:t>
            </a:r>
            <a:r>
              <a:rPr lang="en-US" sz="1600" dirty="0"/>
              <a:t>, and a </a:t>
            </a:r>
            <a:r>
              <a:rPr lang="en-US" sz="1600" b="1" dirty="0"/>
              <a:t>real-time notification is sent to the Blynk app</a:t>
            </a:r>
            <a:r>
              <a:rPr lang="en-US" sz="1600" dirty="0"/>
              <a:t>, enabling immediate action to prevent accidents or health risks. </a:t>
            </a:r>
          </a:p>
          <a:p>
            <a:pPr algn="just">
              <a:lnSpc>
                <a:spcPct val="150000"/>
              </a:lnSpc>
            </a:pPr>
            <a:r>
              <a:rPr lang="en-US" sz="1600" dirty="0"/>
              <a:t>The system ensures quick response to hazardous conditions such as abnormal heart rate, excessive heat, toxic gas leaks, or sudden pressure changes. With its </a:t>
            </a:r>
            <a:r>
              <a:rPr lang="en-US" sz="1600" b="1" dirty="0"/>
              <a:t>wireless connectivity, real-time monitoring, and automated alerts</a:t>
            </a:r>
            <a:r>
              <a:rPr lang="en-US" sz="1600" dirty="0"/>
              <a:t>, this smart jacket provides an efficient </a:t>
            </a:r>
            <a:r>
              <a:rPr lang="en-US" sz="1600" b="1" dirty="0"/>
              <a:t>IoT-based safety solution</a:t>
            </a:r>
            <a:r>
              <a:rPr lang="en-US" sz="1600" dirty="0"/>
              <a:t> for metro workers operating in high-risk environments. </a:t>
            </a:r>
          </a:p>
          <a:p>
            <a:pPr algn="just">
              <a:lnSpc>
                <a:spcPct val="150000"/>
              </a:lnSpc>
            </a:pPr>
            <a:r>
              <a:rPr lang="en-US" sz="1600" dirty="0"/>
              <a:t>It helps supervisors ensure worker well-being, reduces workplace hazards, and enhances overall operational safety in metro construction and maintenance sites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01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pPr algn="just">
              <a:lnSpc>
                <a:spcPct val="170000"/>
              </a:lnSpc>
            </a:pPr>
            <a:r>
              <a:rPr lang="en-US" dirty="0"/>
              <a:t>Ensuring the safety and well-being of metro workers is crucial, especially in high-risk environments such as underground tunnels and construction sites. </a:t>
            </a:r>
          </a:p>
          <a:p>
            <a:pPr algn="just">
              <a:lnSpc>
                <a:spcPct val="170000"/>
              </a:lnSpc>
            </a:pPr>
            <a:r>
              <a:rPr lang="en-US" dirty="0"/>
              <a:t>The </a:t>
            </a:r>
            <a:r>
              <a:rPr lang="en-US" b="1" dirty="0"/>
              <a:t>IoT-Enabled Smart Safety Jacket</a:t>
            </a:r>
            <a:r>
              <a:rPr lang="en-US" dirty="0"/>
              <a:t> is an innovative solution designed to provide real-time health monitoring and hazard detection using advanced sensor technology and IoT connectivity. </a:t>
            </a:r>
          </a:p>
          <a:p>
            <a:pPr algn="just">
              <a:lnSpc>
                <a:spcPct val="170000"/>
              </a:lnSpc>
            </a:pPr>
            <a:r>
              <a:rPr lang="en-US" dirty="0"/>
              <a:t>Developed using the </a:t>
            </a:r>
            <a:r>
              <a:rPr lang="en-US" b="1" dirty="0" err="1"/>
              <a:t>NodeMCU</a:t>
            </a:r>
            <a:r>
              <a:rPr lang="en-US" b="1" dirty="0"/>
              <a:t> ESP8266 microcontroller</a:t>
            </a:r>
            <a:r>
              <a:rPr lang="en-US" dirty="0"/>
              <a:t>, this smart jacket integrates sensors to measure </a:t>
            </a:r>
            <a:r>
              <a:rPr lang="en-US" b="1" dirty="0"/>
              <a:t>heart rate, body temperature, gas levels, and pressure</a:t>
            </a:r>
            <a:r>
              <a:rPr lang="en-US" dirty="0"/>
              <a:t>, continuously transmitting data to the </a:t>
            </a:r>
            <a:r>
              <a:rPr lang="en-US" b="1" dirty="0"/>
              <a:t>Blynk mobile application</a:t>
            </a:r>
            <a:r>
              <a:rPr lang="en-US" dirty="0"/>
              <a:t> for remote monitoring.</a:t>
            </a:r>
          </a:p>
          <a:p>
            <a:pPr algn="just">
              <a:lnSpc>
                <a:spcPct val="170000"/>
              </a:lnSpc>
            </a:pPr>
            <a:r>
              <a:rPr lang="en-US" dirty="0"/>
              <a:t> By leveraging IoT, the system enables supervisors to track worker health and environmental conditions in real time. If any sensor value exceeds the safety threshold, an </a:t>
            </a:r>
            <a:r>
              <a:rPr lang="en-US" b="1" dirty="0"/>
              <a:t>instant alert is triggered through a buzzer</a:t>
            </a:r>
            <a:r>
              <a:rPr lang="en-US" dirty="0"/>
              <a:t>, and a </a:t>
            </a:r>
            <a:r>
              <a:rPr lang="en-US" b="1" dirty="0"/>
              <a:t>notification is sent via the Blynk app</a:t>
            </a:r>
            <a:r>
              <a:rPr lang="en-US" dirty="0"/>
              <a:t> to facilitate quick emergency response. This innovative approach enhances workplace safety, reduces risks, and ensures proactive hazard management, making it an essential safety solution for Chennai Metro workers.</a:t>
            </a:r>
            <a:endParaRPr lang="en-IN" dirty="0"/>
          </a:p>
        </p:txBody>
      </p:sp>
    </p:spTree>
    <p:extLst>
      <p:ext uri="{BB962C8B-B14F-4D97-AF65-F5344CB8AC3E}">
        <p14:creationId xmlns:p14="http://schemas.microsoft.com/office/powerpoint/2010/main" val="371973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3802-1B9D-9D0D-BEBE-0A64FD502C4D}"/>
              </a:ext>
            </a:extLst>
          </p:cNvPr>
          <p:cNvSpPr>
            <a:spLocks noGrp="1"/>
          </p:cNvSpPr>
          <p:nvPr>
            <p:ph type="title"/>
          </p:nvPr>
        </p:nvSpPr>
        <p:spPr/>
        <p:txBody>
          <a:bodyPr/>
          <a:lstStyle/>
          <a:p>
            <a:r>
              <a:rPr lang="en-GB" b="1" dirty="0"/>
              <a:t>Objective </a:t>
            </a:r>
          </a:p>
        </p:txBody>
      </p:sp>
      <p:sp>
        <p:nvSpPr>
          <p:cNvPr id="3" name="Content Placeholder 2">
            <a:extLst>
              <a:ext uri="{FF2B5EF4-FFF2-40B4-BE49-F238E27FC236}">
                <a16:creationId xmlns:a16="http://schemas.microsoft.com/office/drawing/2014/main" id="{E740B460-A464-581C-0DD9-554655FD1C5C}"/>
              </a:ext>
            </a:extLst>
          </p:cNvPr>
          <p:cNvSpPr>
            <a:spLocks noGrp="1"/>
          </p:cNvSpPr>
          <p:nvPr>
            <p:ph idx="1"/>
          </p:nvPr>
        </p:nvSpPr>
        <p:spPr/>
        <p:txBody>
          <a:bodyPr/>
          <a:lstStyle/>
          <a:p>
            <a:r>
              <a:rPr lang="en-US" dirty="0"/>
              <a:t>Monitor worker health using IoT sensors.</a:t>
            </a:r>
          </a:p>
          <a:p>
            <a:r>
              <a:rPr lang="en-US" dirty="0"/>
              <a:t>Detect hazardous gases and pressure changes.</a:t>
            </a:r>
          </a:p>
          <a:p>
            <a:r>
              <a:rPr lang="en-US" dirty="0"/>
              <a:t>Send real-time alerts via buzzer and Blynk app.</a:t>
            </a:r>
          </a:p>
          <a:p>
            <a:r>
              <a:rPr lang="en-US" dirty="0"/>
              <a:t>Ensure safety in metro work environments.</a:t>
            </a:r>
            <a:endParaRPr lang="en-GB" dirty="0"/>
          </a:p>
        </p:txBody>
      </p:sp>
    </p:spTree>
    <p:extLst>
      <p:ext uri="{BB962C8B-B14F-4D97-AF65-F5344CB8AC3E}">
        <p14:creationId xmlns:p14="http://schemas.microsoft.com/office/powerpoint/2010/main" val="85001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LITERATURE SURVEY</a:t>
            </a:r>
            <a:br>
              <a:rPr lang="en-IN"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84523723"/>
              </p:ext>
            </p:extLst>
          </p:nvPr>
        </p:nvGraphicFramePr>
        <p:xfrm>
          <a:off x="838200" y="1120463"/>
          <a:ext cx="10515600" cy="4224269"/>
        </p:xfrm>
        <a:graphic>
          <a:graphicData uri="http://schemas.openxmlformats.org/drawingml/2006/table">
            <a:tbl>
              <a:tblPr firstRow="1" bandRow="1">
                <a:tableStyleId>{5C22544A-7EE6-4342-B048-85BDC9FD1C3A}</a:tableStyleId>
              </a:tblPr>
              <a:tblGrid>
                <a:gridCol w="642870">
                  <a:extLst>
                    <a:ext uri="{9D8B030D-6E8A-4147-A177-3AD203B41FA5}">
                      <a16:colId xmlns:a16="http://schemas.microsoft.com/office/drawing/2014/main" val="20000"/>
                    </a:ext>
                  </a:extLst>
                </a:gridCol>
                <a:gridCol w="1442434">
                  <a:extLst>
                    <a:ext uri="{9D8B030D-6E8A-4147-A177-3AD203B41FA5}">
                      <a16:colId xmlns:a16="http://schemas.microsoft.com/office/drawing/2014/main" val="20001"/>
                    </a:ext>
                  </a:extLst>
                </a:gridCol>
                <a:gridCol w="1944710">
                  <a:extLst>
                    <a:ext uri="{9D8B030D-6E8A-4147-A177-3AD203B41FA5}">
                      <a16:colId xmlns:a16="http://schemas.microsoft.com/office/drawing/2014/main" val="20002"/>
                    </a:ext>
                  </a:extLst>
                </a:gridCol>
                <a:gridCol w="6485586">
                  <a:extLst>
                    <a:ext uri="{9D8B030D-6E8A-4147-A177-3AD203B41FA5}">
                      <a16:colId xmlns:a16="http://schemas.microsoft.com/office/drawing/2014/main" val="20003"/>
                    </a:ext>
                  </a:extLst>
                </a:gridCol>
              </a:tblGrid>
              <a:tr h="566669">
                <a:tc>
                  <a:txBody>
                    <a:bodyPr/>
                    <a:lstStyle/>
                    <a:p>
                      <a:r>
                        <a:rPr lang="en-IN" dirty="0"/>
                        <a:t>S.no</a:t>
                      </a:r>
                    </a:p>
                  </a:txBody>
                  <a:tcPr/>
                </a:tc>
                <a:tc>
                  <a:txBody>
                    <a:bodyPr/>
                    <a:lstStyle/>
                    <a:p>
                      <a:r>
                        <a:rPr lang="en-IN" dirty="0"/>
                        <a:t>Title</a:t>
                      </a:r>
                    </a:p>
                  </a:txBody>
                  <a:tcPr/>
                </a:tc>
                <a:tc>
                  <a:txBody>
                    <a:bodyPr/>
                    <a:lstStyle/>
                    <a:p>
                      <a:r>
                        <a:rPr lang="en-IN" dirty="0"/>
                        <a:t>Author</a:t>
                      </a:r>
                    </a:p>
                  </a:txBody>
                  <a:tcPr/>
                </a:tc>
                <a:tc>
                  <a:txBody>
                    <a:bodyPr/>
                    <a:lstStyle/>
                    <a:p>
                      <a:r>
                        <a:rPr lang="en-IN" dirty="0"/>
                        <a:t>Content</a:t>
                      </a:r>
                    </a:p>
                  </a:txBody>
                  <a:tcPr/>
                </a:tc>
                <a:extLst>
                  <a:ext uri="{0D108BD9-81ED-4DB2-BD59-A6C34878D82A}">
                    <a16:rowId xmlns:a16="http://schemas.microsoft.com/office/drawing/2014/main" val="10000"/>
                  </a:ext>
                </a:extLst>
              </a:tr>
              <a:tr h="605894">
                <a:tc>
                  <a:txBody>
                    <a:bodyPr/>
                    <a:lstStyle/>
                    <a:p>
                      <a:r>
                        <a:rPr lang="en-IN" dirty="0"/>
                        <a:t>1</a:t>
                      </a:r>
                    </a:p>
                  </a:txBody>
                  <a:tcPr/>
                </a:tc>
                <a:tc>
                  <a:txBody>
                    <a:bodyPr/>
                    <a:lstStyle/>
                    <a:p>
                      <a:r>
                        <a:rPr lang="en-IN" sz="1800" kern="1200" dirty="0">
                          <a:solidFill>
                            <a:schemeClr val="dk1"/>
                          </a:solidFill>
                          <a:effectLst/>
                          <a:latin typeface="+mn-lt"/>
                          <a:ea typeface="+mn-ea"/>
                          <a:cs typeface="+mn-cs"/>
                        </a:rPr>
                        <a:t>IOT based Coal Mine Safety Monitoring And Alerting System</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err="1">
                          <a:solidFill>
                            <a:schemeClr val="dk1"/>
                          </a:solidFill>
                          <a:effectLst/>
                          <a:latin typeface="+mn-lt"/>
                          <a:ea typeface="+mn-ea"/>
                          <a:cs typeface="+mn-cs"/>
                        </a:rPr>
                        <a:t>Manohara</a:t>
                      </a:r>
                      <a:r>
                        <a:rPr lang="en-IN" sz="1800" b="1" kern="1200" dirty="0">
                          <a:solidFill>
                            <a:schemeClr val="dk1"/>
                          </a:solidFill>
                          <a:effectLst/>
                          <a:latin typeface="+mn-lt"/>
                          <a:ea typeface="+mn-ea"/>
                          <a:cs typeface="+mn-cs"/>
                        </a:rPr>
                        <a:t> K M, </a:t>
                      </a:r>
                      <a:r>
                        <a:rPr lang="en-IN" sz="1800" b="1" kern="1200" dirty="0" err="1">
                          <a:solidFill>
                            <a:schemeClr val="dk1"/>
                          </a:solidFill>
                          <a:effectLst/>
                          <a:latin typeface="+mn-lt"/>
                          <a:ea typeface="+mn-ea"/>
                          <a:cs typeface="+mn-cs"/>
                        </a:rPr>
                        <a:t>Nayan</a:t>
                      </a:r>
                      <a:r>
                        <a:rPr lang="en-IN" sz="1800" b="1" kern="1200" dirty="0">
                          <a:solidFill>
                            <a:schemeClr val="dk1"/>
                          </a:solidFill>
                          <a:effectLst/>
                          <a:latin typeface="+mn-lt"/>
                          <a:ea typeface="+mn-ea"/>
                          <a:cs typeface="+mn-cs"/>
                        </a:rPr>
                        <a:t> </a:t>
                      </a:r>
                      <a:r>
                        <a:rPr lang="en-IN" sz="1800" b="1" kern="1200" dirty="0" err="1">
                          <a:solidFill>
                            <a:schemeClr val="dk1"/>
                          </a:solidFill>
                          <a:effectLst/>
                          <a:latin typeface="+mn-lt"/>
                          <a:ea typeface="+mn-ea"/>
                          <a:cs typeface="+mn-cs"/>
                        </a:rPr>
                        <a:t>Chandan</a:t>
                      </a:r>
                      <a:r>
                        <a:rPr lang="en-IN" sz="1800" b="1" kern="1200" dirty="0">
                          <a:solidFill>
                            <a:schemeClr val="dk1"/>
                          </a:solidFill>
                          <a:effectLst/>
                          <a:latin typeface="+mn-lt"/>
                          <a:ea typeface="+mn-ea"/>
                          <a:cs typeface="+mn-cs"/>
                        </a:rPr>
                        <a:t> D C, </a:t>
                      </a:r>
                      <a:r>
                        <a:rPr lang="en-IN" sz="1800" b="1" kern="1200" dirty="0" err="1">
                          <a:solidFill>
                            <a:schemeClr val="dk1"/>
                          </a:solidFill>
                          <a:effectLst/>
                          <a:latin typeface="+mn-lt"/>
                          <a:ea typeface="+mn-ea"/>
                          <a:cs typeface="+mn-cs"/>
                        </a:rPr>
                        <a:t>Pooja</a:t>
                      </a:r>
                      <a:r>
                        <a:rPr lang="en-IN" sz="1800" b="1" kern="1200" dirty="0">
                          <a:solidFill>
                            <a:schemeClr val="dk1"/>
                          </a:solidFill>
                          <a:effectLst/>
                          <a:latin typeface="+mn-lt"/>
                          <a:ea typeface="+mn-ea"/>
                          <a:cs typeface="+mn-cs"/>
                        </a:rPr>
                        <a:t> S V, </a:t>
                      </a:r>
                      <a:r>
                        <a:rPr lang="en-IN" sz="1800" b="1" kern="1200" dirty="0" err="1">
                          <a:solidFill>
                            <a:schemeClr val="dk1"/>
                          </a:solidFill>
                          <a:effectLst/>
                          <a:latin typeface="+mn-lt"/>
                          <a:ea typeface="+mn-ea"/>
                          <a:cs typeface="+mn-cs"/>
                        </a:rPr>
                        <a:t>Sonika</a:t>
                      </a:r>
                      <a:r>
                        <a:rPr lang="en-IN" sz="1800" b="1" kern="1200" dirty="0">
                          <a:solidFill>
                            <a:schemeClr val="dk1"/>
                          </a:solidFill>
                          <a:effectLst/>
                          <a:latin typeface="+mn-lt"/>
                          <a:ea typeface="+mn-ea"/>
                          <a:cs typeface="+mn-cs"/>
                        </a:rPr>
                        <a:t> P, </a:t>
                      </a:r>
                      <a:r>
                        <a:rPr lang="en-IN" sz="1800" b="1" kern="1200" dirty="0" err="1">
                          <a:solidFill>
                            <a:schemeClr val="dk1"/>
                          </a:solidFill>
                          <a:effectLst/>
                          <a:latin typeface="+mn-lt"/>
                          <a:ea typeface="+mn-ea"/>
                          <a:cs typeface="+mn-cs"/>
                        </a:rPr>
                        <a:t>Ravikumar</a:t>
                      </a:r>
                      <a:r>
                        <a:rPr lang="en-IN" sz="1800" b="1" kern="1200" dirty="0">
                          <a:solidFill>
                            <a:schemeClr val="dk1"/>
                          </a:solidFill>
                          <a:effectLst/>
                          <a:latin typeface="+mn-lt"/>
                          <a:ea typeface="+mn-ea"/>
                          <a:cs typeface="+mn-cs"/>
                        </a:rPr>
                        <a:t> K I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Year:2021</a:t>
                      </a:r>
                      <a:endParaRPr lang="en-IN" sz="1800" b="1" kern="1200" dirty="0">
                        <a:solidFill>
                          <a:schemeClr val="dk1"/>
                        </a:solidFill>
                        <a:effectLst/>
                        <a:latin typeface="+mn-lt"/>
                        <a:ea typeface="+mn-ea"/>
                        <a:cs typeface="+mn-cs"/>
                      </a:endParaRPr>
                    </a:p>
                    <a:p>
                      <a:endParaRPr lang="en-IN"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Coal mines are one of the most important and industries in the country, as they are used as fuel in the steel and cement industries to extract iron from the stone and create cement. Every parameter, such as methane gas, high temperature, fire incidents, etc., should be regularly checked in the underground mining business. Due to the complexity of the mining environment and the variety of activities performed in coal mines, it is important to monitor the working environment. To address this issue, there is a system that monitors basic safety measures and regulates many restrictions on coal mines, such as gas leaks, temperature and humidity conditions, and fire sensor. All the sensors are assembled into a single unit and then placed in a coal mine.</a:t>
                      </a:r>
                    </a:p>
                    <a:p>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7108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52030136"/>
              </p:ext>
            </p:extLst>
          </p:nvPr>
        </p:nvGraphicFramePr>
        <p:xfrm>
          <a:off x="940156" y="669925"/>
          <a:ext cx="10663709" cy="3353187"/>
        </p:xfrm>
        <a:graphic>
          <a:graphicData uri="http://schemas.openxmlformats.org/drawingml/2006/table">
            <a:tbl>
              <a:tblPr firstRow="1" bandRow="1">
                <a:tableStyleId>{5C22544A-7EE6-4342-B048-85BDC9FD1C3A}</a:tableStyleId>
              </a:tblPr>
              <a:tblGrid>
                <a:gridCol w="779724">
                  <a:extLst>
                    <a:ext uri="{9D8B030D-6E8A-4147-A177-3AD203B41FA5}">
                      <a16:colId xmlns:a16="http://schemas.microsoft.com/office/drawing/2014/main" val="20000"/>
                    </a:ext>
                  </a:extLst>
                </a:gridCol>
                <a:gridCol w="1408383">
                  <a:extLst>
                    <a:ext uri="{9D8B030D-6E8A-4147-A177-3AD203B41FA5}">
                      <a16:colId xmlns:a16="http://schemas.microsoft.com/office/drawing/2014/main" val="20001"/>
                    </a:ext>
                  </a:extLst>
                </a:gridCol>
                <a:gridCol w="1519938">
                  <a:extLst>
                    <a:ext uri="{9D8B030D-6E8A-4147-A177-3AD203B41FA5}">
                      <a16:colId xmlns:a16="http://schemas.microsoft.com/office/drawing/2014/main" val="20002"/>
                    </a:ext>
                  </a:extLst>
                </a:gridCol>
                <a:gridCol w="6955664">
                  <a:extLst>
                    <a:ext uri="{9D8B030D-6E8A-4147-A177-3AD203B41FA5}">
                      <a16:colId xmlns:a16="http://schemas.microsoft.com/office/drawing/2014/main" val="20003"/>
                    </a:ext>
                  </a:extLst>
                </a:gridCol>
              </a:tblGrid>
              <a:tr h="792867">
                <a:tc>
                  <a:txBody>
                    <a:bodyPr/>
                    <a:lstStyle/>
                    <a:p>
                      <a:r>
                        <a:rPr lang="en-IN" dirty="0"/>
                        <a:t>S.no</a:t>
                      </a:r>
                    </a:p>
                  </a:txBody>
                  <a:tcPr/>
                </a:tc>
                <a:tc>
                  <a:txBody>
                    <a:bodyPr/>
                    <a:lstStyle/>
                    <a:p>
                      <a:r>
                        <a:rPr lang="en-IN" dirty="0"/>
                        <a:t>Title</a:t>
                      </a:r>
                    </a:p>
                  </a:txBody>
                  <a:tcPr/>
                </a:tc>
                <a:tc>
                  <a:txBody>
                    <a:bodyPr/>
                    <a:lstStyle/>
                    <a:p>
                      <a:r>
                        <a:rPr lang="en-IN" dirty="0"/>
                        <a:t>Author</a:t>
                      </a:r>
                    </a:p>
                  </a:txBody>
                  <a:tcPr/>
                </a:tc>
                <a:tc>
                  <a:txBody>
                    <a:bodyPr/>
                    <a:lstStyle/>
                    <a:p>
                      <a:r>
                        <a:rPr lang="en-IN" dirty="0"/>
                        <a:t>content</a:t>
                      </a:r>
                    </a:p>
                  </a:txBody>
                  <a:tcPr/>
                </a:tc>
                <a:extLst>
                  <a:ext uri="{0D108BD9-81ED-4DB2-BD59-A6C34878D82A}">
                    <a16:rowId xmlns:a16="http://schemas.microsoft.com/office/drawing/2014/main" val="10000"/>
                  </a:ext>
                </a:extLst>
              </a:tr>
              <a:tr h="1615259">
                <a:tc>
                  <a:txBody>
                    <a:bodyPr/>
                    <a:lstStyle/>
                    <a:p>
                      <a:r>
                        <a:rPr lang="en-IN"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Coal Mine Safety Monitoring and Alerting System with Smart Helmet</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err="1">
                          <a:solidFill>
                            <a:schemeClr val="dk1"/>
                          </a:solidFill>
                          <a:effectLst/>
                          <a:latin typeface="+mn-lt"/>
                          <a:ea typeface="+mn-ea"/>
                          <a:cs typeface="+mn-cs"/>
                        </a:rPr>
                        <a:t>Mangesh</a:t>
                      </a:r>
                      <a:r>
                        <a:rPr lang="en-IN" sz="1800" b="1" kern="1200" dirty="0">
                          <a:solidFill>
                            <a:schemeClr val="dk1"/>
                          </a:solidFill>
                          <a:effectLst/>
                          <a:latin typeface="+mn-lt"/>
                          <a:ea typeface="+mn-ea"/>
                          <a:cs typeface="+mn-cs"/>
                        </a:rPr>
                        <a:t> </a:t>
                      </a:r>
                      <a:r>
                        <a:rPr lang="en-IN" sz="1800" b="1" kern="1200" dirty="0" err="1">
                          <a:solidFill>
                            <a:schemeClr val="dk1"/>
                          </a:solidFill>
                          <a:effectLst/>
                          <a:latin typeface="+mn-lt"/>
                          <a:ea typeface="+mn-ea"/>
                          <a:cs typeface="+mn-cs"/>
                        </a:rPr>
                        <a:t>Rudrawar</a:t>
                      </a:r>
                      <a:r>
                        <a:rPr lang="en-IN" sz="1800" b="1" kern="1200" dirty="0">
                          <a:solidFill>
                            <a:schemeClr val="dk1"/>
                          </a:solidFill>
                          <a:effectLst/>
                          <a:latin typeface="+mn-lt"/>
                          <a:ea typeface="+mn-ea"/>
                          <a:cs typeface="+mn-cs"/>
                        </a:rPr>
                        <a:t>, </a:t>
                      </a:r>
                      <a:r>
                        <a:rPr lang="en-IN" sz="1800" b="1" kern="1200" dirty="0" err="1">
                          <a:solidFill>
                            <a:schemeClr val="dk1"/>
                          </a:solidFill>
                          <a:effectLst/>
                          <a:latin typeface="+mn-lt"/>
                          <a:ea typeface="+mn-ea"/>
                          <a:cs typeface="+mn-cs"/>
                        </a:rPr>
                        <a:t>Shivam</a:t>
                      </a:r>
                      <a:r>
                        <a:rPr lang="en-IN" sz="1800" b="1" kern="1200" dirty="0">
                          <a:solidFill>
                            <a:schemeClr val="dk1"/>
                          </a:solidFill>
                          <a:effectLst/>
                          <a:latin typeface="+mn-lt"/>
                          <a:ea typeface="+mn-ea"/>
                          <a:cs typeface="+mn-cs"/>
                        </a:rPr>
                        <a:t> Sharma, </a:t>
                      </a:r>
                      <a:r>
                        <a:rPr lang="en-IN" sz="1800" b="1" kern="1200" dirty="0" err="1">
                          <a:solidFill>
                            <a:schemeClr val="dk1"/>
                          </a:solidFill>
                          <a:effectLst/>
                          <a:latin typeface="+mn-lt"/>
                          <a:ea typeface="+mn-ea"/>
                          <a:cs typeface="+mn-cs"/>
                        </a:rPr>
                        <a:t>Madhuri</a:t>
                      </a:r>
                      <a:r>
                        <a:rPr lang="en-IN" sz="1800" b="1" kern="1200" dirty="0">
                          <a:solidFill>
                            <a:schemeClr val="dk1"/>
                          </a:solidFill>
                          <a:effectLst/>
                          <a:latin typeface="+mn-lt"/>
                          <a:ea typeface="+mn-ea"/>
                          <a:cs typeface="+mn-cs"/>
                        </a:rPr>
                        <a:t> Thakur, </a:t>
                      </a:r>
                      <a:r>
                        <a:rPr lang="en-IN" sz="1800" b="1" kern="1200" dirty="0" err="1">
                          <a:solidFill>
                            <a:schemeClr val="dk1"/>
                          </a:solidFill>
                          <a:effectLst/>
                          <a:latin typeface="+mn-lt"/>
                          <a:ea typeface="+mn-ea"/>
                          <a:cs typeface="+mn-cs"/>
                        </a:rPr>
                        <a:t>Vivek</a:t>
                      </a:r>
                      <a:r>
                        <a:rPr lang="en-IN" sz="1800" b="1" kern="1200" dirty="0">
                          <a:solidFill>
                            <a:schemeClr val="dk1"/>
                          </a:solidFill>
                          <a:effectLst/>
                          <a:latin typeface="+mn-lt"/>
                          <a:ea typeface="+mn-ea"/>
                          <a:cs typeface="+mn-cs"/>
                        </a:rPr>
                        <a:t> </a:t>
                      </a:r>
                      <a:r>
                        <a:rPr lang="en-IN" sz="1800" b="1" kern="1200" dirty="0" err="1">
                          <a:solidFill>
                            <a:schemeClr val="dk1"/>
                          </a:solidFill>
                          <a:effectLst/>
                          <a:latin typeface="+mn-lt"/>
                          <a:ea typeface="+mn-ea"/>
                          <a:cs typeface="+mn-cs"/>
                        </a:rPr>
                        <a:t>Kadam</a:t>
                      </a:r>
                      <a:endParaRPr lang="en-IN" sz="1800" b="1" kern="1200" dirty="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Year: 2022</a:t>
                      </a:r>
                      <a:endParaRPr lang="en-IN" sz="1800" b="1" kern="1200" dirty="0">
                        <a:solidFill>
                          <a:schemeClr val="dk1"/>
                        </a:solidFill>
                        <a:effectLst/>
                        <a:latin typeface="+mn-lt"/>
                        <a:ea typeface="+mn-ea"/>
                        <a:cs typeface="+mn-cs"/>
                      </a:endParaRPr>
                    </a:p>
                    <a:p>
                      <a:endParaRPr lang="en-IN" dirty="0"/>
                    </a:p>
                  </a:txBody>
                  <a:tcPr/>
                </a:tc>
                <a:tc>
                  <a:txBody>
                    <a:bodyPr/>
                    <a:lstStyle/>
                    <a:p>
                      <a:r>
                        <a:rPr lang="en-IN" sz="1800" kern="1200" dirty="0">
                          <a:solidFill>
                            <a:schemeClr val="dk1"/>
                          </a:solidFill>
                          <a:effectLst/>
                          <a:latin typeface="+mn-lt"/>
                          <a:ea typeface="+mn-ea"/>
                          <a:cs typeface="+mn-cs"/>
                        </a:rPr>
                        <a:t>Traditional monitoring systems in coal mines are difficult to install, hazardous, and difficult to power. Because of the complexity of the mining environment and the wide range of operations performed in coal mines, it is vital to monitor and maintain the parameters in the background t increase the efficiency and safety of mineworkers. As a result, traditional monitoring methods cannot be relied on to ensure coal workers’ safety. This research represents a </a:t>
                      </a:r>
                      <a:r>
                        <a:rPr lang="en-IN" sz="1800" kern="1200" dirty="0" err="1">
                          <a:solidFill>
                            <a:schemeClr val="dk1"/>
                          </a:solidFill>
                          <a:effectLst/>
                          <a:latin typeface="+mn-lt"/>
                          <a:ea typeface="+mn-ea"/>
                          <a:cs typeface="+mn-cs"/>
                        </a:rPr>
                        <a:t>ZigBee</a:t>
                      </a:r>
                      <a:r>
                        <a:rPr lang="en-IN" sz="1800" kern="1200" dirty="0">
                          <a:solidFill>
                            <a:schemeClr val="dk1"/>
                          </a:solidFill>
                          <a:effectLst/>
                          <a:latin typeface="+mn-lt"/>
                          <a:ea typeface="+mn-ea"/>
                          <a:cs typeface="+mn-cs"/>
                        </a:rPr>
                        <a:t>-based wireless monitoring system using a smart helmet. </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9550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7244754"/>
              </p:ext>
            </p:extLst>
          </p:nvPr>
        </p:nvGraphicFramePr>
        <p:xfrm>
          <a:off x="838200" y="1825625"/>
          <a:ext cx="10515600" cy="3205480"/>
        </p:xfrm>
        <a:graphic>
          <a:graphicData uri="http://schemas.openxmlformats.org/drawingml/2006/table">
            <a:tbl>
              <a:tblPr firstRow="1" bandRow="1">
                <a:tableStyleId>{5C22544A-7EE6-4342-B048-85BDC9FD1C3A}</a:tableStyleId>
              </a:tblPr>
              <a:tblGrid>
                <a:gridCol w="655749">
                  <a:extLst>
                    <a:ext uri="{9D8B030D-6E8A-4147-A177-3AD203B41FA5}">
                      <a16:colId xmlns:a16="http://schemas.microsoft.com/office/drawing/2014/main" val="20000"/>
                    </a:ext>
                  </a:extLst>
                </a:gridCol>
                <a:gridCol w="1326524">
                  <a:extLst>
                    <a:ext uri="{9D8B030D-6E8A-4147-A177-3AD203B41FA5}">
                      <a16:colId xmlns:a16="http://schemas.microsoft.com/office/drawing/2014/main" val="20001"/>
                    </a:ext>
                  </a:extLst>
                </a:gridCol>
                <a:gridCol w="1339403">
                  <a:extLst>
                    <a:ext uri="{9D8B030D-6E8A-4147-A177-3AD203B41FA5}">
                      <a16:colId xmlns:a16="http://schemas.microsoft.com/office/drawing/2014/main" val="20002"/>
                    </a:ext>
                  </a:extLst>
                </a:gridCol>
                <a:gridCol w="7193924">
                  <a:extLst>
                    <a:ext uri="{9D8B030D-6E8A-4147-A177-3AD203B41FA5}">
                      <a16:colId xmlns:a16="http://schemas.microsoft.com/office/drawing/2014/main" val="20003"/>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Author</a:t>
                      </a:r>
                    </a:p>
                  </a:txBody>
                  <a:tcPr/>
                </a:tc>
                <a:tc>
                  <a:txBody>
                    <a:bodyPr/>
                    <a:lstStyle/>
                    <a:p>
                      <a:r>
                        <a:rPr lang="en-IN" dirty="0"/>
                        <a:t>Content</a:t>
                      </a:r>
                    </a:p>
                  </a:txBody>
                  <a:tcPr/>
                </a:tc>
                <a:extLst>
                  <a:ext uri="{0D108BD9-81ED-4DB2-BD59-A6C34878D82A}">
                    <a16:rowId xmlns:a16="http://schemas.microsoft.com/office/drawing/2014/main" val="10000"/>
                  </a:ext>
                </a:extLst>
              </a:tr>
              <a:tr h="370840">
                <a:tc>
                  <a:txBody>
                    <a:bodyPr/>
                    <a:lstStyle/>
                    <a:p>
                      <a:r>
                        <a:rPr lang="en-IN" b="0"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Safety Monitoring System in Coal Mine Using </a:t>
                      </a:r>
                      <a:r>
                        <a:rPr lang="en-IN" sz="1800" b="0" kern="1200" dirty="0" err="1">
                          <a:solidFill>
                            <a:schemeClr val="dk1"/>
                          </a:solidFill>
                          <a:effectLst/>
                          <a:latin typeface="+mn-lt"/>
                          <a:ea typeface="+mn-ea"/>
                          <a:cs typeface="+mn-cs"/>
                        </a:rPr>
                        <a:t>IoT</a:t>
                      </a:r>
                      <a:endParaRPr lang="en-IN" sz="1800" b="0" kern="1200" dirty="0">
                        <a:solidFill>
                          <a:schemeClr val="dk1"/>
                        </a:solidFill>
                        <a:effectLst/>
                        <a:latin typeface="+mn-lt"/>
                        <a:ea typeface="+mn-ea"/>
                        <a:cs typeface="+mn-cs"/>
                      </a:endParaRPr>
                    </a:p>
                    <a:p>
                      <a:endParaRPr lang="en-IN" b="0" dirty="0"/>
                    </a:p>
                  </a:txBody>
                  <a:tcPr/>
                </a:tc>
                <a:tc>
                  <a:txBody>
                    <a:bodyPr/>
                    <a:lstStyle/>
                    <a:p>
                      <a:r>
                        <a:rPr lang="en-IN" sz="1800" b="0" kern="1200" dirty="0" err="1">
                          <a:solidFill>
                            <a:schemeClr val="dk1"/>
                          </a:solidFill>
                          <a:effectLst/>
                          <a:latin typeface="+mn-lt"/>
                          <a:ea typeface="+mn-ea"/>
                          <a:cs typeface="+mn-cs"/>
                        </a:rPr>
                        <a:t>Sathishkumar</a:t>
                      </a:r>
                      <a:r>
                        <a:rPr lang="en-IN" sz="1800" b="0" kern="1200" dirty="0">
                          <a:solidFill>
                            <a:schemeClr val="dk1"/>
                          </a:solidFill>
                          <a:effectLst/>
                          <a:latin typeface="+mn-lt"/>
                          <a:ea typeface="+mn-ea"/>
                          <a:cs typeface="+mn-cs"/>
                        </a:rPr>
                        <a:t> N1 , Manoj A M2 , </a:t>
                      </a:r>
                      <a:r>
                        <a:rPr lang="en-IN" sz="1800" b="0" kern="1200" dirty="0" err="1">
                          <a:solidFill>
                            <a:schemeClr val="dk1"/>
                          </a:solidFill>
                          <a:effectLst/>
                          <a:latin typeface="+mn-lt"/>
                          <a:ea typeface="+mn-ea"/>
                          <a:cs typeface="+mn-cs"/>
                        </a:rPr>
                        <a:t>Muniraj</a:t>
                      </a:r>
                      <a:r>
                        <a:rPr lang="en-IN" sz="1800" b="0" kern="1200" dirty="0">
                          <a:solidFill>
                            <a:schemeClr val="dk1"/>
                          </a:solidFill>
                          <a:effectLst/>
                          <a:latin typeface="+mn-lt"/>
                          <a:ea typeface="+mn-ea"/>
                          <a:cs typeface="+mn-cs"/>
                        </a:rPr>
                        <a:t> K2 , </a:t>
                      </a:r>
                      <a:r>
                        <a:rPr lang="en-IN" sz="1800" b="0" kern="1200" dirty="0" err="1">
                          <a:solidFill>
                            <a:schemeClr val="dk1"/>
                          </a:solidFill>
                          <a:effectLst/>
                          <a:latin typeface="+mn-lt"/>
                          <a:ea typeface="+mn-ea"/>
                          <a:cs typeface="+mn-cs"/>
                        </a:rPr>
                        <a:t>Naveenkumar</a:t>
                      </a:r>
                      <a:r>
                        <a:rPr lang="en-IN" sz="1800" b="0" kern="1200" dirty="0">
                          <a:solidFill>
                            <a:schemeClr val="dk1"/>
                          </a:solidFill>
                          <a:effectLst/>
                          <a:latin typeface="+mn-lt"/>
                          <a:ea typeface="+mn-ea"/>
                          <a:cs typeface="+mn-cs"/>
                        </a:rPr>
                        <a:t> M2 , Praveen C2</a:t>
                      </a:r>
                    </a:p>
                    <a:p>
                      <a:r>
                        <a:rPr lang="en-US" sz="1800" b="1" kern="1200" dirty="0">
                          <a:solidFill>
                            <a:schemeClr val="dk1"/>
                          </a:solidFill>
                          <a:effectLst/>
                          <a:latin typeface="+mn-lt"/>
                          <a:ea typeface="+mn-ea"/>
                          <a:cs typeface="+mn-cs"/>
                        </a:rPr>
                        <a:t>Year:2022</a:t>
                      </a:r>
                      <a:endParaRPr lang="en-IN" sz="1800" b="1" kern="1200" dirty="0">
                        <a:solidFill>
                          <a:schemeClr val="dk1"/>
                        </a:solidFill>
                        <a:effectLst/>
                        <a:latin typeface="+mn-lt"/>
                        <a:ea typeface="+mn-ea"/>
                        <a:cs typeface="+mn-cs"/>
                      </a:endParaRPr>
                    </a:p>
                    <a:p>
                      <a:endParaRPr lang="en-IN" b="0" dirty="0"/>
                    </a:p>
                  </a:txBody>
                  <a:tcPr/>
                </a:tc>
                <a:tc>
                  <a:txBody>
                    <a:bodyPr/>
                    <a:lstStyle/>
                    <a:p>
                      <a:r>
                        <a:rPr lang="en-IN" sz="1800" b="0" kern="1200" dirty="0">
                          <a:solidFill>
                            <a:schemeClr val="dk1"/>
                          </a:solidFill>
                          <a:effectLst/>
                          <a:latin typeface="+mn-lt"/>
                          <a:ea typeface="+mn-ea"/>
                          <a:cs typeface="+mn-cs"/>
                        </a:rPr>
                        <a:t>The key abstract is to use </a:t>
                      </a:r>
                      <a:r>
                        <a:rPr lang="en-IN" sz="1800" b="0" kern="1200" dirty="0" err="1">
                          <a:solidFill>
                            <a:schemeClr val="dk1"/>
                          </a:solidFill>
                          <a:effectLst/>
                          <a:latin typeface="+mn-lt"/>
                          <a:ea typeface="+mn-ea"/>
                          <a:cs typeface="+mn-cs"/>
                        </a:rPr>
                        <a:t>IoT</a:t>
                      </a:r>
                      <a:r>
                        <a:rPr lang="en-IN" sz="1800" b="0" kern="1200" dirty="0">
                          <a:solidFill>
                            <a:schemeClr val="dk1"/>
                          </a:solidFill>
                          <a:effectLst/>
                          <a:latin typeface="+mn-lt"/>
                          <a:ea typeface="+mn-ea"/>
                          <a:cs typeface="+mn-cs"/>
                        </a:rPr>
                        <a:t> to incorporate a coal mine safety monitoring system. The extraction of coal from the field is known as coal mining. Coal is used as a fuel in the steel and cement industry to extract iron from ore and to manufacture cement. Every parameter in the underground mining industry must be controlled on a regular basis, including methane gas, high temperatures, fire incidents, and so on. The level of safety in coal mines is still poor, resulting in fatalities. A coal mineshaft salvage action is profoundly perilous because of various elements. </a:t>
                      </a:r>
                      <a:endParaRPr lang="en-IN"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1766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3335605"/>
              </p:ext>
            </p:extLst>
          </p:nvPr>
        </p:nvGraphicFramePr>
        <p:xfrm>
          <a:off x="838200" y="511363"/>
          <a:ext cx="10515600" cy="5400040"/>
        </p:xfrm>
        <a:graphic>
          <a:graphicData uri="http://schemas.openxmlformats.org/drawingml/2006/table">
            <a:tbl>
              <a:tblPr firstRow="1" bandRow="1">
                <a:tableStyleId>{5C22544A-7EE6-4342-B048-85BDC9FD1C3A}</a:tableStyleId>
              </a:tblPr>
              <a:tblGrid>
                <a:gridCol w="1119389">
                  <a:extLst>
                    <a:ext uri="{9D8B030D-6E8A-4147-A177-3AD203B41FA5}">
                      <a16:colId xmlns:a16="http://schemas.microsoft.com/office/drawing/2014/main" val="20000"/>
                    </a:ext>
                  </a:extLst>
                </a:gridCol>
                <a:gridCol w="2034862">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4618149">
                  <a:extLst>
                    <a:ext uri="{9D8B030D-6E8A-4147-A177-3AD203B41FA5}">
                      <a16:colId xmlns:a16="http://schemas.microsoft.com/office/drawing/2014/main" val="20003"/>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Author</a:t>
                      </a:r>
                    </a:p>
                  </a:txBody>
                  <a:tcPr/>
                </a:tc>
                <a:tc>
                  <a:txBody>
                    <a:bodyPr/>
                    <a:lstStyle/>
                    <a:p>
                      <a:r>
                        <a:rPr lang="en-IN" dirty="0"/>
                        <a:t>Content</a:t>
                      </a:r>
                    </a:p>
                  </a:txBody>
                  <a:tcPr/>
                </a:tc>
                <a:extLst>
                  <a:ext uri="{0D108BD9-81ED-4DB2-BD59-A6C34878D82A}">
                    <a16:rowId xmlns:a16="http://schemas.microsoft.com/office/drawing/2014/main" val="10000"/>
                  </a:ext>
                </a:extLst>
              </a:tr>
              <a:tr h="3714938">
                <a:tc>
                  <a:txBody>
                    <a:bodyPr/>
                    <a:lstStyle/>
                    <a:p>
                      <a:r>
                        <a:rPr lang="en-US" dirty="0"/>
                        <a:t>4</a:t>
                      </a:r>
                      <a:endParaRPr lang="en-IN" dirty="0"/>
                    </a:p>
                  </a:txBody>
                  <a:tcPr/>
                </a:tc>
                <a:tc>
                  <a:txBody>
                    <a:bodyPr/>
                    <a:lstStyle/>
                    <a:p>
                      <a:r>
                        <a:rPr lang="en-US" sz="1800" b="1" i="0" kern="1200" dirty="0">
                          <a:solidFill>
                            <a:schemeClr val="dk1"/>
                          </a:solidFill>
                          <a:effectLst/>
                          <a:latin typeface="+mn-lt"/>
                          <a:ea typeface="+mn-ea"/>
                          <a:cs typeface="+mn-cs"/>
                        </a:rPr>
                        <a:t>A SMART HELMET FOR COAL MINERS</a:t>
                      </a:r>
                      <a:endParaRPr lang="en-IN" dirty="0"/>
                    </a:p>
                  </a:txBody>
                  <a:tcPr/>
                </a:tc>
                <a:tc>
                  <a:txBody>
                    <a:bodyPr/>
                    <a:lstStyle/>
                    <a:p>
                      <a:r>
                        <a:rPr lang="sv-SE" sz="1800" b="1" i="0" kern="1200" dirty="0">
                          <a:solidFill>
                            <a:schemeClr val="dk1"/>
                          </a:solidFill>
                          <a:effectLst/>
                          <a:latin typeface="+mn-lt"/>
                          <a:ea typeface="+mn-ea"/>
                          <a:cs typeface="+mn-cs"/>
                        </a:rPr>
                        <a:t>V. Sai Prasanna Kumar, M. Shiva Rama Krishna, Dr K. Shambavi </a:t>
                      </a:r>
                    </a:p>
                    <a:p>
                      <a:r>
                        <a:rPr lang="sv-SE" sz="1800" b="1" i="0" kern="1200" dirty="0">
                          <a:solidFill>
                            <a:schemeClr val="dk1"/>
                          </a:solidFill>
                          <a:effectLst/>
                          <a:latin typeface="+mn-lt"/>
                          <a:ea typeface="+mn-ea"/>
                          <a:cs typeface="+mn-cs"/>
                        </a:rPr>
                        <a:t>YEAR:2022</a:t>
                      </a:r>
                      <a:endParaRPr lang="en-IN" b="1" dirty="0"/>
                    </a:p>
                  </a:txBody>
                  <a:tcPr/>
                </a:tc>
                <a:tc>
                  <a:txBody>
                    <a:bodyPr/>
                    <a:lstStyle/>
                    <a:p>
                      <a:r>
                        <a:rPr lang="en-US" sz="1800" b="0" i="1" kern="1200" dirty="0">
                          <a:solidFill>
                            <a:schemeClr val="dk1"/>
                          </a:solidFill>
                          <a:effectLst/>
                          <a:latin typeface="+mn-lt"/>
                          <a:ea typeface="+mn-ea"/>
                          <a:cs typeface="+mn-cs"/>
                        </a:rPr>
                        <a:t>This paper uses </a:t>
                      </a:r>
                      <a:r>
                        <a:rPr lang="en-US" sz="1800" b="0" i="1" kern="1200" dirty="0" err="1">
                          <a:solidFill>
                            <a:schemeClr val="dk1"/>
                          </a:solidFill>
                          <a:effectLst/>
                          <a:latin typeface="+mn-lt"/>
                          <a:ea typeface="+mn-ea"/>
                          <a:cs typeface="+mn-cs"/>
                        </a:rPr>
                        <a:t>LoRa</a:t>
                      </a:r>
                      <a:r>
                        <a:rPr lang="en-US" sz="1800" b="0" i="1" kern="1200" dirty="0">
                          <a:solidFill>
                            <a:schemeClr val="dk1"/>
                          </a:solidFill>
                          <a:effectLst/>
                          <a:latin typeface="+mn-lt"/>
                          <a:ea typeface="+mn-ea"/>
                          <a:cs typeface="+mn-cs"/>
                        </a:rPr>
                        <a:t> communication </a:t>
                      </a:r>
                      <a:r>
                        <a:rPr lang="en-US" sz="1800" b="0" i="1" kern="1200" dirty="0" err="1">
                          <a:solidFill>
                            <a:schemeClr val="dk1"/>
                          </a:solidFill>
                          <a:effectLst/>
                          <a:latin typeface="+mn-lt"/>
                          <a:ea typeface="+mn-ea"/>
                          <a:cs typeface="+mn-cs"/>
                        </a:rPr>
                        <a:t>technologyand</a:t>
                      </a:r>
                      <a:r>
                        <a:rPr lang="en-US" sz="1800" b="0" i="1" kern="1200" dirty="0">
                          <a:solidFill>
                            <a:schemeClr val="dk1"/>
                          </a:solidFill>
                          <a:effectLst/>
                          <a:latin typeface="+mn-lt"/>
                          <a:ea typeface="+mn-ea"/>
                          <a:cs typeface="+mn-cs"/>
                        </a:rPr>
                        <a:t> GSM to send and receive information, </a:t>
                      </a:r>
                      <a:r>
                        <a:rPr lang="en-US" sz="1800" b="0" i="1" kern="1200" dirty="0" err="1">
                          <a:solidFill>
                            <a:schemeClr val="dk1"/>
                          </a:solidFill>
                          <a:effectLst/>
                          <a:latin typeface="+mn-lt"/>
                          <a:ea typeface="+mn-ea"/>
                          <a:cs typeface="+mn-cs"/>
                        </a:rPr>
                        <a:t>Arduino</a:t>
                      </a:r>
                      <a:r>
                        <a:rPr lang="en-US" sz="1800" b="0" i="1" kern="1200" dirty="0">
                          <a:solidFill>
                            <a:schemeClr val="dk1"/>
                          </a:solidFill>
                          <a:effectLst/>
                          <a:latin typeface="+mn-lt"/>
                          <a:ea typeface="+mn-ea"/>
                          <a:cs typeface="+mn-cs"/>
                        </a:rPr>
                        <a:t> to process the information. </a:t>
                      </a:r>
                      <a:r>
                        <a:rPr lang="en-US" sz="1800" b="0" i="1" kern="1200" dirty="0" err="1">
                          <a:solidFill>
                            <a:schemeClr val="dk1"/>
                          </a:solidFill>
                          <a:effectLst/>
                          <a:latin typeface="+mn-lt"/>
                          <a:ea typeface="+mn-ea"/>
                          <a:cs typeface="+mn-cs"/>
                        </a:rPr>
                        <a:t>sensorssuch</a:t>
                      </a:r>
                      <a:r>
                        <a:rPr lang="en-US" sz="1800" b="0" i="1" kern="1200" dirty="0">
                          <a:solidFill>
                            <a:schemeClr val="dk1"/>
                          </a:solidFill>
                          <a:effectLst/>
                          <a:latin typeface="+mn-lt"/>
                          <a:ea typeface="+mn-ea"/>
                          <a:cs typeface="+mn-cs"/>
                        </a:rPr>
                        <a:t> as MQ02, DHT11, IR sensor, vibration sensor to get the parameters. The </a:t>
                      </a:r>
                      <a:r>
                        <a:rPr lang="en-US" sz="1800" b="0" i="1" kern="1200" dirty="0" err="1">
                          <a:solidFill>
                            <a:schemeClr val="dk1"/>
                          </a:solidFill>
                          <a:effectLst/>
                          <a:latin typeface="+mn-lt"/>
                          <a:ea typeface="+mn-ea"/>
                          <a:cs typeface="+mn-cs"/>
                        </a:rPr>
                        <a:t>mainobjective</a:t>
                      </a:r>
                      <a:r>
                        <a:rPr lang="en-US" sz="1800" b="0" i="1" kern="1200" dirty="0">
                          <a:solidFill>
                            <a:schemeClr val="dk1"/>
                          </a:solidFill>
                          <a:effectLst/>
                          <a:latin typeface="+mn-lt"/>
                          <a:ea typeface="+mn-ea"/>
                          <a:cs typeface="+mn-cs"/>
                        </a:rPr>
                        <a:t> of using </a:t>
                      </a:r>
                      <a:r>
                        <a:rPr lang="en-US" sz="1800" b="0" i="1" kern="1200" dirty="0" err="1">
                          <a:solidFill>
                            <a:schemeClr val="dk1"/>
                          </a:solidFill>
                          <a:effectLst/>
                          <a:latin typeface="+mn-lt"/>
                          <a:ea typeface="+mn-ea"/>
                          <a:cs typeface="+mn-cs"/>
                        </a:rPr>
                        <a:t>LoRa</a:t>
                      </a:r>
                      <a:r>
                        <a:rPr lang="en-US" sz="1800" b="0" i="1" kern="1200" dirty="0">
                          <a:solidFill>
                            <a:schemeClr val="dk1"/>
                          </a:solidFill>
                          <a:effectLst/>
                          <a:latin typeface="+mn-lt"/>
                          <a:ea typeface="+mn-ea"/>
                          <a:cs typeface="+mn-cs"/>
                        </a:rPr>
                        <a:t> communication is to make sure the communication is </a:t>
                      </a:r>
                      <a:r>
                        <a:rPr lang="en-US" sz="1800" b="0" i="1" kern="1200" dirty="0" err="1">
                          <a:solidFill>
                            <a:schemeClr val="dk1"/>
                          </a:solidFill>
                          <a:effectLst/>
                          <a:latin typeface="+mn-lt"/>
                          <a:ea typeface="+mn-ea"/>
                          <a:cs typeface="+mn-cs"/>
                        </a:rPr>
                        <a:t>strongeven</a:t>
                      </a:r>
                      <a:r>
                        <a:rPr lang="en-US" sz="1800" b="0" i="1" kern="1200" dirty="0">
                          <a:solidFill>
                            <a:schemeClr val="dk1"/>
                          </a:solidFill>
                          <a:effectLst/>
                          <a:latin typeface="+mn-lt"/>
                          <a:ea typeface="+mn-ea"/>
                          <a:cs typeface="+mn-cs"/>
                        </a:rPr>
                        <a:t> in the longer ranges where </a:t>
                      </a:r>
                      <a:r>
                        <a:rPr lang="en-US" sz="1800" b="0" i="1" kern="1200" dirty="0" err="1">
                          <a:solidFill>
                            <a:schemeClr val="dk1"/>
                          </a:solidFill>
                          <a:effectLst/>
                          <a:latin typeface="+mn-lt"/>
                          <a:ea typeface="+mn-ea"/>
                          <a:cs typeface="+mn-cs"/>
                        </a:rPr>
                        <a:t>Zigbee</a:t>
                      </a:r>
                      <a:r>
                        <a:rPr lang="en-US" sz="1800" b="0" i="1" kern="1200" dirty="0">
                          <a:solidFill>
                            <a:schemeClr val="dk1"/>
                          </a:solidFill>
                          <a:effectLst/>
                          <a:latin typeface="+mn-lt"/>
                          <a:ea typeface="+mn-ea"/>
                          <a:cs typeface="+mn-cs"/>
                        </a:rPr>
                        <a:t> runs out of range. The range provided by </a:t>
                      </a:r>
                      <a:r>
                        <a:rPr lang="en-US" sz="1800" b="0" i="1" kern="1200" dirty="0" err="1">
                          <a:solidFill>
                            <a:schemeClr val="dk1"/>
                          </a:solidFill>
                          <a:effectLst/>
                          <a:latin typeface="+mn-lt"/>
                          <a:ea typeface="+mn-ea"/>
                          <a:cs typeface="+mn-cs"/>
                        </a:rPr>
                        <a:t>Zigbeeis</a:t>
                      </a:r>
                      <a:r>
                        <a:rPr lang="en-US" sz="1800" b="0" i="1" kern="1200" dirty="0">
                          <a:solidFill>
                            <a:schemeClr val="dk1"/>
                          </a:solidFill>
                          <a:effectLst/>
                          <a:latin typeface="+mn-lt"/>
                          <a:ea typeface="+mn-ea"/>
                          <a:cs typeface="+mn-cs"/>
                        </a:rPr>
                        <a:t> up to 300 meters whereas the range for </a:t>
                      </a:r>
                      <a:r>
                        <a:rPr lang="en-US" sz="1800" b="0" i="1" kern="1200" dirty="0" err="1">
                          <a:solidFill>
                            <a:schemeClr val="dk1"/>
                          </a:solidFill>
                          <a:effectLst/>
                          <a:latin typeface="+mn-lt"/>
                          <a:ea typeface="+mn-ea"/>
                          <a:cs typeface="+mn-cs"/>
                        </a:rPr>
                        <a:t>LoRa</a:t>
                      </a:r>
                      <a:r>
                        <a:rPr lang="en-US" sz="1800" b="0" i="1" kern="1200" dirty="0">
                          <a:solidFill>
                            <a:schemeClr val="dk1"/>
                          </a:solidFill>
                          <a:effectLst/>
                          <a:latin typeface="+mn-lt"/>
                          <a:ea typeface="+mn-ea"/>
                          <a:cs typeface="+mn-cs"/>
                        </a:rPr>
                        <a:t> can be up to 5 </a:t>
                      </a:r>
                      <a:r>
                        <a:rPr lang="en-US" sz="1800" b="0" i="1" kern="1200" dirty="0" err="1">
                          <a:solidFill>
                            <a:schemeClr val="dk1"/>
                          </a:solidFill>
                          <a:effectLst/>
                          <a:latin typeface="+mn-lt"/>
                          <a:ea typeface="+mn-ea"/>
                          <a:cs typeface="+mn-cs"/>
                        </a:rPr>
                        <a:t>kms</a:t>
                      </a:r>
                      <a:r>
                        <a:rPr lang="en-US" sz="1800" b="0" i="1" kern="1200" dirty="0">
                          <a:solidFill>
                            <a:schemeClr val="dk1"/>
                          </a:solidFill>
                          <a:effectLst/>
                          <a:latin typeface="+mn-lt"/>
                          <a:ea typeface="+mn-ea"/>
                          <a:cs typeface="+mn-cs"/>
                        </a:rPr>
                        <a:t> depending on </a:t>
                      </a:r>
                      <a:r>
                        <a:rPr lang="en-US" sz="1800" b="0" i="1" kern="1200" dirty="0" err="1">
                          <a:solidFill>
                            <a:schemeClr val="dk1"/>
                          </a:solidFill>
                          <a:effectLst/>
                          <a:latin typeface="+mn-lt"/>
                          <a:ea typeface="+mn-ea"/>
                          <a:cs typeface="+mn-cs"/>
                        </a:rPr>
                        <a:t>thetraffic</a:t>
                      </a:r>
                      <a:r>
                        <a:rPr lang="en-US" sz="1800" b="0" i="1" kern="1200" dirty="0">
                          <a:solidFill>
                            <a:schemeClr val="dk1"/>
                          </a:solidFill>
                          <a:effectLst/>
                          <a:latin typeface="+mn-lt"/>
                          <a:ea typeface="+mn-ea"/>
                          <a:cs typeface="+mn-cs"/>
                        </a:rPr>
                        <a:t> in that area. The </a:t>
                      </a:r>
                      <a:r>
                        <a:rPr lang="en-US" sz="1800" b="0" i="1" kern="1200" dirty="0" err="1">
                          <a:solidFill>
                            <a:schemeClr val="dk1"/>
                          </a:solidFill>
                          <a:effectLst/>
                          <a:latin typeface="+mn-lt"/>
                          <a:ea typeface="+mn-ea"/>
                          <a:cs typeface="+mn-cs"/>
                        </a:rPr>
                        <a:t>Arduino</a:t>
                      </a:r>
                      <a:r>
                        <a:rPr lang="en-US" sz="1800" b="0" i="1" kern="1200" dirty="0">
                          <a:solidFill>
                            <a:schemeClr val="dk1"/>
                          </a:solidFill>
                          <a:effectLst/>
                          <a:latin typeface="+mn-lt"/>
                          <a:ea typeface="+mn-ea"/>
                          <a:cs typeface="+mn-cs"/>
                        </a:rPr>
                        <a:t> microcontroller processes the information received from the sensors and sends the information via </a:t>
                      </a:r>
                      <a:r>
                        <a:rPr lang="en-US" sz="1800" b="0" i="1" kern="1200" dirty="0" err="1">
                          <a:solidFill>
                            <a:schemeClr val="dk1"/>
                          </a:solidFill>
                          <a:effectLst/>
                          <a:latin typeface="+mn-lt"/>
                          <a:ea typeface="+mn-ea"/>
                          <a:cs typeface="+mn-cs"/>
                        </a:rPr>
                        <a:t>LoRa</a:t>
                      </a:r>
                      <a:r>
                        <a:rPr lang="en-US" sz="1800" b="0" i="1" kern="1200" dirty="0">
                          <a:solidFill>
                            <a:schemeClr val="dk1"/>
                          </a:solidFill>
                          <a:effectLst/>
                          <a:latin typeface="+mn-lt"/>
                          <a:ea typeface="+mn-ea"/>
                          <a:cs typeface="+mn-cs"/>
                        </a:rPr>
                        <a:t> and GSM. proper action can betaken by the control room and the workers can be evacuated or the conditions can </a:t>
                      </a:r>
                      <a:r>
                        <a:rPr lang="en-US" sz="1800" b="0" i="1" kern="1200" dirty="0" err="1">
                          <a:solidFill>
                            <a:schemeClr val="dk1"/>
                          </a:solidFill>
                          <a:effectLst/>
                          <a:latin typeface="+mn-lt"/>
                          <a:ea typeface="+mn-ea"/>
                          <a:cs typeface="+mn-cs"/>
                        </a:rPr>
                        <a:t>beimproved</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91934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6334783"/>
              </p:ext>
            </p:extLst>
          </p:nvPr>
        </p:nvGraphicFramePr>
        <p:xfrm>
          <a:off x="838200" y="1825625"/>
          <a:ext cx="10515600" cy="4851400"/>
        </p:xfrm>
        <a:graphic>
          <a:graphicData uri="http://schemas.openxmlformats.org/drawingml/2006/table">
            <a:tbl>
              <a:tblPr firstRow="1" bandRow="1">
                <a:tableStyleId>{5C22544A-7EE6-4342-B048-85BDC9FD1C3A}</a:tableStyleId>
              </a:tblPr>
              <a:tblGrid>
                <a:gridCol w="668628">
                  <a:extLst>
                    <a:ext uri="{9D8B030D-6E8A-4147-A177-3AD203B41FA5}">
                      <a16:colId xmlns:a16="http://schemas.microsoft.com/office/drawing/2014/main" val="20000"/>
                    </a:ext>
                  </a:extLst>
                </a:gridCol>
                <a:gridCol w="1957589">
                  <a:extLst>
                    <a:ext uri="{9D8B030D-6E8A-4147-A177-3AD203B41FA5}">
                      <a16:colId xmlns:a16="http://schemas.microsoft.com/office/drawing/2014/main" val="20001"/>
                    </a:ext>
                  </a:extLst>
                </a:gridCol>
                <a:gridCol w="2021983">
                  <a:extLst>
                    <a:ext uri="{9D8B030D-6E8A-4147-A177-3AD203B41FA5}">
                      <a16:colId xmlns:a16="http://schemas.microsoft.com/office/drawing/2014/main" val="20002"/>
                    </a:ext>
                  </a:extLst>
                </a:gridCol>
                <a:gridCol w="5867400">
                  <a:extLst>
                    <a:ext uri="{9D8B030D-6E8A-4147-A177-3AD203B41FA5}">
                      <a16:colId xmlns:a16="http://schemas.microsoft.com/office/drawing/2014/main" val="20003"/>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Author</a:t>
                      </a:r>
                    </a:p>
                  </a:txBody>
                  <a:tcPr/>
                </a:tc>
                <a:tc>
                  <a:txBody>
                    <a:bodyPr/>
                    <a:lstStyle/>
                    <a:p>
                      <a:r>
                        <a:rPr lang="en-IN" dirty="0"/>
                        <a:t>Content</a:t>
                      </a:r>
                    </a:p>
                  </a:txBody>
                  <a:tcPr/>
                </a:tc>
                <a:extLst>
                  <a:ext uri="{0D108BD9-81ED-4DB2-BD59-A6C34878D82A}">
                    <a16:rowId xmlns:a16="http://schemas.microsoft.com/office/drawing/2014/main" val="10000"/>
                  </a:ext>
                </a:extLst>
              </a:tr>
              <a:tr h="370840">
                <a:tc>
                  <a:txBody>
                    <a:bodyPr/>
                    <a:lstStyle/>
                    <a:p>
                      <a:r>
                        <a:rPr lang="en-US" dirty="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IOT BASED SMART HELMET FOR UNSAFE EVENT DETECTION FOR MINING INDUSTRY</a:t>
                      </a:r>
                    </a:p>
                    <a:p>
                      <a:endParaRPr lang="en-IN" dirty="0"/>
                    </a:p>
                  </a:txBody>
                  <a:tcPr/>
                </a:tc>
                <a:tc>
                  <a:txBody>
                    <a:bodyPr/>
                    <a:lstStyle/>
                    <a:p>
                      <a:r>
                        <a:rPr lang="en-IN" sz="1800" b="1" i="0" u="none" strike="noStrike" kern="1200" dirty="0" err="1">
                          <a:solidFill>
                            <a:schemeClr val="dk1"/>
                          </a:solidFill>
                          <a:effectLst/>
                          <a:latin typeface="+mn-lt"/>
                          <a:ea typeface="+mn-ea"/>
                          <a:cs typeface="+mn-cs"/>
                          <a:hlinkClick r:id="rId2"/>
                        </a:rPr>
                        <a:t>Rupali</a:t>
                      </a:r>
                      <a:r>
                        <a:rPr lang="en-IN" sz="1800" b="1" i="0" u="none" strike="noStrike" kern="1200" dirty="0">
                          <a:solidFill>
                            <a:schemeClr val="dk1"/>
                          </a:solidFill>
                          <a:effectLst/>
                          <a:latin typeface="+mn-lt"/>
                          <a:ea typeface="+mn-ea"/>
                          <a:cs typeface="+mn-cs"/>
                          <a:hlinkClick r:id="rId2"/>
                        </a:rPr>
                        <a:t> Arjun </a:t>
                      </a:r>
                      <a:r>
                        <a:rPr lang="en-IN" sz="1800" b="1" i="0" u="none" strike="noStrike" kern="1200" dirty="0" err="1">
                          <a:solidFill>
                            <a:schemeClr val="dk1"/>
                          </a:solidFill>
                          <a:effectLst/>
                          <a:latin typeface="+mn-lt"/>
                          <a:ea typeface="+mn-ea"/>
                          <a:cs typeface="+mn-cs"/>
                          <a:hlinkClick r:id="rId2"/>
                        </a:rPr>
                        <a:t>Shejule</a:t>
                      </a:r>
                      <a:r>
                        <a:rPr lang="en-IN" sz="1800" b="1" i="0" u="none" strike="noStrike" kern="1200" dirty="0">
                          <a:solidFill>
                            <a:schemeClr val="dk1"/>
                          </a:solidFill>
                          <a:effectLst/>
                          <a:latin typeface="+mn-lt"/>
                          <a:ea typeface="+mn-ea"/>
                          <a:cs typeface="+mn-cs"/>
                        </a:rPr>
                        <a:t>,</a:t>
                      </a:r>
                      <a:endParaRPr lang="en-IN" sz="1800" b="1" i="0" kern="1200" dirty="0">
                        <a:solidFill>
                          <a:schemeClr val="dk1"/>
                        </a:solidFill>
                        <a:effectLst/>
                        <a:latin typeface="+mn-lt"/>
                        <a:ea typeface="+mn-ea"/>
                        <a:cs typeface="+mn-cs"/>
                      </a:endParaRPr>
                    </a:p>
                    <a:p>
                      <a:r>
                        <a:rPr lang="en-IN" sz="1800" b="1" i="0" u="none" strike="noStrike" kern="1200" dirty="0" err="1">
                          <a:solidFill>
                            <a:schemeClr val="dk1"/>
                          </a:solidFill>
                          <a:effectLst/>
                          <a:latin typeface="+mn-lt"/>
                          <a:ea typeface="+mn-ea"/>
                          <a:cs typeface="+mn-cs"/>
                          <a:hlinkClick r:id="rId3"/>
                        </a:rPr>
                        <a:t>Vijaya</a:t>
                      </a:r>
                      <a:r>
                        <a:rPr lang="en-IN" sz="1800" b="1" i="0" u="none" strike="noStrike" kern="1200" dirty="0">
                          <a:solidFill>
                            <a:schemeClr val="dk1"/>
                          </a:solidFill>
                          <a:effectLst/>
                          <a:latin typeface="+mn-lt"/>
                          <a:ea typeface="+mn-ea"/>
                          <a:cs typeface="+mn-cs"/>
                          <a:hlinkClick r:id="rId3"/>
                        </a:rPr>
                        <a:t> Rahul </a:t>
                      </a:r>
                      <a:r>
                        <a:rPr lang="en-IN" sz="1800" b="1" i="0" u="none" strike="noStrike" kern="1200" dirty="0" err="1">
                          <a:solidFill>
                            <a:schemeClr val="dk1"/>
                          </a:solidFill>
                          <a:effectLst/>
                          <a:latin typeface="+mn-lt"/>
                          <a:ea typeface="+mn-ea"/>
                          <a:cs typeface="+mn-cs"/>
                          <a:hlinkClick r:id="rId3"/>
                        </a:rPr>
                        <a:t>Pawar</a:t>
                      </a:r>
                      <a:endParaRPr lang="en-IN" sz="1800" b="1" i="0" kern="1200" dirty="0">
                        <a:solidFill>
                          <a:schemeClr val="dk1"/>
                        </a:solidFill>
                        <a:effectLst/>
                        <a:latin typeface="+mn-lt"/>
                        <a:ea typeface="+mn-ea"/>
                        <a:cs typeface="+mn-cs"/>
                      </a:endParaRPr>
                    </a:p>
                    <a:p>
                      <a:r>
                        <a:rPr lang="en-US" b="1" dirty="0"/>
                        <a:t>YEAR:2017</a:t>
                      </a:r>
                      <a:endParaRPr lang="en-IN" b="1" dirty="0"/>
                    </a:p>
                  </a:txBody>
                  <a:tcPr/>
                </a:tc>
                <a:tc>
                  <a:txBody>
                    <a:bodyPr/>
                    <a:lstStyle/>
                    <a:p>
                      <a:r>
                        <a:rPr lang="en-US" sz="1800" b="0" i="0" kern="1200" dirty="0">
                          <a:solidFill>
                            <a:schemeClr val="dk1"/>
                          </a:solidFill>
                          <a:effectLst/>
                          <a:latin typeface="+mn-lt"/>
                          <a:ea typeface="+mn-ea"/>
                          <a:cs typeface="+mn-cs"/>
                        </a:rPr>
                        <a:t>The first is the fixation level of the risky gasses, for example, CO, SO2, NO2 and particulate issue. The well being head protectors do not have any innovation added there to inform excavators when a kindred digger has experienced an unsafe occasion. Lately, gathering advancement has assumed an important part within the territory of mine applications. The writing on mines innovation is accessible however exceptionally restricted. This project mainly focuses on a mine supervising system monitor using IOT. Our project aims at developing a wireless sensor networks, realized real time surveillance with early-warning intelligence on harmful gases in mining area and used GPRS to monitor potential safety problems in coal production using a IOT technology. In addition, thereto it gives alarm sound using buzzer when any harmful gas is detected and person not wear helmet. In the LCD the data is displayed.</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93942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1998</Words>
  <Application>Microsoft Office PowerPoint</Application>
  <PresentationFormat>Widescreen</PresentationFormat>
  <Paragraphs>118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Innovative Smart Jacket for Chennai Metro Workers Using IoT</vt:lpstr>
      <vt:lpstr>Abstract: </vt:lpstr>
      <vt:lpstr>INTRODUCTION:- </vt:lpstr>
      <vt:lpstr>Objective </vt:lpstr>
      <vt:lpstr>LITERATURE SURVEY </vt:lpstr>
      <vt:lpstr>PowerPoint Presentation</vt:lpstr>
      <vt:lpstr>PowerPoint Presentation</vt:lpstr>
      <vt:lpstr>PowerPoint Presentation</vt:lpstr>
      <vt:lpstr>PowerPoint Presentation</vt:lpstr>
      <vt:lpstr>EXISTING SYSTEM: </vt:lpstr>
      <vt:lpstr>Drawbacks </vt:lpstr>
      <vt:lpstr>Proposed system: </vt:lpstr>
      <vt:lpstr>BLOCK DIAGRAM:</vt:lpstr>
      <vt:lpstr>Hardware used </vt:lpstr>
      <vt:lpstr>Software Used: </vt:lpstr>
      <vt:lpstr>Reference  </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loganathan loganathan</cp:lastModifiedBy>
  <cp:revision>14</cp:revision>
  <dcterms:created xsi:type="dcterms:W3CDTF">2022-10-12T07:48:25Z</dcterms:created>
  <dcterms:modified xsi:type="dcterms:W3CDTF">2025-03-05T04:04:20Z</dcterms:modified>
</cp:coreProperties>
</file>