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317" r:id="rId3"/>
    <p:sldId id="260" r:id="rId4"/>
    <p:sldId id="332" r:id="rId5"/>
    <p:sldId id="333" r:id="rId6"/>
    <p:sldId id="334" r:id="rId7"/>
    <p:sldId id="335" r:id="rId8"/>
    <p:sldId id="336" r:id="rId9"/>
    <p:sldId id="337" r:id="rId10"/>
    <p:sldId id="338" r:id="rId11"/>
    <p:sldId id="339" r:id="rId12"/>
    <p:sldId id="340" r:id="rId13"/>
    <p:sldId id="312" r:id="rId14"/>
    <p:sldId id="313" r:id="rId15"/>
    <p:sldId id="331" r:id="rId16"/>
    <p:sldId id="314" r:id="rId17"/>
    <p:sldId id="315" r:id="rId18"/>
    <p:sldId id="316" r:id="rId19"/>
    <p:sldId id="319" r:id="rId20"/>
    <p:sldId id="320" r:id="rId21"/>
    <p:sldId id="321" r:id="rId22"/>
    <p:sldId id="322" r:id="rId23"/>
    <p:sldId id="323" r:id="rId24"/>
    <p:sldId id="329" r:id="rId25"/>
    <p:sldId id="324" r:id="rId26"/>
    <p:sldId id="325" r:id="rId27"/>
    <p:sldId id="326" r:id="rId28"/>
    <p:sldId id="341" r:id="rId29"/>
    <p:sldId id="327" r:id="rId30"/>
    <p:sldId id="342" r:id="rId31"/>
    <p:sldId id="300" r:id="rId32"/>
    <p:sldId id="302" r:id="rId33"/>
    <p:sldId id="343" r:id="rId34"/>
    <p:sldId id="301" r:id="rId35"/>
    <p:sldId id="303" r:id="rId36"/>
    <p:sldId id="304" r:id="rId37"/>
    <p:sldId id="305" r:id="rId38"/>
    <p:sldId id="306" r:id="rId39"/>
    <p:sldId id="30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44" autoAdjust="0"/>
  </p:normalViewPr>
  <p:slideViewPr>
    <p:cSldViewPr>
      <p:cViewPr varScale="1">
        <p:scale>
          <a:sx n="58" d="100"/>
          <a:sy n="58" d="100"/>
        </p:scale>
        <p:origin x="163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417498-A171-488F-B2BC-C80605AC4B9E}" type="datetimeFigureOut">
              <a:rPr lang="en-US" smtClean="0"/>
              <a:t>11/27/2023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09DF5-EA9C-47F4-B063-F720105603BD}" type="slidenum">
              <a:rPr lang="en-US" smtClean="0"/>
              <a:t>‹#›</a:t>
            </a:fld>
            <a:endParaRPr lang="en-US"/>
          </a:p>
        </p:txBody>
      </p:sp>
    </p:spTree>
    <p:extLst>
      <p:ext uri="{BB962C8B-B14F-4D97-AF65-F5344CB8AC3E}">
        <p14:creationId xmlns:p14="http://schemas.microsoft.com/office/powerpoint/2010/main" val="181478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AA99C-AC26-44B8-8862-4EF83B143EBC}" type="slidenum">
              <a:rPr lang="en-US"/>
              <a:pPr/>
              <a:t>1</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486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0A77A2-E649-4363-951E-92AA33776346}" type="slidenum">
              <a:rPr lang="en-US" altLang="en-US"/>
              <a:pPr/>
              <a:t>2</a:t>
            </a:fld>
            <a:endParaRPr lang="en-US" altLang="en-US"/>
          </a:p>
        </p:txBody>
      </p:sp>
      <p:sp>
        <p:nvSpPr>
          <p:cNvPr id="52227" name="Rectangle 2"/>
          <p:cNvSpPr>
            <a:spLocks noGrp="1" noRot="1" noChangeAspect="1" noChangeArrowheads="1" noTextEdit="1"/>
          </p:cNvSpPr>
          <p:nvPr>
            <p:ph type="sldImg"/>
          </p:nvPr>
        </p:nvSpPr>
        <p:spPr>
          <a:xfrm>
            <a:off x="1144588" y="685800"/>
            <a:ext cx="4572000" cy="3429000"/>
          </a:xfrm>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smtClean="0"/>
          </a:p>
        </p:txBody>
      </p:sp>
    </p:spTree>
    <p:extLst>
      <p:ext uri="{BB962C8B-B14F-4D97-AF65-F5344CB8AC3E}">
        <p14:creationId xmlns:p14="http://schemas.microsoft.com/office/powerpoint/2010/main" val="358336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30269-BA82-47C2-8B45-A361EF479D6D}" type="slidenum">
              <a:rPr lang="en-US"/>
              <a:pPr/>
              <a:t>3</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855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7140A7-71F8-4E77-8057-046FF74200BF}" type="slidenum">
              <a:rPr lang="en-US" altLang="en-US"/>
              <a:pPr/>
              <a:t>25</a:t>
            </a:fld>
            <a:endParaRPr lang="en-US" altLang="en-US"/>
          </a:p>
        </p:txBody>
      </p:sp>
      <p:sp>
        <p:nvSpPr>
          <p:cNvPr id="53251" name="Rectangle 2"/>
          <p:cNvSpPr>
            <a:spLocks noGrp="1" noRot="1" noChangeAspect="1" noChangeArrowheads="1" noTextEdit="1"/>
          </p:cNvSpPr>
          <p:nvPr>
            <p:ph type="sldImg"/>
          </p:nvPr>
        </p:nvSpPr>
        <p:spPr>
          <a:xfrm>
            <a:off x="1144588" y="685800"/>
            <a:ext cx="4572000" cy="3429000"/>
          </a:xfrm>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smtClean="0">
              <a:cs typeface="Times New Roman" panose="02020603050405020304" pitchFamily="18" charset="0"/>
            </a:endParaRPr>
          </a:p>
        </p:txBody>
      </p:sp>
    </p:spTree>
    <p:extLst>
      <p:ext uri="{BB962C8B-B14F-4D97-AF65-F5344CB8AC3E}">
        <p14:creationId xmlns:p14="http://schemas.microsoft.com/office/powerpoint/2010/main" val="3949135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Functional dependencies are a concept in database management that describes the relationship between attributes in a relation (table). In a relational database, a relation consists of attributes (columns), and functional dependencies express the dependency of one attribute on another within that relation.</a:t>
            </a:r>
          </a:p>
          <a:p>
            <a:endParaRPr lang="en-US" dirty="0"/>
          </a:p>
        </p:txBody>
      </p:sp>
      <p:sp>
        <p:nvSpPr>
          <p:cNvPr id="4" name="Slide Number Placeholder 3"/>
          <p:cNvSpPr>
            <a:spLocks noGrp="1"/>
          </p:cNvSpPr>
          <p:nvPr>
            <p:ph type="sldNum" sz="quarter" idx="10"/>
          </p:nvPr>
        </p:nvSpPr>
        <p:spPr/>
        <p:txBody>
          <a:bodyPr/>
          <a:lstStyle/>
          <a:p>
            <a:fld id="{96A09DF5-EA9C-47F4-B063-F720105603BD}" type="slidenum">
              <a:rPr lang="en-US" smtClean="0"/>
              <a:t>29</a:t>
            </a:fld>
            <a:endParaRPr lang="en-US"/>
          </a:p>
        </p:txBody>
      </p:sp>
    </p:spTree>
    <p:extLst>
      <p:ext uri="{BB962C8B-B14F-4D97-AF65-F5344CB8AC3E}">
        <p14:creationId xmlns:p14="http://schemas.microsoft.com/office/powerpoint/2010/main" val="259176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Encapsulation:</a:t>
            </a:r>
            <a:r>
              <a:rPr lang="en-US" sz="1200" b="0" i="0" kern="1200" dirty="0" smtClean="0">
                <a:solidFill>
                  <a:schemeClr val="tx1"/>
                </a:solidFill>
                <a:effectLst/>
                <a:latin typeface="+mn-lt"/>
                <a:ea typeface="+mn-ea"/>
                <a:cs typeface="+mn-cs"/>
              </a:rPr>
              <a:t> Bundling data and methods that operate on the data into a single unit (class).</a:t>
            </a:r>
          </a:p>
          <a:p>
            <a:r>
              <a:rPr lang="en-US" sz="1200" b="1" i="0" kern="1200" dirty="0" smtClean="0">
                <a:solidFill>
                  <a:schemeClr val="tx1"/>
                </a:solidFill>
                <a:effectLst/>
                <a:latin typeface="+mn-lt"/>
                <a:ea typeface="+mn-ea"/>
                <a:cs typeface="+mn-cs"/>
              </a:rPr>
              <a:t>Inheritance:</a:t>
            </a:r>
            <a:r>
              <a:rPr lang="en-US" sz="1200" b="0" i="0" kern="1200" dirty="0" smtClean="0">
                <a:solidFill>
                  <a:schemeClr val="tx1"/>
                </a:solidFill>
                <a:effectLst/>
                <a:latin typeface="+mn-lt"/>
                <a:ea typeface="+mn-ea"/>
                <a:cs typeface="+mn-cs"/>
              </a:rPr>
              <a:t> Allowing a class to inherit properties and behaviors from another class, promoting code reuse and extending functionality.</a:t>
            </a:r>
          </a:p>
          <a:p>
            <a:r>
              <a:rPr lang="en-US" sz="1200" b="1" i="0" kern="1200" smtClean="0">
                <a:solidFill>
                  <a:schemeClr val="tx1"/>
                </a:solidFill>
                <a:effectLst/>
                <a:latin typeface="+mn-lt"/>
                <a:ea typeface="+mn-ea"/>
                <a:cs typeface="+mn-cs"/>
              </a:rPr>
              <a:t>Polymorphism:</a:t>
            </a:r>
            <a:r>
              <a:rPr lang="en-US" sz="1200" b="0" i="0" kern="1200" smtClean="0">
                <a:solidFill>
                  <a:schemeClr val="tx1"/>
                </a:solidFill>
                <a:effectLst/>
                <a:latin typeface="+mn-lt"/>
                <a:ea typeface="+mn-ea"/>
                <a:cs typeface="+mn-cs"/>
              </a:rPr>
              <a:t> Allowing objects of different types to be treated as objects of a common type, simplifying code and making it more flexible.</a:t>
            </a:r>
          </a:p>
          <a:p>
            <a:endParaRPr lang="en-US"/>
          </a:p>
        </p:txBody>
      </p:sp>
      <p:sp>
        <p:nvSpPr>
          <p:cNvPr id="4" name="Slide Number Placeholder 3"/>
          <p:cNvSpPr>
            <a:spLocks noGrp="1"/>
          </p:cNvSpPr>
          <p:nvPr>
            <p:ph type="sldNum" sz="quarter" idx="10"/>
          </p:nvPr>
        </p:nvSpPr>
        <p:spPr/>
        <p:txBody>
          <a:bodyPr/>
          <a:lstStyle/>
          <a:p>
            <a:fld id="{96A09DF5-EA9C-47F4-B063-F720105603BD}" type="slidenum">
              <a:rPr lang="en-US" smtClean="0"/>
              <a:t>33</a:t>
            </a:fld>
            <a:endParaRPr lang="en-US"/>
          </a:p>
        </p:txBody>
      </p:sp>
    </p:spTree>
    <p:extLst>
      <p:ext uri="{BB962C8B-B14F-4D97-AF65-F5344CB8AC3E}">
        <p14:creationId xmlns:p14="http://schemas.microsoft.com/office/powerpoint/2010/main" val="377185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17CAEA-B15F-4D2F-8166-696B357863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179431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7CAEA-B15F-4D2F-8166-696B357863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14943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7CAEA-B15F-4D2F-8166-696B357863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145098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7CAEA-B15F-4D2F-8166-696B357863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427377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7CAEA-B15F-4D2F-8166-696B357863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209870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17CAEA-B15F-4D2F-8166-696B3578631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274394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17CAEA-B15F-4D2F-8166-696B35786311}"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21417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17CAEA-B15F-4D2F-8166-696B35786311}"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420860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7CAEA-B15F-4D2F-8166-696B35786311}"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167816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7CAEA-B15F-4D2F-8166-696B3578631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210028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7CAEA-B15F-4D2F-8166-696B3578631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EFBA8-9B2B-4819-B35D-6598466D58D0}" type="slidenum">
              <a:rPr lang="en-US" smtClean="0"/>
              <a:t>‹#›</a:t>
            </a:fld>
            <a:endParaRPr lang="en-US"/>
          </a:p>
        </p:txBody>
      </p:sp>
    </p:spTree>
    <p:extLst>
      <p:ext uri="{BB962C8B-B14F-4D97-AF65-F5344CB8AC3E}">
        <p14:creationId xmlns:p14="http://schemas.microsoft.com/office/powerpoint/2010/main" val="294153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7CAEA-B15F-4D2F-8166-696B35786311}" type="datetimeFigureOut">
              <a:rPr lang="en-US" smtClean="0"/>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EFBA8-9B2B-4819-B35D-6598466D58D0}" type="slidenum">
              <a:rPr lang="en-US" smtClean="0"/>
              <a:t>‹#›</a:t>
            </a:fld>
            <a:endParaRPr lang="en-US"/>
          </a:p>
        </p:txBody>
      </p:sp>
    </p:spTree>
    <p:extLst>
      <p:ext uri="{BB962C8B-B14F-4D97-AF65-F5344CB8AC3E}">
        <p14:creationId xmlns:p14="http://schemas.microsoft.com/office/powerpoint/2010/main" val="1642375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219200"/>
            <a:ext cx="7772400" cy="3581399"/>
          </a:xfrm>
        </p:spPr>
        <p:txBody>
          <a:bodyPr>
            <a:normAutofit/>
          </a:bodyPr>
          <a:lstStyle/>
          <a:p>
            <a:r>
              <a:rPr lang="en-US" altLang="zh-CN" b="1" dirty="0"/>
              <a:t>Object Oriented Analysis and </a:t>
            </a:r>
            <a:r>
              <a:rPr lang="en-US" altLang="zh-CN" b="1" dirty="0" smtClean="0"/>
              <a:t>Design (OOA&amp;D)</a:t>
            </a:r>
            <a:br>
              <a:rPr lang="en-US" altLang="zh-CN" b="1" dirty="0" smtClean="0"/>
            </a:br>
            <a:r>
              <a:rPr lang="en-US" sz="3200" dirty="0" smtClean="0"/>
              <a:t>Introduction to Software Engineering</a:t>
            </a:r>
            <a:br>
              <a:rPr lang="en-US" sz="3200" dirty="0" smtClean="0"/>
            </a:br>
            <a:r>
              <a:rPr lang="en-US" sz="3200" dirty="0" smtClean="0"/>
              <a:t>Introduction to Object Technology</a:t>
            </a:r>
            <a:br>
              <a:rPr lang="en-US" sz="3200" dirty="0" smtClean="0"/>
            </a:br>
            <a:r>
              <a:rPr lang="en-US" sz="3200" dirty="0" smtClean="0"/>
              <a:t>Introduction to UML</a:t>
            </a:r>
            <a:endParaRPr lang="en-US" altLang="zh-CN" sz="4000" b="1" dirty="0"/>
          </a:p>
        </p:txBody>
      </p:sp>
    </p:spTree>
    <p:extLst>
      <p:ext uri="{BB962C8B-B14F-4D97-AF65-F5344CB8AC3E}">
        <p14:creationId xmlns:p14="http://schemas.microsoft.com/office/powerpoint/2010/main" val="250182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Testing:</a:t>
            </a:r>
            <a:endParaRPr lang="en-US" dirty="0"/>
          </a:p>
        </p:txBody>
      </p:sp>
      <p:sp>
        <p:nvSpPr>
          <p:cNvPr id="3" name="Content Placeholder 2"/>
          <p:cNvSpPr>
            <a:spLocks noGrp="1"/>
          </p:cNvSpPr>
          <p:nvPr>
            <p:ph idx="1"/>
          </p:nvPr>
        </p:nvSpPr>
        <p:spPr/>
        <p:txBody>
          <a:bodyPr/>
          <a:lstStyle/>
          <a:p>
            <a:r>
              <a:rPr lang="en-US" b="1" dirty="0"/>
              <a:t>Objectives:</a:t>
            </a:r>
            <a:r>
              <a:rPr lang="en-US" dirty="0"/>
              <a:t> Verify that the software functions as intended and identify and fix any defects.</a:t>
            </a:r>
          </a:p>
          <a:p>
            <a:r>
              <a:rPr lang="en-US" b="1" dirty="0"/>
              <a:t>Activities:</a:t>
            </a:r>
            <a:endParaRPr lang="en-US" dirty="0"/>
          </a:p>
          <a:p>
            <a:pPr lvl="1"/>
            <a:r>
              <a:rPr lang="en-US" dirty="0"/>
              <a:t>Conduct various levels of testing, including unit testing, integration testing, system testing, and acceptance testing.</a:t>
            </a:r>
          </a:p>
          <a:p>
            <a:pPr lvl="1"/>
            <a:r>
              <a:rPr lang="en-US" dirty="0"/>
              <a:t>Identify and fix defects.</a:t>
            </a:r>
          </a:p>
          <a:p>
            <a:pPr lvl="1"/>
            <a:r>
              <a:rPr lang="en-US" dirty="0"/>
              <a:t>Perform regression testing to ensure that new changes do not introduce new issues.</a:t>
            </a:r>
          </a:p>
          <a:p>
            <a:endParaRPr lang="en-US" dirty="0"/>
          </a:p>
        </p:txBody>
      </p:sp>
    </p:spTree>
    <p:extLst>
      <p:ext uri="{BB962C8B-B14F-4D97-AF65-F5344CB8AC3E}">
        <p14:creationId xmlns:p14="http://schemas.microsoft.com/office/powerpoint/2010/main" val="226647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Deployment (Implementation):</a:t>
            </a:r>
            <a:endParaRPr lang="en-US" dirty="0"/>
          </a:p>
        </p:txBody>
      </p:sp>
      <p:sp>
        <p:nvSpPr>
          <p:cNvPr id="3" name="Content Placeholder 2"/>
          <p:cNvSpPr>
            <a:spLocks noGrp="1"/>
          </p:cNvSpPr>
          <p:nvPr>
            <p:ph idx="1"/>
          </p:nvPr>
        </p:nvSpPr>
        <p:spPr/>
        <p:txBody>
          <a:bodyPr>
            <a:normAutofit fontScale="92500"/>
          </a:bodyPr>
          <a:lstStyle/>
          <a:p>
            <a:r>
              <a:rPr lang="en-US" b="1" dirty="0"/>
              <a:t>Objectives:</a:t>
            </a:r>
            <a:r>
              <a:rPr lang="en-US" dirty="0"/>
              <a:t> Release the software to the production environment and make it available to end-users.</a:t>
            </a:r>
          </a:p>
          <a:p>
            <a:r>
              <a:rPr lang="en-US" b="1" dirty="0"/>
              <a:t>Activities:</a:t>
            </a:r>
            <a:endParaRPr lang="en-US" dirty="0"/>
          </a:p>
          <a:p>
            <a:pPr lvl="1"/>
            <a:r>
              <a:rPr lang="en-US" dirty="0"/>
              <a:t>Create deployment plans and procedures.</a:t>
            </a:r>
          </a:p>
          <a:p>
            <a:pPr lvl="1"/>
            <a:r>
              <a:rPr lang="en-US" dirty="0"/>
              <a:t>Install and configure the software in the production environment.</a:t>
            </a:r>
          </a:p>
          <a:p>
            <a:pPr lvl="1"/>
            <a:r>
              <a:rPr lang="en-US" dirty="0"/>
              <a:t>Train end-users and support teams.</a:t>
            </a:r>
          </a:p>
          <a:p>
            <a:pPr lvl="1"/>
            <a:r>
              <a:rPr lang="en-US" dirty="0"/>
              <a:t>Monitor and troubleshoot the deployment process.</a:t>
            </a:r>
          </a:p>
          <a:p>
            <a:endParaRPr lang="en-US" dirty="0"/>
          </a:p>
        </p:txBody>
      </p:sp>
    </p:spTree>
    <p:extLst>
      <p:ext uri="{BB962C8B-B14F-4D97-AF65-F5344CB8AC3E}">
        <p14:creationId xmlns:p14="http://schemas.microsoft.com/office/powerpoint/2010/main" val="293147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Maintenance and Support: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Objectives:</a:t>
            </a:r>
            <a:r>
              <a:rPr lang="en-US" dirty="0"/>
              <a:t> Ensure that the software continues to meet user needs by addressing issues, making enhancements, and adapting to changes in the environment.</a:t>
            </a:r>
          </a:p>
          <a:p>
            <a:r>
              <a:rPr lang="en-US" b="1" dirty="0"/>
              <a:t>Activities:</a:t>
            </a:r>
            <a:endParaRPr lang="en-US" dirty="0"/>
          </a:p>
          <a:p>
            <a:pPr lvl="1"/>
            <a:r>
              <a:rPr lang="en-US" dirty="0"/>
              <a:t>Monitor system performance and user feedback.</a:t>
            </a:r>
          </a:p>
          <a:p>
            <a:pPr lvl="1"/>
            <a:r>
              <a:rPr lang="en-US" dirty="0"/>
              <a:t>Address defects and issues through maintenance releases.</a:t>
            </a:r>
          </a:p>
          <a:p>
            <a:pPr lvl="1"/>
            <a:r>
              <a:rPr lang="en-US" dirty="0"/>
              <a:t>Make enhancements and updates based on changing requirements.</a:t>
            </a:r>
          </a:p>
          <a:p>
            <a:endParaRPr lang="en-US" dirty="0"/>
          </a:p>
        </p:txBody>
      </p:sp>
    </p:spTree>
    <p:extLst>
      <p:ext uri="{BB962C8B-B14F-4D97-AF65-F5344CB8AC3E}">
        <p14:creationId xmlns:p14="http://schemas.microsoft.com/office/powerpoint/2010/main" val="159360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lstStyle/>
          <a:p>
            <a:r>
              <a:rPr lang="en-US" dirty="0" smtClean="0"/>
              <a:t>Software Engineering (SE)</a:t>
            </a:r>
            <a:endParaRPr lang="en-US" dirty="0"/>
          </a:p>
        </p:txBody>
      </p:sp>
    </p:spTree>
    <p:extLst>
      <p:ext uri="{BB962C8B-B14F-4D97-AF65-F5344CB8AC3E}">
        <p14:creationId xmlns:p14="http://schemas.microsoft.com/office/powerpoint/2010/main" val="1699554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Engineering</a:t>
            </a:r>
            <a:endParaRPr lang="en-US" dirty="0"/>
          </a:p>
        </p:txBody>
      </p:sp>
      <p:sp>
        <p:nvSpPr>
          <p:cNvPr id="3" name="Content Placeholder 2"/>
          <p:cNvSpPr>
            <a:spLocks noGrp="1"/>
          </p:cNvSpPr>
          <p:nvPr>
            <p:ph idx="1"/>
          </p:nvPr>
        </p:nvSpPr>
        <p:spPr/>
        <p:txBody>
          <a:bodyPr/>
          <a:lstStyle/>
          <a:p>
            <a:r>
              <a:rPr lang="en-US" dirty="0"/>
              <a:t>Software engineering is the application of scientific principles to the design and creation of software.  </a:t>
            </a:r>
            <a:endParaRPr lang="en-US" dirty="0" smtClean="0"/>
          </a:p>
          <a:p>
            <a:r>
              <a:rPr lang="en-US" dirty="0" smtClean="0"/>
              <a:t>The </a:t>
            </a:r>
            <a:r>
              <a:rPr lang="en-US" dirty="0"/>
              <a:t>field uses a systematic approach to collect and analyze business requirements in order to design, build, and test software applications to satisfy those business requirements. </a:t>
            </a:r>
          </a:p>
          <a:p>
            <a:endParaRPr lang="en-US" dirty="0"/>
          </a:p>
        </p:txBody>
      </p:sp>
    </p:spTree>
    <p:extLst>
      <p:ext uri="{BB962C8B-B14F-4D97-AF65-F5344CB8AC3E}">
        <p14:creationId xmlns:p14="http://schemas.microsoft.com/office/powerpoint/2010/main" val="4138073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Engineering</a:t>
            </a:r>
            <a:endParaRPr lang="en-US" dirty="0"/>
          </a:p>
        </p:txBody>
      </p:sp>
      <p:sp>
        <p:nvSpPr>
          <p:cNvPr id="3" name="Content Placeholder 2"/>
          <p:cNvSpPr>
            <a:spLocks noGrp="1"/>
          </p:cNvSpPr>
          <p:nvPr>
            <p:ph idx="1"/>
          </p:nvPr>
        </p:nvSpPr>
        <p:spPr/>
        <p:txBody>
          <a:bodyPr/>
          <a:lstStyle/>
          <a:p>
            <a:r>
              <a:rPr lang="en-US" dirty="0" smtClean="0"/>
              <a:t>“All aspects of Software Production”</a:t>
            </a:r>
          </a:p>
          <a:p>
            <a:r>
              <a:rPr lang="en-US" dirty="0" smtClean="0"/>
              <a:t>SE is not only just concerned with the technical processes of software development but also with activities such as software project management and with the development of tools, methods and theories to support software production.</a:t>
            </a:r>
            <a:endParaRPr lang="en-US" dirty="0"/>
          </a:p>
        </p:txBody>
      </p:sp>
    </p:spTree>
    <p:extLst>
      <p:ext uri="{BB962C8B-B14F-4D97-AF65-F5344CB8AC3E}">
        <p14:creationId xmlns:p14="http://schemas.microsoft.com/office/powerpoint/2010/main" val="154395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5354"/>
            <a:ext cx="7886700" cy="1325563"/>
          </a:xfrm>
        </p:spPr>
        <p:txBody>
          <a:bodyPr>
            <a:normAutofit fontScale="90000"/>
          </a:bodyPr>
          <a:lstStyle/>
          <a:p>
            <a:r>
              <a:rPr lang="en-US" dirty="0" smtClean="0"/>
              <a:t>A brief history of Software Engineering (SE)</a:t>
            </a:r>
            <a:endParaRPr lang="en-US" dirty="0"/>
          </a:p>
        </p:txBody>
      </p:sp>
      <p:sp>
        <p:nvSpPr>
          <p:cNvPr id="3" name="Content Placeholder 2"/>
          <p:cNvSpPr>
            <a:spLocks noGrp="1"/>
          </p:cNvSpPr>
          <p:nvPr>
            <p:ph idx="1"/>
          </p:nvPr>
        </p:nvSpPr>
        <p:spPr>
          <a:xfrm>
            <a:off x="628650" y="1298865"/>
            <a:ext cx="7886700" cy="4878099"/>
          </a:xfrm>
        </p:spPr>
        <p:txBody>
          <a:bodyPr>
            <a:normAutofit fontScale="70000" lnSpcReduction="20000"/>
          </a:bodyPr>
          <a:lstStyle/>
          <a:p>
            <a:pPr marL="0" indent="0">
              <a:buNone/>
            </a:pPr>
            <a:r>
              <a:rPr lang="en-US" dirty="0" smtClean="0"/>
              <a:t>Before SE</a:t>
            </a:r>
          </a:p>
          <a:p>
            <a:pPr algn="just"/>
            <a:r>
              <a:rPr lang="en-US" dirty="0" smtClean="0"/>
              <a:t>The </a:t>
            </a:r>
            <a:r>
              <a:rPr lang="en-US" dirty="0"/>
              <a:t>software engineering field became a discipline in the 1960s and evolved as new technologies </a:t>
            </a:r>
            <a:r>
              <a:rPr lang="en-US" dirty="0" smtClean="0"/>
              <a:t>were </a:t>
            </a:r>
            <a:r>
              <a:rPr lang="en-US" dirty="0"/>
              <a:t>developed and the approach to software development became more scientific. </a:t>
            </a:r>
          </a:p>
          <a:p>
            <a:pPr algn="just"/>
            <a:r>
              <a:rPr lang="en-US" dirty="0"/>
              <a:t>Initially, the creation of software lacked a formal development process</a:t>
            </a:r>
            <a:r>
              <a:rPr lang="en-US" dirty="0" smtClean="0"/>
              <a:t>. Which resulted in “software crises” from mid-1960s to mid-1980s. This was due to budget and schedule over runs, unmanageable</a:t>
            </a:r>
            <a:r>
              <a:rPr lang="en-US" dirty="0"/>
              <a:t>, buggy code. </a:t>
            </a:r>
            <a:r>
              <a:rPr lang="en-US" dirty="0" smtClean="0"/>
              <a:t> </a:t>
            </a:r>
          </a:p>
          <a:p>
            <a:pPr algn="just"/>
            <a:r>
              <a:rPr lang="en-US" dirty="0"/>
              <a:t>Often software development solutions that worked for small software systems did not </a:t>
            </a:r>
            <a:r>
              <a:rPr lang="en-US" dirty="0" smtClean="0"/>
              <a:t>scale </a:t>
            </a:r>
            <a:r>
              <a:rPr lang="en-US" dirty="0"/>
              <a:t>to large, complex projects. </a:t>
            </a:r>
            <a:endParaRPr lang="en-US" dirty="0" smtClean="0"/>
          </a:p>
          <a:p>
            <a:pPr algn="just"/>
            <a:r>
              <a:rPr lang="en-US" dirty="0"/>
              <a:t>As the world widely adopted computers, software became increasingly integral to more aspects of life. The inefficiencies in the software development process made it difficult to meet the rapidly increasing demand for computing resources and complex software.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16476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buNone/>
            </a:pPr>
            <a:r>
              <a:rPr lang="en-US" dirty="0" smtClean="0"/>
              <a:t>After SE</a:t>
            </a:r>
          </a:p>
          <a:p>
            <a:r>
              <a:rPr lang="en-US" dirty="0"/>
              <a:t>Trends in software engineering transformed from ad hoc programming towards more formal and standardized methods. </a:t>
            </a:r>
            <a:endParaRPr lang="en-US" dirty="0" smtClean="0"/>
          </a:p>
          <a:p>
            <a:r>
              <a:rPr lang="en-US" dirty="0" smtClean="0"/>
              <a:t>The </a:t>
            </a:r>
            <a:r>
              <a:rPr lang="en-US" dirty="0"/>
              <a:t>mid 1980s also saw a rise in the growth of computer-aided software engineering or </a:t>
            </a:r>
            <a:r>
              <a:rPr lang="en-US" dirty="0" smtClean="0"/>
              <a:t>CASE </a:t>
            </a:r>
            <a:r>
              <a:rPr lang="en-US" dirty="0"/>
              <a:t>which also helped to relieve the software crisis. </a:t>
            </a:r>
          </a:p>
          <a:p>
            <a:r>
              <a:rPr lang="en-US" dirty="0"/>
              <a:t>CASE tools can be divided into six categories: business analysis and modeling, development </a:t>
            </a:r>
            <a:r>
              <a:rPr lang="en-US" dirty="0" smtClean="0"/>
              <a:t>tools </a:t>
            </a:r>
            <a:r>
              <a:rPr lang="en-US" dirty="0"/>
              <a:t>such as debugging environments, verification and validation tools, configuration management</a:t>
            </a:r>
            <a:r>
              <a:rPr lang="en-US" dirty="0" smtClean="0"/>
              <a:t>, metrics </a:t>
            </a:r>
            <a:r>
              <a:rPr lang="en-US" dirty="0"/>
              <a:t>and measurement, and project management. </a:t>
            </a:r>
          </a:p>
          <a:p>
            <a:endParaRPr lang="en-US" dirty="0"/>
          </a:p>
        </p:txBody>
      </p:sp>
    </p:spTree>
    <p:extLst>
      <p:ext uri="{BB962C8B-B14F-4D97-AF65-F5344CB8AC3E}">
        <p14:creationId xmlns:p14="http://schemas.microsoft.com/office/powerpoint/2010/main" val="2599966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Who is a Software Engineer?</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r>
              <a:rPr lang="en-US" sz="2200" dirty="0"/>
              <a:t>The term “software engineer” is often used interchangeably with software developer </a:t>
            </a:r>
          </a:p>
          <a:p>
            <a:pPr marL="0" indent="0">
              <a:buNone/>
            </a:pPr>
            <a:r>
              <a:rPr lang="en-US" sz="2200" dirty="0"/>
              <a:t> </a:t>
            </a:r>
            <a:r>
              <a:rPr lang="en-US" sz="2200" dirty="0" smtClean="0"/>
              <a:t>  	 but </a:t>
            </a:r>
            <a:r>
              <a:rPr lang="en-US" sz="2200" dirty="0"/>
              <a:t>there are subtle differences. </a:t>
            </a:r>
          </a:p>
          <a:p>
            <a:r>
              <a:rPr lang="en-US" sz="2200" dirty="0"/>
              <a:t>Software engineers are also developers, but the term “software developer” is usually </a:t>
            </a:r>
          </a:p>
          <a:p>
            <a:pPr marL="0" indent="0">
              <a:buNone/>
            </a:pPr>
            <a:r>
              <a:rPr lang="en-US" sz="2200" dirty="0" smtClean="0"/>
              <a:t>    	deemed </a:t>
            </a:r>
            <a:r>
              <a:rPr lang="en-US" sz="2200" dirty="0"/>
              <a:t>narrower in scope than that of a software engineer. </a:t>
            </a:r>
          </a:p>
          <a:p>
            <a:r>
              <a:rPr lang="en-US" sz="2200" dirty="0"/>
              <a:t>A software engineer’s knowledge is usually broader</a:t>
            </a:r>
            <a:r>
              <a:rPr lang="en-US" sz="2200" dirty="0" smtClean="0"/>
              <a:t>. Software </a:t>
            </a:r>
            <a:r>
              <a:rPr lang="en-US" sz="2200" dirty="0"/>
              <a:t>engineers take a systematic, big picture approach in their thinking to software </a:t>
            </a:r>
            <a:r>
              <a:rPr lang="en-US" sz="2200" dirty="0" smtClean="0"/>
              <a:t>development </a:t>
            </a:r>
            <a:r>
              <a:rPr lang="en-US" sz="2200" dirty="0"/>
              <a:t>whereas developers may have more creative approaches. </a:t>
            </a:r>
          </a:p>
          <a:p>
            <a:r>
              <a:rPr lang="en-US" sz="2200" dirty="0"/>
              <a:t>Both software engineers and software developers have specialized knowledge, but software </a:t>
            </a:r>
            <a:r>
              <a:rPr lang="en-US" sz="2200" dirty="0" smtClean="0"/>
              <a:t>engineers use </a:t>
            </a:r>
            <a:r>
              <a:rPr lang="en-US" sz="2200" dirty="0"/>
              <a:t>that knowledge to build entire systems whereas software developers use their knowledge </a:t>
            </a:r>
            <a:r>
              <a:rPr lang="en-US" sz="2200" dirty="0" smtClean="0"/>
              <a:t>to </a:t>
            </a:r>
            <a:r>
              <a:rPr lang="en-US" sz="2200" dirty="0"/>
              <a:t>write code to implement specific functionality within a system. </a:t>
            </a:r>
          </a:p>
        </p:txBody>
      </p:sp>
    </p:spTree>
    <p:extLst>
      <p:ext uri="{BB962C8B-B14F-4D97-AF65-F5344CB8AC3E}">
        <p14:creationId xmlns:p14="http://schemas.microsoft.com/office/powerpoint/2010/main" val="360446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a Software Engineer?</a:t>
            </a:r>
            <a:endParaRPr lang="en-US" dirty="0"/>
          </a:p>
        </p:txBody>
      </p:sp>
      <p:sp>
        <p:nvSpPr>
          <p:cNvPr id="3" name="Content Placeholder 2"/>
          <p:cNvSpPr>
            <a:spLocks noGrp="1"/>
          </p:cNvSpPr>
          <p:nvPr>
            <p:ph idx="1"/>
          </p:nvPr>
        </p:nvSpPr>
        <p:spPr/>
        <p:txBody>
          <a:bodyPr>
            <a:normAutofit lnSpcReduction="10000"/>
          </a:bodyPr>
          <a:lstStyle/>
          <a:p>
            <a:r>
              <a:rPr lang="en-US" sz="3000" dirty="0" smtClean="0"/>
              <a:t>Software engineers are often employed on larger scale projects and they are focused on the broad structure rather than solving an immediate problem. </a:t>
            </a:r>
          </a:p>
          <a:p>
            <a:r>
              <a:rPr lang="en-US" sz="3000" dirty="0" smtClean="0"/>
              <a:t>Software engineers are tasked with designing, building, and maintaining software systems. </a:t>
            </a:r>
          </a:p>
          <a:p>
            <a:r>
              <a:rPr lang="en-US" sz="3000" dirty="0" smtClean="0"/>
              <a:t>Responsibilities include writing and testing code, and consulting with stakeholders such as clients, third party software vendors, security specialists, and other team members. </a:t>
            </a:r>
          </a:p>
          <a:p>
            <a:endParaRPr lang="en-US" dirty="0" smtClean="0"/>
          </a:p>
          <a:p>
            <a:endParaRPr lang="en-US" dirty="0"/>
          </a:p>
        </p:txBody>
      </p:sp>
    </p:spTree>
    <p:extLst>
      <p:ext uri="{BB962C8B-B14F-4D97-AF65-F5344CB8AC3E}">
        <p14:creationId xmlns:p14="http://schemas.microsoft.com/office/powerpoint/2010/main" val="235742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000250" y="228600"/>
            <a:ext cx="6000750" cy="533400"/>
          </a:xfrm>
        </p:spPr>
        <p:txBody>
          <a:bodyPr>
            <a:normAutofit fontScale="90000"/>
          </a:bodyPr>
          <a:lstStyle/>
          <a:p>
            <a:pPr eaLnBrk="1" hangingPunct="1">
              <a:defRPr/>
            </a:pPr>
            <a:r>
              <a:rPr lang="en-US" dirty="0" smtClean="0"/>
              <a:t>Objectives of this course</a:t>
            </a:r>
            <a:endParaRPr lang="en-US" dirty="0"/>
          </a:p>
        </p:txBody>
      </p:sp>
      <p:sp>
        <p:nvSpPr>
          <p:cNvPr id="4099" name="Rectangle 3"/>
          <p:cNvSpPr>
            <a:spLocks noGrp="1" noChangeArrowheads="1"/>
          </p:cNvSpPr>
          <p:nvPr>
            <p:ph idx="1"/>
          </p:nvPr>
        </p:nvSpPr>
        <p:spPr>
          <a:xfrm>
            <a:off x="457200" y="990600"/>
            <a:ext cx="8229600" cy="5135563"/>
          </a:xfrm>
        </p:spPr>
        <p:txBody>
          <a:bodyPr>
            <a:normAutofit fontScale="85000" lnSpcReduction="10000"/>
          </a:bodyPr>
          <a:lstStyle/>
          <a:p>
            <a:pPr eaLnBrk="1" hangingPunct="1">
              <a:lnSpc>
                <a:spcPct val="90000"/>
              </a:lnSpc>
            </a:pPr>
            <a:r>
              <a:rPr lang="en-US" altLang="en-US" dirty="0" smtClean="0">
                <a:solidFill>
                  <a:srgbClr val="000000"/>
                </a:solidFill>
                <a:cs typeface="Times New Roman" panose="02020603050405020304" pitchFamily="18" charset="0"/>
              </a:rPr>
              <a:t>To introduce the concept of Software Engineering, Object Oriented (OO) Modeling, and Unified Modeling Language</a:t>
            </a:r>
          </a:p>
          <a:p>
            <a:pPr>
              <a:spcBef>
                <a:spcPts val="300"/>
              </a:spcBef>
              <a:spcAft>
                <a:spcPts val="300"/>
              </a:spcAft>
            </a:pPr>
            <a:r>
              <a:rPr lang="en-US" altLang="en-US" dirty="0" smtClean="0">
                <a:solidFill>
                  <a:srgbClr val="000000"/>
                </a:solidFill>
                <a:cs typeface="Times New Roman" panose="02020603050405020304" pitchFamily="18" charset="0"/>
              </a:rPr>
              <a:t>To recognize </a:t>
            </a:r>
            <a:r>
              <a:rPr lang="en-US" altLang="en-US" dirty="0">
                <a:solidFill>
                  <a:srgbClr val="000000"/>
                </a:solidFill>
                <a:cs typeface="Times New Roman" panose="02020603050405020304" pitchFamily="18" charset="0"/>
              </a:rPr>
              <a:t>and understand the basic concepts and constructs of </a:t>
            </a:r>
            <a:r>
              <a:rPr lang="en-US" altLang="en-US" dirty="0" smtClean="0">
                <a:solidFill>
                  <a:srgbClr val="000000"/>
                </a:solidFill>
                <a:cs typeface="Times New Roman" panose="02020603050405020304" pitchFamily="18" charset="0"/>
              </a:rPr>
              <a:t>OO modeling</a:t>
            </a:r>
          </a:p>
          <a:p>
            <a:pPr>
              <a:spcBef>
                <a:spcPts val="300"/>
              </a:spcBef>
              <a:spcAft>
                <a:spcPts val="300"/>
              </a:spcAft>
            </a:pPr>
            <a:r>
              <a:rPr lang="en-US" altLang="en-US" dirty="0" smtClean="0">
                <a:solidFill>
                  <a:srgbClr val="000000"/>
                </a:solidFill>
                <a:cs typeface="Times New Roman" panose="02020603050405020304" pitchFamily="18" charset="0"/>
              </a:rPr>
              <a:t>To define </a:t>
            </a:r>
            <a:r>
              <a:rPr lang="en-US" altLang="en-US" dirty="0">
                <a:solidFill>
                  <a:srgbClr val="000000"/>
                </a:solidFill>
                <a:cs typeface="Times New Roman" panose="02020603050405020304" pitchFamily="18" charset="0"/>
              </a:rPr>
              <a:t>the UML and its various types of diagrams</a:t>
            </a:r>
          </a:p>
          <a:p>
            <a:pPr>
              <a:spcBef>
                <a:spcPts val="300"/>
              </a:spcBef>
              <a:spcAft>
                <a:spcPts val="300"/>
              </a:spcAft>
            </a:pPr>
            <a:r>
              <a:rPr lang="en-US" altLang="en-US" dirty="0" smtClean="0">
                <a:solidFill>
                  <a:srgbClr val="000000"/>
                </a:solidFill>
                <a:cs typeface="Times New Roman" panose="02020603050405020304" pitchFamily="18" charset="0"/>
              </a:rPr>
              <a:t>Understand </a:t>
            </a:r>
            <a:r>
              <a:rPr lang="en-US" altLang="en-US" dirty="0">
                <a:solidFill>
                  <a:srgbClr val="000000"/>
                </a:solidFill>
                <a:cs typeface="Times New Roman" panose="02020603050405020304" pitchFamily="18" charset="0"/>
              </a:rPr>
              <a:t>the practical aspects of UML diagrams in the OO analysis and OO design stages of Software Engineering.</a:t>
            </a:r>
          </a:p>
          <a:p>
            <a:pPr>
              <a:spcBef>
                <a:spcPts val="300"/>
              </a:spcBef>
              <a:spcAft>
                <a:spcPts val="300"/>
              </a:spcAft>
            </a:pPr>
            <a:r>
              <a:rPr lang="en-US" altLang="en-US" dirty="0" smtClean="0">
                <a:solidFill>
                  <a:srgbClr val="000000"/>
                </a:solidFill>
                <a:cs typeface="Times New Roman" panose="02020603050405020304" pitchFamily="18" charset="0"/>
              </a:rPr>
              <a:t>To go through basic and advanced properties of OO programming, including OO principles, advanced associations and relationships among programing constructs, O/R mapping </a:t>
            </a:r>
            <a:endParaRPr lang="en-US" altLang="en-US"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2879505588"/>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09800"/>
            <a:ext cx="8229600" cy="1143000"/>
          </a:xfrm>
        </p:spPr>
        <p:txBody>
          <a:bodyPr/>
          <a:lstStyle/>
          <a:p>
            <a:r>
              <a:rPr lang="en-US" dirty="0" smtClean="0"/>
              <a:t>Object Oriented Modeling (OOM)</a:t>
            </a:r>
            <a:endParaRPr lang="en-US" dirty="0"/>
          </a:p>
        </p:txBody>
      </p:sp>
    </p:spTree>
    <p:extLst>
      <p:ext uri="{BB962C8B-B14F-4D97-AF65-F5344CB8AC3E}">
        <p14:creationId xmlns:p14="http://schemas.microsoft.com/office/powerpoint/2010/main" val="13417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85900" y="277815"/>
            <a:ext cx="6057900" cy="865187"/>
          </a:xfrm>
          <a:noFill/>
        </p:spPr>
        <p:txBody>
          <a:bodyPr vert="horz" lIns="90487" tIns="44450" rIns="90487" bIns="44450" rtlCol="0" anchor="ctr">
            <a:normAutofit/>
          </a:bodyPr>
          <a:lstStyle/>
          <a:p>
            <a:r>
              <a:rPr lang="en-GB" altLang="en-US" smtClean="0"/>
              <a:t>System modelling</a:t>
            </a:r>
          </a:p>
        </p:txBody>
      </p:sp>
      <p:sp>
        <p:nvSpPr>
          <p:cNvPr id="6147" name="Rectangle 3"/>
          <p:cNvSpPr>
            <a:spLocks noGrp="1" noChangeArrowheads="1"/>
          </p:cNvSpPr>
          <p:nvPr>
            <p:ph type="body" idx="1"/>
          </p:nvPr>
        </p:nvSpPr>
        <p:spPr>
          <a:xfrm>
            <a:off x="381000" y="1371600"/>
            <a:ext cx="8229600" cy="5257800"/>
          </a:xfrm>
          <a:noFill/>
        </p:spPr>
        <p:txBody>
          <a:bodyPr vert="horz" lIns="90487" tIns="44450" rIns="90487" bIns="44450" rtlCol="0">
            <a:normAutofit fontScale="92500"/>
          </a:bodyPr>
          <a:lstStyle/>
          <a:p>
            <a:pPr>
              <a:lnSpc>
                <a:spcPct val="90000"/>
              </a:lnSpc>
            </a:pPr>
            <a:r>
              <a:rPr lang="en-GB" altLang="en-US" dirty="0"/>
              <a:t>System modelling helps the analyst to understand the functionality of the system and models are used to communicate with customers.</a:t>
            </a:r>
          </a:p>
          <a:p>
            <a:pPr>
              <a:lnSpc>
                <a:spcPct val="90000"/>
              </a:lnSpc>
              <a:buFont typeface="Wingdings" panose="05000000000000000000" pitchFamily="2" charset="2"/>
              <a:buNone/>
            </a:pPr>
            <a:endParaRPr lang="en-GB" altLang="en-US" dirty="0"/>
          </a:p>
          <a:p>
            <a:pPr>
              <a:lnSpc>
                <a:spcPct val="90000"/>
              </a:lnSpc>
            </a:pPr>
            <a:r>
              <a:rPr lang="en-GB" altLang="en-US" dirty="0"/>
              <a:t>Different models present the system from different perspectives</a:t>
            </a:r>
          </a:p>
          <a:p>
            <a:pPr lvl="1">
              <a:lnSpc>
                <a:spcPct val="90000"/>
              </a:lnSpc>
            </a:pPr>
            <a:r>
              <a:rPr lang="en-GB" altLang="en-US" dirty="0">
                <a:solidFill>
                  <a:srgbClr val="0070C0"/>
                </a:solidFill>
              </a:rPr>
              <a:t>Structural perspective </a:t>
            </a:r>
            <a:r>
              <a:rPr lang="en-GB" altLang="en-US" dirty="0"/>
              <a:t>showing the system or data architecture; </a:t>
            </a:r>
          </a:p>
          <a:p>
            <a:pPr lvl="1">
              <a:lnSpc>
                <a:spcPct val="90000"/>
              </a:lnSpc>
            </a:pPr>
            <a:r>
              <a:rPr lang="en-GB" altLang="en-US" dirty="0">
                <a:solidFill>
                  <a:srgbClr val="0070C0"/>
                </a:solidFill>
              </a:rPr>
              <a:t>Behavioural perspective </a:t>
            </a:r>
            <a:r>
              <a:rPr lang="en-GB" altLang="en-US" dirty="0"/>
              <a:t>showing the behaviour of the system;</a:t>
            </a:r>
          </a:p>
          <a:p>
            <a:pPr lvl="1">
              <a:lnSpc>
                <a:spcPct val="90000"/>
              </a:lnSpc>
            </a:pPr>
            <a:r>
              <a:rPr lang="en-GB" altLang="en-US" dirty="0">
                <a:solidFill>
                  <a:srgbClr val="0070C0"/>
                </a:solidFill>
              </a:rPr>
              <a:t>External perspective </a:t>
            </a:r>
            <a:r>
              <a:rPr lang="en-GB" altLang="en-US" dirty="0"/>
              <a:t>showing the system’s context or environment.</a:t>
            </a:r>
          </a:p>
          <a:p>
            <a:pPr lvl="1">
              <a:lnSpc>
                <a:spcPct val="90000"/>
              </a:lnSpc>
            </a:pPr>
            <a:endParaRPr lang="en-GB" altLang="en-US" dirty="0"/>
          </a:p>
        </p:txBody>
      </p:sp>
    </p:spTree>
    <p:extLst>
      <p:ext uri="{BB962C8B-B14F-4D97-AF65-F5344CB8AC3E}">
        <p14:creationId xmlns:p14="http://schemas.microsoft.com/office/powerpoint/2010/main" val="14022280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What is Object Oriented Technology</a:t>
            </a:r>
            <a:endParaRPr lang="en-US" sz="3200"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lgn="just"/>
            <a:r>
              <a:rPr lang="en-US" dirty="0" smtClean="0"/>
              <a:t>Object-oriented technology (OOT) is a term used to refer to the collection </a:t>
            </a:r>
          </a:p>
          <a:p>
            <a:pPr marL="0" indent="0" algn="just">
              <a:buNone/>
            </a:pPr>
            <a:r>
              <a:rPr lang="en-US" dirty="0"/>
              <a:t> </a:t>
            </a:r>
            <a:r>
              <a:rPr lang="en-US" dirty="0" smtClean="0"/>
              <a:t>  of technologies, languages, frameworks, and other tools that we can use </a:t>
            </a:r>
          </a:p>
          <a:p>
            <a:pPr marL="0" indent="0" algn="just">
              <a:buNone/>
            </a:pPr>
            <a:r>
              <a:rPr lang="en-US" dirty="0"/>
              <a:t> </a:t>
            </a:r>
            <a:r>
              <a:rPr lang="en-US" dirty="0" smtClean="0"/>
              <a:t>  when engaging in object-oriented programming. </a:t>
            </a:r>
          </a:p>
          <a:p>
            <a:pPr algn="just"/>
            <a:endParaRPr lang="en-US" dirty="0" smtClean="0"/>
          </a:p>
          <a:p>
            <a:pPr algn="just"/>
            <a:r>
              <a:rPr lang="en-US" dirty="0" smtClean="0"/>
              <a:t>Emphasis of OOT is on the objects and their behavior, and not on processes and </a:t>
            </a:r>
          </a:p>
          <a:p>
            <a:pPr marL="0" indent="0" algn="just">
              <a:buNone/>
            </a:pPr>
            <a:r>
              <a:rPr lang="en-US" dirty="0"/>
              <a:t> </a:t>
            </a:r>
            <a:r>
              <a:rPr lang="en-US" dirty="0" smtClean="0"/>
              <a:t>  data. </a:t>
            </a:r>
          </a:p>
          <a:p>
            <a:pPr algn="just">
              <a:lnSpc>
                <a:spcPct val="120000"/>
              </a:lnSpc>
            </a:pPr>
            <a:r>
              <a:rPr lang="en-US" dirty="0" smtClean="0"/>
              <a:t>In object-oriented programming we are focused on things called objects; those are the how we solve our solutions. In object-oriented programming, we design programming elements that model or reflect the real world elements about which we are trying to program. Angular, the Spring Ecosystem,  Jakarta EE (previously Java EE), are some commonly used OO frameworks. </a:t>
            </a:r>
            <a:r>
              <a:rPr lang="en-US" dirty="0" err="1" smtClean="0"/>
              <a:t>Simula</a:t>
            </a:r>
            <a:r>
              <a:rPr lang="en-US" dirty="0" smtClean="0"/>
              <a:t> </a:t>
            </a:r>
            <a:r>
              <a:rPr lang="en-US" dirty="0" err="1" smtClean="0"/>
              <a:t>nd</a:t>
            </a:r>
            <a:r>
              <a:rPr lang="en-US" dirty="0" smtClean="0"/>
              <a:t> </a:t>
            </a:r>
            <a:r>
              <a:rPr lang="en-US" dirty="0" err="1" smtClean="0"/>
              <a:t>Smaltalk</a:t>
            </a:r>
            <a:r>
              <a:rPr lang="en-US" dirty="0" smtClean="0"/>
              <a:t> and amongst the very first   </a:t>
            </a:r>
          </a:p>
          <a:p>
            <a:pPr marL="0" indent="0">
              <a:buNone/>
            </a:pPr>
            <a:r>
              <a:rPr lang="en-US" dirty="0"/>
              <a:t> </a:t>
            </a:r>
            <a:r>
              <a:rPr lang="en-US" dirty="0" smtClean="0"/>
              <a:t>     OO programming languages developed in 90s.  The SW industry is working </a:t>
            </a:r>
            <a:r>
              <a:rPr lang="en-US" dirty="0"/>
              <a:t> </a:t>
            </a:r>
            <a:r>
              <a:rPr lang="en-US" dirty="0" smtClean="0"/>
              <a:t>   </a:t>
            </a:r>
          </a:p>
          <a:p>
            <a:pPr marL="0" indent="0">
              <a:buNone/>
            </a:pPr>
            <a:r>
              <a:rPr lang="en-US" dirty="0"/>
              <a:t> </a:t>
            </a:r>
            <a:r>
              <a:rPr lang="en-US" dirty="0" smtClean="0"/>
              <a:t>    with Java, Python, C#   to develop most OO programs. </a:t>
            </a:r>
          </a:p>
          <a:p>
            <a:pPr marL="0" indent="0">
              <a:buNone/>
            </a:pPr>
            <a:endParaRPr lang="en-US" dirty="0" smtClean="0"/>
          </a:p>
          <a:p>
            <a:endParaRPr lang="en-US" dirty="0"/>
          </a:p>
        </p:txBody>
      </p:sp>
    </p:spTree>
    <p:extLst>
      <p:ext uri="{BB962C8B-B14F-4D97-AF65-F5344CB8AC3E}">
        <p14:creationId xmlns:p14="http://schemas.microsoft.com/office/powerpoint/2010/main" val="833831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28750" y="2"/>
            <a:ext cx="6172200" cy="1139825"/>
          </a:xfrm>
        </p:spPr>
        <p:txBody>
          <a:bodyPr>
            <a:normAutofit fontScale="90000"/>
          </a:bodyPr>
          <a:lstStyle/>
          <a:p>
            <a:r>
              <a:rPr lang="en-US" altLang="en-US" b="1" dirty="0" smtClean="0"/>
              <a:t>Object Oriented Modeling:</a:t>
            </a:r>
            <a:br>
              <a:rPr lang="en-US" altLang="en-US" b="1" dirty="0" smtClean="0"/>
            </a:br>
            <a:r>
              <a:rPr lang="en-US" altLang="en-US" b="1" dirty="0" smtClean="0"/>
              <a:t>Three Models</a:t>
            </a:r>
          </a:p>
        </p:txBody>
      </p:sp>
      <p:sp>
        <p:nvSpPr>
          <p:cNvPr id="8195" name="Rectangle 3"/>
          <p:cNvSpPr>
            <a:spLocks noGrp="1" noChangeArrowheads="1"/>
          </p:cNvSpPr>
          <p:nvPr>
            <p:ph type="body" idx="1"/>
          </p:nvPr>
        </p:nvSpPr>
        <p:spPr>
          <a:xfrm>
            <a:off x="762000" y="1447800"/>
            <a:ext cx="7239000" cy="4800600"/>
          </a:xfrm>
        </p:spPr>
        <p:txBody>
          <a:bodyPr/>
          <a:lstStyle/>
          <a:p>
            <a:r>
              <a:rPr lang="en-US" altLang="en-US" dirty="0" smtClean="0">
                <a:solidFill>
                  <a:srgbClr val="0070C0"/>
                </a:solidFill>
              </a:rPr>
              <a:t>Object Model </a:t>
            </a:r>
            <a:r>
              <a:rPr lang="en-US" altLang="en-US" dirty="0" smtClean="0"/>
              <a:t>– describes the static structure of objects in the system and their relationships.</a:t>
            </a:r>
          </a:p>
          <a:p>
            <a:r>
              <a:rPr lang="en-US" altLang="en-US" dirty="0" smtClean="0">
                <a:solidFill>
                  <a:srgbClr val="0070C0"/>
                </a:solidFill>
              </a:rPr>
              <a:t>Dynamic Model </a:t>
            </a:r>
            <a:r>
              <a:rPr lang="en-US" altLang="en-US" dirty="0" smtClean="0"/>
              <a:t>– describes the aspect of the system that change over time, i.e. interaction among objects.</a:t>
            </a:r>
          </a:p>
          <a:p>
            <a:r>
              <a:rPr lang="en-US" altLang="en-US" dirty="0" smtClean="0">
                <a:solidFill>
                  <a:srgbClr val="0070C0"/>
                </a:solidFill>
              </a:rPr>
              <a:t>Functional Model </a:t>
            </a:r>
            <a:r>
              <a:rPr lang="en-US" altLang="en-US" dirty="0" smtClean="0"/>
              <a:t>– describes data value transformation in the system.</a:t>
            </a:r>
          </a:p>
        </p:txBody>
      </p:sp>
    </p:spTree>
    <p:extLst>
      <p:ext uri="{BB962C8B-B14F-4D97-AF65-F5344CB8AC3E}">
        <p14:creationId xmlns:p14="http://schemas.microsoft.com/office/powerpoint/2010/main" val="15357990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382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3629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685800"/>
          </a:xfrm>
        </p:spPr>
        <p:txBody>
          <a:bodyPr>
            <a:normAutofit fontScale="90000"/>
          </a:bodyPr>
          <a:lstStyle/>
          <a:p>
            <a:pPr eaLnBrk="1" hangingPunct="1"/>
            <a:r>
              <a:rPr lang="en-US" altLang="en-US" dirty="0" smtClean="0"/>
              <a:t>Object Modeling</a:t>
            </a:r>
          </a:p>
        </p:txBody>
      </p:sp>
      <p:sp>
        <p:nvSpPr>
          <p:cNvPr id="73731" name="Rectangle 3"/>
          <p:cNvSpPr>
            <a:spLocks noGrp="1" noChangeArrowheads="1"/>
          </p:cNvSpPr>
          <p:nvPr>
            <p:ph idx="1"/>
          </p:nvPr>
        </p:nvSpPr>
        <p:spPr>
          <a:xfrm>
            <a:off x="457200" y="990600"/>
            <a:ext cx="8229600" cy="5562600"/>
          </a:xfrm>
        </p:spPr>
        <p:txBody>
          <a:bodyPr>
            <a:normAutofit fontScale="85000" lnSpcReduction="20000"/>
          </a:bodyPr>
          <a:lstStyle/>
          <a:p>
            <a:pPr marL="533400" indent="-533400">
              <a:buNone/>
              <a:defRPr/>
            </a:pPr>
            <a:r>
              <a:rPr lang="en-US" b="1" dirty="0" smtClean="0"/>
              <a:t>Object-oriented </a:t>
            </a:r>
            <a:r>
              <a:rPr lang="en-US" b="1" dirty="0"/>
              <a:t>analysis (OOA)</a:t>
            </a:r>
            <a:r>
              <a:rPr lang="en-US" dirty="0"/>
              <a:t> </a:t>
            </a:r>
            <a:r>
              <a:rPr lang="en-US" dirty="0" smtClean="0"/>
              <a:t> </a:t>
            </a:r>
            <a:endParaRPr lang="en-US" dirty="0"/>
          </a:p>
          <a:p>
            <a:r>
              <a:rPr lang="en-US" dirty="0"/>
              <a:t>OOA is the process of analyzing a problem domain to identify the objects (entities), their attributes, and the relationships between them.</a:t>
            </a:r>
          </a:p>
          <a:p>
            <a:r>
              <a:rPr lang="en-US" dirty="0"/>
              <a:t>It involves studying the requirements of a system and modeling them in terms of objects, classes, and their interactions.</a:t>
            </a:r>
          </a:p>
          <a:p>
            <a:r>
              <a:rPr lang="en-US" dirty="0"/>
              <a:t>During this phase, analysts work on understanding the problem, defining the system's requirements, and identifying the main entities and their characteristics</a:t>
            </a:r>
            <a:r>
              <a:rPr lang="en-US" dirty="0" smtClean="0"/>
              <a:t>.</a:t>
            </a:r>
            <a:r>
              <a:rPr lang="en-US" dirty="0"/>
              <a:t/>
            </a:r>
            <a:br>
              <a:rPr lang="en-US" dirty="0"/>
            </a:br>
            <a:endParaRPr lang="en-US" dirty="0"/>
          </a:p>
          <a:p>
            <a:pPr marL="533400" indent="-533400">
              <a:buNone/>
              <a:defRPr/>
            </a:pPr>
            <a:r>
              <a:rPr lang="en-US" b="1" dirty="0" smtClean="0"/>
              <a:t>Object </a:t>
            </a:r>
            <a:r>
              <a:rPr lang="en-US" b="1" dirty="0"/>
              <a:t>modeling</a:t>
            </a:r>
            <a:r>
              <a:rPr lang="en-US" dirty="0"/>
              <a:t> </a:t>
            </a:r>
            <a:endParaRPr lang="en-US" dirty="0" smtClean="0"/>
          </a:p>
          <a:p>
            <a:pPr>
              <a:defRPr/>
            </a:pPr>
            <a:r>
              <a:rPr lang="en-US" dirty="0" smtClean="0"/>
              <a:t>a </a:t>
            </a:r>
            <a:r>
              <a:rPr lang="en-US" dirty="0"/>
              <a:t>technique for identifying </a:t>
            </a:r>
            <a:r>
              <a:rPr lang="en-US" dirty="0" smtClean="0"/>
              <a:t>objects within </a:t>
            </a:r>
            <a:r>
              <a:rPr lang="en-US" dirty="0"/>
              <a:t>the systems environment and the relationships between those objects.</a:t>
            </a:r>
          </a:p>
        </p:txBody>
      </p:sp>
    </p:spTree>
    <p:extLst>
      <p:ext uri="{BB962C8B-B14F-4D97-AF65-F5344CB8AC3E}">
        <p14:creationId xmlns:p14="http://schemas.microsoft.com/office/powerpoint/2010/main" val="35632255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vert="horz" lIns="90487" tIns="44450" rIns="90487" bIns="44450" rtlCol="0" anchor="ctr">
            <a:normAutofit/>
          </a:bodyPr>
          <a:lstStyle/>
          <a:p>
            <a:r>
              <a:rPr lang="en-GB" altLang="en-US" b="1" smtClean="0"/>
              <a:t>Object Model</a:t>
            </a:r>
          </a:p>
        </p:txBody>
      </p:sp>
      <p:sp>
        <p:nvSpPr>
          <p:cNvPr id="10243" name="Rectangle 3"/>
          <p:cNvSpPr>
            <a:spLocks noGrp="1" noChangeArrowheads="1"/>
          </p:cNvSpPr>
          <p:nvPr>
            <p:ph type="body" idx="1"/>
          </p:nvPr>
        </p:nvSpPr>
        <p:spPr>
          <a:xfrm>
            <a:off x="457200" y="1600200"/>
            <a:ext cx="8305800" cy="5029200"/>
          </a:xfrm>
          <a:noFill/>
        </p:spPr>
        <p:txBody>
          <a:bodyPr vert="horz" lIns="90487" tIns="44450" rIns="90487" bIns="44450" rtlCol="0">
            <a:normAutofit fontScale="85000" lnSpcReduction="10000"/>
          </a:bodyPr>
          <a:lstStyle/>
          <a:p>
            <a:r>
              <a:rPr lang="en-GB" altLang="en-US" dirty="0" smtClean="0"/>
              <a:t>Describes the structure of objects in a system-</a:t>
            </a:r>
          </a:p>
          <a:p>
            <a:pPr>
              <a:buFont typeface="Wingdings" panose="05000000000000000000" pitchFamily="2" charset="2"/>
              <a:buNone/>
            </a:pPr>
            <a:r>
              <a:rPr lang="en-GB" altLang="en-US" dirty="0" smtClean="0"/>
              <a:t>		- Identity</a:t>
            </a:r>
          </a:p>
          <a:p>
            <a:pPr>
              <a:buFont typeface="Wingdings" panose="05000000000000000000" pitchFamily="2" charset="2"/>
              <a:buNone/>
            </a:pPr>
            <a:r>
              <a:rPr lang="en-GB" altLang="en-US" dirty="0" smtClean="0"/>
              <a:t>		- Relationship to other objects</a:t>
            </a:r>
          </a:p>
          <a:p>
            <a:pPr>
              <a:buFont typeface="Wingdings" panose="05000000000000000000" pitchFamily="2" charset="2"/>
              <a:buNone/>
            </a:pPr>
            <a:r>
              <a:rPr lang="en-GB" altLang="en-US" dirty="0" smtClean="0"/>
              <a:t>		- Their attributes</a:t>
            </a:r>
          </a:p>
          <a:p>
            <a:pPr>
              <a:buFont typeface="Wingdings" panose="05000000000000000000" pitchFamily="2" charset="2"/>
              <a:buNone/>
            </a:pPr>
            <a:r>
              <a:rPr lang="en-GB" altLang="en-US" dirty="0" smtClean="0"/>
              <a:t>		- And their operations.</a:t>
            </a:r>
          </a:p>
          <a:p>
            <a:r>
              <a:rPr lang="en-US" altLang="en-US" dirty="0"/>
              <a:t>Example: </a:t>
            </a:r>
            <a:endParaRPr lang="en-US" altLang="en-US" dirty="0" smtClean="0"/>
          </a:p>
          <a:p>
            <a:pPr>
              <a:buFont typeface="Wingdings" panose="05000000000000000000" pitchFamily="2" charset="2"/>
              <a:buNone/>
            </a:pPr>
            <a:r>
              <a:rPr lang="en-US" altLang="en-US" dirty="0"/>
              <a:t>	</a:t>
            </a:r>
            <a:r>
              <a:rPr lang="en-US" altLang="en-US" dirty="0" smtClean="0"/>
              <a:t>If </a:t>
            </a:r>
            <a:r>
              <a:rPr lang="en-US" altLang="en-US" dirty="0"/>
              <a:t>you were designing a system for a library, the object model might include classes such as "Book," "Author," and "</a:t>
            </a:r>
            <a:r>
              <a:rPr lang="en-US" altLang="en-US" dirty="0" err="1"/>
              <a:t>LibraryMember</a:t>
            </a:r>
            <a:r>
              <a:rPr lang="en-US" altLang="en-US" dirty="0"/>
              <a:t>." Each class would have attributes (e.g., book title, author name) and methods (e.g., check-out, return) that define their behavior and interactions.</a:t>
            </a:r>
            <a:endParaRPr lang="en-GB" altLang="en-US" dirty="0" smtClean="0"/>
          </a:p>
        </p:txBody>
      </p:sp>
    </p:spTree>
    <p:extLst>
      <p:ext uri="{BB962C8B-B14F-4D97-AF65-F5344CB8AC3E}">
        <p14:creationId xmlns:p14="http://schemas.microsoft.com/office/powerpoint/2010/main" val="33990907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t>Dynamic Model</a:t>
            </a:r>
          </a:p>
        </p:txBody>
      </p:sp>
      <p:sp>
        <p:nvSpPr>
          <p:cNvPr id="11267" name="Rectangle 3"/>
          <p:cNvSpPr>
            <a:spLocks noGrp="1" noChangeArrowheads="1"/>
          </p:cNvSpPr>
          <p:nvPr>
            <p:ph type="body" idx="1"/>
          </p:nvPr>
        </p:nvSpPr>
        <p:spPr>
          <a:xfrm>
            <a:off x="990600" y="1295400"/>
            <a:ext cx="7467600" cy="5410200"/>
          </a:xfrm>
        </p:spPr>
        <p:txBody>
          <a:bodyPr>
            <a:normAutofit fontScale="85000" lnSpcReduction="20000"/>
          </a:bodyPr>
          <a:lstStyle/>
          <a:p>
            <a:r>
              <a:rPr lang="en-US" altLang="en-US" dirty="0"/>
              <a:t>The dynamic model in OOAD focuses on the dynamic behavior of a system by capturing the interactions and collaborations among objects over time. </a:t>
            </a:r>
            <a:endParaRPr lang="en-US" altLang="en-US" dirty="0" smtClean="0"/>
          </a:p>
          <a:p>
            <a:r>
              <a:rPr lang="en-US" altLang="en-US" dirty="0" smtClean="0"/>
              <a:t>It </a:t>
            </a:r>
            <a:r>
              <a:rPr lang="en-US" altLang="en-US" dirty="0"/>
              <a:t>includes state transitions, events, and the flow of control between objects during the execution of a system</a:t>
            </a:r>
            <a:r>
              <a:rPr lang="en-US" altLang="en-US" dirty="0" smtClean="0"/>
              <a:t>. OR</a:t>
            </a:r>
          </a:p>
          <a:p>
            <a:r>
              <a:rPr lang="en-US" altLang="en-US" dirty="0" smtClean="0"/>
              <a:t>Describes those aspects of the system concerned with time and sequencing of operations-</a:t>
            </a:r>
          </a:p>
          <a:p>
            <a:pPr>
              <a:buFont typeface="Wingdings" panose="05000000000000000000" pitchFamily="2" charset="2"/>
              <a:buNone/>
            </a:pPr>
            <a:endParaRPr lang="en-US" altLang="en-US" dirty="0" smtClean="0"/>
          </a:p>
          <a:p>
            <a:pPr lvl="2">
              <a:buFont typeface="Wingdings" panose="05000000000000000000" pitchFamily="2" charset="2"/>
              <a:buChar char="q"/>
            </a:pPr>
            <a:r>
              <a:rPr lang="en-US" altLang="en-US" dirty="0" smtClean="0"/>
              <a:t> </a:t>
            </a:r>
            <a:r>
              <a:rPr lang="en-US" altLang="en-US" sz="2800" dirty="0"/>
              <a:t>Events that make change</a:t>
            </a:r>
          </a:p>
          <a:p>
            <a:pPr lvl="2">
              <a:buFont typeface="Wingdings" panose="05000000000000000000" pitchFamily="2" charset="2"/>
              <a:buChar char="q"/>
            </a:pPr>
            <a:r>
              <a:rPr lang="en-US" altLang="en-US" sz="2800" dirty="0"/>
              <a:t> Sequence of events</a:t>
            </a:r>
          </a:p>
          <a:p>
            <a:pPr lvl="2">
              <a:buFont typeface="Wingdings" panose="05000000000000000000" pitchFamily="2" charset="2"/>
              <a:buChar char="q"/>
            </a:pPr>
            <a:r>
              <a:rPr lang="en-US" altLang="en-US" sz="2800" dirty="0"/>
              <a:t> States that define context of events</a:t>
            </a:r>
          </a:p>
          <a:p>
            <a:pPr lvl="2">
              <a:buFont typeface="Wingdings" panose="05000000000000000000" pitchFamily="2" charset="2"/>
              <a:buChar char="q"/>
            </a:pPr>
            <a:r>
              <a:rPr lang="en-US" altLang="en-US" sz="2800" dirty="0"/>
              <a:t> And organization of events and states.</a:t>
            </a:r>
          </a:p>
        </p:txBody>
      </p:sp>
    </p:spTree>
    <p:extLst>
      <p:ext uri="{BB962C8B-B14F-4D97-AF65-F5344CB8AC3E}">
        <p14:creationId xmlns:p14="http://schemas.microsoft.com/office/powerpoint/2010/main" val="1942152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 Model</a:t>
            </a:r>
            <a:endParaRPr lang="en-US" dirty="0"/>
          </a:p>
        </p:txBody>
      </p:sp>
      <p:sp>
        <p:nvSpPr>
          <p:cNvPr id="3" name="Content Placeholder 2"/>
          <p:cNvSpPr>
            <a:spLocks noGrp="1"/>
          </p:cNvSpPr>
          <p:nvPr>
            <p:ph idx="1"/>
          </p:nvPr>
        </p:nvSpPr>
        <p:spPr/>
        <p:txBody>
          <a:bodyPr/>
          <a:lstStyle/>
          <a:p>
            <a:r>
              <a:rPr lang="en-US" b="1" dirty="0"/>
              <a:t>Example: </a:t>
            </a:r>
            <a:endParaRPr lang="en-US" b="1" dirty="0" smtClean="0"/>
          </a:p>
          <a:p>
            <a:pPr marL="857250" lvl="1" indent="-457200">
              <a:buFont typeface="Wingdings" panose="05000000000000000000" pitchFamily="2" charset="2"/>
              <a:buChar char="q"/>
            </a:pPr>
            <a:r>
              <a:rPr lang="en-US" dirty="0" smtClean="0"/>
              <a:t>Continuing </a:t>
            </a:r>
            <a:r>
              <a:rPr lang="en-US" dirty="0"/>
              <a:t>with the library system example, the dynamic model could represent the process of a library member checking out a book</a:t>
            </a:r>
            <a:r>
              <a:rPr lang="en-US" dirty="0" smtClean="0"/>
              <a:t>.</a:t>
            </a:r>
          </a:p>
          <a:p>
            <a:pPr marL="857250" lvl="1" indent="-457200">
              <a:buFont typeface="Wingdings" panose="05000000000000000000" pitchFamily="2" charset="2"/>
              <a:buChar char="q"/>
            </a:pPr>
            <a:r>
              <a:rPr lang="en-US" dirty="0" smtClean="0"/>
              <a:t> </a:t>
            </a:r>
            <a:r>
              <a:rPr lang="en-US" dirty="0"/>
              <a:t>It would involve interactions between objects like the "</a:t>
            </a:r>
            <a:r>
              <a:rPr lang="en-US" dirty="0" err="1"/>
              <a:t>LibraryMember</a:t>
            </a:r>
            <a:r>
              <a:rPr lang="en-US" dirty="0"/>
              <a:t>" and "Book," with methods like "</a:t>
            </a:r>
            <a:r>
              <a:rPr lang="en-US" dirty="0" err="1"/>
              <a:t>checkOut</a:t>
            </a:r>
            <a:r>
              <a:rPr lang="en-US" dirty="0"/>
              <a:t>()" being called, leading to changes in the state of the objects.</a:t>
            </a:r>
          </a:p>
        </p:txBody>
      </p:sp>
    </p:spTree>
    <p:extLst>
      <p:ext uri="{BB962C8B-B14F-4D97-AF65-F5344CB8AC3E}">
        <p14:creationId xmlns:p14="http://schemas.microsoft.com/office/powerpoint/2010/main" val="396090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85900" y="277815"/>
            <a:ext cx="5943600" cy="788987"/>
          </a:xfrm>
        </p:spPr>
        <p:txBody>
          <a:bodyPr/>
          <a:lstStyle/>
          <a:p>
            <a:r>
              <a:rPr lang="en-US" altLang="en-US" dirty="0" smtClean="0"/>
              <a:t>Functional Model</a:t>
            </a:r>
          </a:p>
        </p:txBody>
      </p:sp>
      <p:sp>
        <p:nvSpPr>
          <p:cNvPr id="12291" name="Rectangle 3"/>
          <p:cNvSpPr>
            <a:spLocks noGrp="1" noChangeArrowheads="1"/>
          </p:cNvSpPr>
          <p:nvPr>
            <p:ph type="body" idx="1"/>
          </p:nvPr>
        </p:nvSpPr>
        <p:spPr>
          <a:xfrm>
            <a:off x="914400" y="1447800"/>
            <a:ext cx="7239000" cy="4953000"/>
          </a:xfrm>
        </p:spPr>
        <p:txBody>
          <a:bodyPr>
            <a:normAutofit/>
          </a:bodyPr>
          <a:lstStyle/>
          <a:p>
            <a:pPr>
              <a:lnSpc>
                <a:spcPct val="90000"/>
              </a:lnSpc>
            </a:pPr>
            <a:r>
              <a:rPr lang="en-US" altLang="en-US" dirty="0" smtClean="0"/>
              <a:t>Describes those aspects of the system concerned with transformation of values-</a:t>
            </a:r>
          </a:p>
          <a:p>
            <a:pPr lvl="2">
              <a:lnSpc>
                <a:spcPct val="90000"/>
              </a:lnSpc>
            </a:pPr>
            <a:r>
              <a:rPr lang="en-US" altLang="en-US" sz="2800" dirty="0"/>
              <a:t>Functions</a:t>
            </a:r>
          </a:p>
          <a:p>
            <a:pPr lvl="2">
              <a:lnSpc>
                <a:spcPct val="90000"/>
              </a:lnSpc>
            </a:pPr>
            <a:r>
              <a:rPr lang="en-US" altLang="en-US" sz="2800" dirty="0"/>
              <a:t> Mappings</a:t>
            </a:r>
          </a:p>
          <a:p>
            <a:pPr lvl="2">
              <a:lnSpc>
                <a:spcPct val="90000"/>
              </a:lnSpc>
            </a:pPr>
            <a:r>
              <a:rPr lang="en-US" altLang="en-US" sz="2800" dirty="0"/>
              <a:t> Constraints</a:t>
            </a:r>
          </a:p>
          <a:p>
            <a:pPr lvl="2">
              <a:lnSpc>
                <a:spcPct val="90000"/>
              </a:lnSpc>
            </a:pPr>
            <a:r>
              <a:rPr lang="en-US" altLang="en-US" sz="2800" dirty="0"/>
              <a:t> Functional </a:t>
            </a:r>
            <a:r>
              <a:rPr lang="en-US" altLang="en-US" sz="2800" dirty="0" smtClean="0"/>
              <a:t>dependencies</a:t>
            </a:r>
            <a:endParaRPr lang="en-US" altLang="en-US" dirty="0" smtClean="0"/>
          </a:p>
          <a:p>
            <a:pPr>
              <a:lnSpc>
                <a:spcPct val="90000"/>
              </a:lnSpc>
            </a:pPr>
            <a:r>
              <a:rPr lang="en-US" altLang="en-US" dirty="0" smtClean="0"/>
              <a:t>Is represented with Data Flow Diagrams.</a:t>
            </a:r>
          </a:p>
          <a:p>
            <a:pPr lvl="2">
              <a:lnSpc>
                <a:spcPct val="90000"/>
              </a:lnSpc>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230033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ea typeface="宋体" pitchFamily="2" charset="-122"/>
              </a:rPr>
              <a:t>Outline</a:t>
            </a:r>
          </a:p>
        </p:txBody>
      </p:sp>
      <p:sp>
        <p:nvSpPr>
          <p:cNvPr id="9219" name="Rectangle 3"/>
          <p:cNvSpPr>
            <a:spLocks noGrp="1" noChangeArrowheads="1"/>
          </p:cNvSpPr>
          <p:nvPr>
            <p:ph type="body" idx="1"/>
          </p:nvPr>
        </p:nvSpPr>
        <p:spPr/>
        <p:txBody>
          <a:bodyPr>
            <a:normAutofit fontScale="85000" lnSpcReduction="20000"/>
          </a:bodyPr>
          <a:lstStyle/>
          <a:p>
            <a:pPr>
              <a:buFont typeface="Wingdings" pitchFamily="2" charset="2"/>
              <a:buChar char="§"/>
            </a:pPr>
            <a:r>
              <a:rPr lang="en-US" altLang="zh-CN" dirty="0" smtClean="0">
                <a:ea typeface="宋体" pitchFamily="2" charset="-122"/>
              </a:rPr>
              <a:t>Software Development Life Cycle (SDLC)</a:t>
            </a:r>
            <a:br>
              <a:rPr lang="en-US" altLang="zh-CN" dirty="0" smtClean="0">
                <a:ea typeface="宋体" pitchFamily="2" charset="-122"/>
              </a:rPr>
            </a:br>
            <a:endParaRPr lang="en-US" altLang="zh-CN" dirty="0" smtClean="0">
              <a:ea typeface="宋体" pitchFamily="2" charset="-122"/>
            </a:endParaRPr>
          </a:p>
          <a:p>
            <a:pPr>
              <a:buFont typeface="Wingdings" pitchFamily="2" charset="2"/>
              <a:buChar char="§"/>
            </a:pPr>
            <a:r>
              <a:rPr lang="en-US" altLang="zh-CN" dirty="0" smtClean="0">
                <a:ea typeface="宋体" pitchFamily="2" charset="-122"/>
              </a:rPr>
              <a:t>Overview of Software Engineering</a:t>
            </a:r>
          </a:p>
          <a:p>
            <a:pPr marL="0" indent="0">
              <a:buNone/>
            </a:pPr>
            <a:endParaRPr lang="en-US" altLang="zh-CN" dirty="0" smtClean="0">
              <a:ea typeface="宋体" pitchFamily="2" charset="-122"/>
            </a:endParaRPr>
          </a:p>
          <a:p>
            <a:pPr>
              <a:buFont typeface="Wingdings" pitchFamily="2" charset="2"/>
              <a:buChar char="§"/>
            </a:pPr>
            <a:r>
              <a:rPr lang="en-US" altLang="zh-CN" dirty="0" smtClean="0">
                <a:ea typeface="宋体" pitchFamily="2" charset="-122"/>
              </a:rPr>
              <a:t>Overview of OOA&amp;D</a:t>
            </a:r>
          </a:p>
          <a:p>
            <a:pPr marL="0" indent="0">
              <a:buNone/>
            </a:pPr>
            <a:endParaRPr lang="en-US" altLang="zh-CN" dirty="0" smtClean="0">
              <a:ea typeface="宋体" pitchFamily="2" charset="-122"/>
            </a:endParaRPr>
          </a:p>
          <a:p>
            <a:pPr>
              <a:buFont typeface="Wingdings" pitchFamily="2" charset="2"/>
              <a:buChar char="§"/>
            </a:pPr>
            <a:r>
              <a:rPr lang="en-US" altLang="zh-CN" dirty="0" smtClean="0">
                <a:ea typeface="宋体" pitchFamily="2" charset="-122"/>
              </a:rPr>
              <a:t>What </a:t>
            </a:r>
            <a:r>
              <a:rPr lang="en-US" altLang="zh-CN" dirty="0">
                <a:ea typeface="宋体" pitchFamily="2" charset="-122"/>
              </a:rPr>
              <a:t>is UML and why we use UML?</a:t>
            </a:r>
          </a:p>
          <a:p>
            <a:pPr>
              <a:buFont typeface="Wingdings" pitchFamily="2" charset="2"/>
              <a:buChar char="§"/>
            </a:pPr>
            <a:endParaRPr lang="en-US" altLang="zh-CN" dirty="0">
              <a:ea typeface="宋体" pitchFamily="2" charset="-122"/>
            </a:endParaRPr>
          </a:p>
          <a:p>
            <a:pPr>
              <a:buFont typeface="Wingdings" pitchFamily="2" charset="2"/>
              <a:buChar char="§"/>
            </a:pPr>
            <a:r>
              <a:rPr lang="en-US" altLang="zh-CN" dirty="0">
                <a:ea typeface="宋体" pitchFamily="2" charset="-122"/>
              </a:rPr>
              <a:t>How to use UML diagrams to design software system?</a:t>
            </a:r>
          </a:p>
          <a:p>
            <a:pPr>
              <a:buFont typeface="Wingdings" pitchFamily="2" charset="2"/>
              <a:buChar char="§"/>
            </a:pPr>
            <a:endParaRPr lang="en-US" altLang="zh-CN" dirty="0">
              <a:ea typeface="宋体" pitchFamily="2" charset="-122"/>
            </a:endParaRPr>
          </a:p>
          <a:p>
            <a:pPr>
              <a:buFont typeface="Wingdings" pitchFamily="2" charset="2"/>
              <a:buChar char="§"/>
            </a:pPr>
            <a:r>
              <a:rPr lang="en-US" altLang="zh-CN" dirty="0">
                <a:ea typeface="宋体" pitchFamily="2" charset="-122"/>
              </a:rPr>
              <a:t>What UML Modeling tools we use today?</a:t>
            </a:r>
          </a:p>
        </p:txBody>
      </p:sp>
    </p:spTree>
    <p:extLst>
      <p:ext uri="{BB962C8B-B14F-4D97-AF65-F5344CB8AC3E}">
        <p14:creationId xmlns:p14="http://schemas.microsoft.com/office/powerpoint/2010/main" val="2415385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Functional </a:t>
            </a:r>
            <a:r>
              <a:rPr lang="en-US" altLang="en-US" dirty="0" smtClean="0"/>
              <a:t>Model Con…</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The functional model focuses on what the system does, the functionalities it provides, and how it responds to inputs.</a:t>
            </a:r>
          </a:p>
          <a:p>
            <a:endParaRPr lang="en-US" dirty="0" smtClean="0"/>
          </a:p>
          <a:p>
            <a:r>
              <a:rPr lang="en-US" dirty="0" smtClean="0"/>
              <a:t>It </a:t>
            </a:r>
            <a:r>
              <a:rPr lang="en-US" dirty="0"/>
              <a:t>is concerned with the logical processing and transformation of data within the system.</a:t>
            </a:r>
          </a:p>
          <a:p>
            <a:endParaRPr lang="en-US" dirty="0" smtClean="0"/>
          </a:p>
          <a:p>
            <a:r>
              <a:rPr lang="en-US" dirty="0" smtClean="0"/>
              <a:t>In </a:t>
            </a:r>
            <a:r>
              <a:rPr lang="en-US" dirty="0"/>
              <a:t>the context of software design, the functional model describes the functions, processes, and operations that the software system must perform.</a:t>
            </a:r>
          </a:p>
          <a:p>
            <a:endParaRPr lang="en-US" dirty="0" smtClean="0"/>
          </a:p>
          <a:p>
            <a:r>
              <a:rPr lang="en-US" dirty="0" smtClean="0"/>
              <a:t>It </a:t>
            </a:r>
            <a:r>
              <a:rPr lang="en-US" dirty="0"/>
              <a:t>often involves creating diagrams, such as use case diagrams, functional flowcharts, and entity-relationship diagrams, to illustrate the relationships between different components and the flow of data or control between them.</a:t>
            </a:r>
          </a:p>
        </p:txBody>
      </p:sp>
    </p:spTree>
    <p:extLst>
      <p:ext uri="{BB962C8B-B14F-4D97-AF65-F5344CB8AC3E}">
        <p14:creationId xmlns:p14="http://schemas.microsoft.com/office/powerpoint/2010/main" val="2536340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Object-oriented analysis and design</a:t>
            </a:r>
            <a:endParaRPr lang="en-US" b="1" dirty="0"/>
          </a:p>
        </p:txBody>
      </p:sp>
      <p:sp>
        <p:nvSpPr>
          <p:cNvPr id="3" name="Content Placeholder 2"/>
          <p:cNvSpPr>
            <a:spLocks noGrp="1"/>
          </p:cNvSpPr>
          <p:nvPr>
            <p:ph idx="1"/>
          </p:nvPr>
        </p:nvSpPr>
        <p:spPr>
          <a:xfrm>
            <a:off x="457200" y="1143000"/>
            <a:ext cx="8229600" cy="5715000"/>
          </a:xfrm>
        </p:spPr>
        <p:txBody>
          <a:bodyPr>
            <a:normAutofit lnSpcReduction="10000"/>
          </a:bodyPr>
          <a:lstStyle/>
          <a:p>
            <a:pPr marL="0" indent="0">
              <a:buNone/>
            </a:pPr>
            <a:r>
              <a:rPr lang="en-US" dirty="0" smtClean="0"/>
              <a:t>– An Overview </a:t>
            </a:r>
            <a:endParaRPr lang="en-US" dirty="0"/>
          </a:p>
          <a:p>
            <a:pPr marL="0" indent="0">
              <a:buNone/>
            </a:pPr>
            <a:r>
              <a:rPr lang="en-US" dirty="0" smtClean="0"/>
              <a:t>• Object-oriented analysis and design (OOAD) is a popular technical approach for </a:t>
            </a:r>
          </a:p>
          <a:p>
            <a:pPr marL="0" indent="0">
              <a:buNone/>
            </a:pPr>
            <a:r>
              <a:rPr lang="en-US" dirty="0" smtClean="0"/>
              <a:t>	• Analyzing, </a:t>
            </a:r>
          </a:p>
          <a:p>
            <a:pPr marL="0" indent="0">
              <a:buNone/>
            </a:pPr>
            <a:r>
              <a:rPr lang="en-US" dirty="0" smtClean="0"/>
              <a:t>	• Designing an application, system, or 	business </a:t>
            </a:r>
          </a:p>
          <a:p>
            <a:pPr marL="0" indent="0">
              <a:buNone/>
            </a:pPr>
            <a:r>
              <a:rPr lang="en-US" dirty="0"/>
              <a:t>	</a:t>
            </a:r>
            <a:r>
              <a:rPr lang="en-US" dirty="0" smtClean="0"/>
              <a:t>• By applying the object oriented paradigm 	and </a:t>
            </a:r>
          </a:p>
          <a:p>
            <a:pPr marL="0" indent="0">
              <a:buNone/>
            </a:pPr>
            <a:r>
              <a:rPr lang="en-US" dirty="0"/>
              <a:t>	</a:t>
            </a:r>
            <a:r>
              <a:rPr lang="en-US" dirty="0" smtClean="0"/>
              <a:t>• Visual modeling throughout the 	development life cycles for better 	communication and product quality. </a:t>
            </a:r>
          </a:p>
        </p:txBody>
      </p:sp>
    </p:spTree>
    <p:extLst>
      <p:ext uri="{BB962C8B-B14F-4D97-AF65-F5344CB8AC3E}">
        <p14:creationId xmlns:p14="http://schemas.microsoft.com/office/powerpoint/2010/main" val="921991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Object-oriented analysis and design</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dirty="0" smtClean="0"/>
              <a:t>• </a:t>
            </a:r>
            <a:r>
              <a:rPr lang="en-US" b="1" dirty="0" smtClean="0"/>
              <a:t>Object-oriented programming (OOP) </a:t>
            </a:r>
            <a:r>
              <a:rPr lang="en-US" dirty="0" smtClean="0"/>
              <a:t>is a method </a:t>
            </a:r>
          </a:p>
          <a:p>
            <a:pPr marL="0" indent="0">
              <a:buNone/>
            </a:pPr>
            <a:r>
              <a:rPr lang="en-US" dirty="0" smtClean="0"/>
              <a:t>	• based on the concept of “objects",</a:t>
            </a:r>
          </a:p>
          <a:p>
            <a:pPr marL="0" indent="0">
              <a:buNone/>
            </a:pPr>
            <a:r>
              <a:rPr lang="en-US" dirty="0" smtClean="0"/>
              <a:t>	 • which are data structures that contain data, </a:t>
            </a:r>
          </a:p>
          <a:p>
            <a:pPr marL="0" indent="0">
              <a:buNone/>
            </a:pPr>
            <a:r>
              <a:rPr lang="en-US" dirty="0" smtClean="0"/>
              <a:t>	• in the form of fields,</a:t>
            </a:r>
          </a:p>
          <a:p>
            <a:pPr marL="0" indent="0">
              <a:buNone/>
            </a:pPr>
            <a:r>
              <a:rPr lang="en-US" dirty="0" smtClean="0"/>
              <a:t>	 • often known as attributes; </a:t>
            </a:r>
          </a:p>
          <a:p>
            <a:pPr marL="0" indent="0">
              <a:buNone/>
            </a:pPr>
            <a:r>
              <a:rPr lang="en-US" dirty="0" smtClean="0"/>
              <a:t>	• and code, in the form of procedures, </a:t>
            </a:r>
          </a:p>
          <a:p>
            <a:pPr marL="0" indent="0">
              <a:buNone/>
            </a:pPr>
            <a:r>
              <a:rPr lang="en-US" dirty="0" smtClean="0"/>
              <a:t>	• often known as methods.</a:t>
            </a:r>
          </a:p>
          <a:p>
            <a:endParaRPr lang="en-US" dirty="0"/>
          </a:p>
        </p:txBody>
      </p:sp>
    </p:spTree>
    <p:extLst>
      <p:ext uri="{BB962C8B-B14F-4D97-AF65-F5344CB8AC3E}">
        <p14:creationId xmlns:p14="http://schemas.microsoft.com/office/powerpoint/2010/main" val="3457153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Object-oriented programming (OOP</a:t>
            </a:r>
            <a:r>
              <a:rPr lang="en-US" sz="3200" b="1" dirty="0" smtClean="0"/>
              <a:t>) Con…</a:t>
            </a:r>
            <a:endParaRPr lang="en-US" sz="3200" dirty="0"/>
          </a:p>
        </p:txBody>
      </p:sp>
      <p:sp>
        <p:nvSpPr>
          <p:cNvPr id="3" name="Content Placeholder 2"/>
          <p:cNvSpPr>
            <a:spLocks noGrp="1"/>
          </p:cNvSpPr>
          <p:nvPr>
            <p:ph idx="1"/>
          </p:nvPr>
        </p:nvSpPr>
        <p:spPr/>
        <p:txBody>
          <a:bodyPr/>
          <a:lstStyle/>
          <a:p>
            <a:r>
              <a:rPr lang="en-US" dirty="0"/>
              <a:t>OOP is the actual implementation of the design using an object-oriented programming language like Java, C++, or Python.</a:t>
            </a:r>
          </a:p>
          <a:p>
            <a:r>
              <a:rPr lang="en-US" dirty="0"/>
              <a:t>In OOP, classes and objects are used to structure the code, encapsulating data and behavior within objects and allowing for code reuse through concepts like inheritance and polymorphism.</a:t>
            </a:r>
          </a:p>
        </p:txBody>
      </p:sp>
    </p:spTree>
    <p:extLst>
      <p:ext uri="{BB962C8B-B14F-4D97-AF65-F5344CB8AC3E}">
        <p14:creationId xmlns:p14="http://schemas.microsoft.com/office/powerpoint/2010/main" val="266525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b="1" dirty="0" smtClean="0"/>
              <a:t>What is OOAD?-</a:t>
            </a:r>
          </a:p>
          <a:p>
            <a:r>
              <a:rPr lang="en-US" dirty="0" smtClean="0"/>
              <a:t> Object-oriented analysis and design (OOAD) is a software engineering approach that models a system as a group of interacting objects .</a:t>
            </a:r>
          </a:p>
          <a:p>
            <a:pPr marL="0" indent="0">
              <a:buNone/>
            </a:pPr>
            <a:r>
              <a:rPr lang="en-US" dirty="0" smtClean="0"/>
              <a:t> • </a:t>
            </a:r>
            <a:r>
              <a:rPr lang="en-US" b="1" dirty="0" smtClean="0"/>
              <a:t>Analysis </a:t>
            </a:r>
            <a:r>
              <a:rPr lang="en-US" dirty="0" smtClean="0"/>
              <a:t>— understanding, finding and describing 	concepts in the problem domain.</a:t>
            </a:r>
          </a:p>
          <a:p>
            <a:pPr marL="0" indent="0">
              <a:buNone/>
            </a:pPr>
            <a:r>
              <a:rPr lang="en-US" dirty="0" smtClean="0"/>
              <a:t> • </a:t>
            </a:r>
            <a:r>
              <a:rPr lang="en-US" b="1" dirty="0" smtClean="0"/>
              <a:t>Design</a:t>
            </a:r>
            <a:r>
              <a:rPr lang="en-US" dirty="0" smtClean="0"/>
              <a:t> — understanding and defining software 	solution/objects that represent the analysis 	concepts and will eventually be implemented 	in code.</a:t>
            </a:r>
          </a:p>
          <a:p>
            <a:pPr marL="0" indent="0">
              <a:buNone/>
            </a:pPr>
            <a:r>
              <a:rPr lang="en-US" dirty="0" smtClean="0"/>
              <a:t> • </a:t>
            </a:r>
            <a:r>
              <a:rPr lang="en-US" b="1" dirty="0" smtClean="0"/>
              <a:t>OOAD</a:t>
            </a:r>
            <a:r>
              <a:rPr lang="en-US" dirty="0" smtClean="0"/>
              <a:t> - A software development approach that 	emphasizes a logical solution based on 	objects.</a:t>
            </a:r>
            <a:endParaRPr lang="en-US" dirty="0"/>
          </a:p>
        </p:txBody>
      </p:sp>
    </p:spTree>
    <p:extLst>
      <p:ext uri="{BB962C8B-B14F-4D97-AF65-F5344CB8AC3E}">
        <p14:creationId xmlns:p14="http://schemas.microsoft.com/office/powerpoint/2010/main" val="2698260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t>Software development is dynamic and always undergoing major change.</a:t>
            </a:r>
          </a:p>
          <a:p>
            <a:r>
              <a:rPr lang="en-US" dirty="0" smtClean="0"/>
              <a:t>System development refers to all activities that go into producing information system solution.</a:t>
            </a:r>
          </a:p>
          <a:p>
            <a:r>
              <a:rPr lang="en-US" dirty="0" smtClean="0"/>
              <a:t>System development activities consist of the </a:t>
            </a:r>
            <a:r>
              <a:rPr lang="en-US" dirty="0" err="1" smtClean="0"/>
              <a:t>folowing</a:t>
            </a:r>
            <a:r>
              <a:rPr lang="en-US" dirty="0" smtClean="0"/>
              <a:t> system analysis, </a:t>
            </a:r>
          </a:p>
          <a:p>
            <a:pPr lvl="1"/>
            <a:r>
              <a:rPr lang="en-US" dirty="0" smtClean="0"/>
              <a:t> </a:t>
            </a:r>
            <a:r>
              <a:rPr lang="en-US" dirty="0" err="1" smtClean="0"/>
              <a:t>modelling</a:t>
            </a:r>
            <a:r>
              <a:rPr lang="en-US" dirty="0" smtClean="0"/>
              <a:t>, </a:t>
            </a:r>
          </a:p>
          <a:p>
            <a:pPr lvl="1"/>
            <a:r>
              <a:rPr lang="en-US" dirty="0" smtClean="0"/>
              <a:t> design, </a:t>
            </a:r>
          </a:p>
          <a:p>
            <a:pPr lvl="1"/>
            <a:r>
              <a:rPr lang="en-US" dirty="0" smtClean="0"/>
              <a:t> implementation,</a:t>
            </a:r>
          </a:p>
          <a:p>
            <a:pPr lvl="1"/>
            <a:r>
              <a:rPr lang="en-US" dirty="0" smtClean="0"/>
              <a:t> testing and maintenance.</a:t>
            </a:r>
          </a:p>
          <a:p>
            <a:pPr lvl="1"/>
            <a:r>
              <a:rPr lang="en-US" dirty="0" smtClean="0"/>
              <a:t>A software development methodology -- series of processes -- can lead to the development of an application. </a:t>
            </a:r>
          </a:p>
          <a:p>
            <a:pPr lvl="1"/>
            <a:r>
              <a:rPr lang="en-US" dirty="0" smtClean="0"/>
              <a:t>Practices, procedures, and rules used to develop software, totally based on system requirements</a:t>
            </a:r>
            <a:endParaRPr lang="en-US" dirty="0"/>
          </a:p>
        </p:txBody>
      </p:sp>
    </p:spTree>
    <p:extLst>
      <p:ext uri="{BB962C8B-B14F-4D97-AF65-F5344CB8AC3E}">
        <p14:creationId xmlns:p14="http://schemas.microsoft.com/office/powerpoint/2010/main" val="2076728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ORTHOGONAL VIEWS OF THE SOFTWARE</a:t>
            </a:r>
            <a:endParaRPr lang="en-US" sz="3600" dirty="0"/>
          </a:p>
        </p:txBody>
      </p:sp>
      <p:sp>
        <p:nvSpPr>
          <p:cNvPr id="3" name="Content Placeholder 2"/>
          <p:cNvSpPr>
            <a:spLocks noGrp="1"/>
          </p:cNvSpPr>
          <p:nvPr>
            <p:ph idx="1"/>
          </p:nvPr>
        </p:nvSpPr>
        <p:spPr>
          <a:xfrm>
            <a:off x="381000" y="990600"/>
            <a:ext cx="8382000" cy="5059363"/>
          </a:xfrm>
        </p:spPr>
        <p:txBody>
          <a:bodyPr>
            <a:normAutofit fontScale="92500" lnSpcReduction="10000"/>
          </a:bodyPr>
          <a:lstStyle/>
          <a:p>
            <a:r>
              <a:rPr lang="en-US" dirty="0" smtClean="0"/>
              <a:t>Two Approaches, </a:t>
            </a:r>
          </a:p>
          <a:p>
            <a:r>
              <a:rPr lang="en-US" dirty="0" smtClean="0"/>
              <a:t> Traditional Approach </a:t>
            </a:r>
          </a:p>
          <a:p>
            <a:r>
              <a:rPr lang="en-US" dirty="0" smtClean="0"/>
              <a:t> Objected-Oriented Approach</a:t>
            </a:r>
          </a:p>
          <a:p>
            <a:r>
              <a:rPr lang="en-US" dirty="0" smtClean="0"/>
              <a:t>TRADITIONAL APPROACH </a:t>
            </a:r>
          </a:p>
          <a:p>
            <a:pPr marL="0" indent="0">
              <a:buNone/>
            </a:pPr>
            <a:r>
              <a:rPr lang="en-US" dirty="0"/>
              <a:t>	</a:t>
            </a:r>
            <a:r>
              <a:rPr lang="en-US" dirty="0" smtClean="0"/>
              <a:t>• Collection of programs or functions.</a:t>
            </a:r>
          </a:p>
          <a:p>
            <a:pPr marL="0" indent="0">
              <a:buNone/>
            </a:pPr>
            <a:r>
              <a:rPr lang="en-US" dirty="0"/>
              <a:t>	</a:t>
            </a:r>
            <a:r>
              <a:rPr lang="en-US" dirty="0" smtClean="0"/>
              <a:t>• A system that is designed for performing 	certain actions. </a:t>
            </a:r>
          </a:p>
          <a:p>
            <a:pPr marL="0" indent="0">
              <a:buNone/>
            </a:pPr>
            <a:r>
              <a:rPr lang="en-US" dirty="0"/>
              <a:t>	</a:t>
            </a:r>
            <a:r>
              <a:rPr lang="en-US" dirty="0" smtClean="0"/>
              <a:t>• Algorithms + Data Structures = Programs.</a:t>
            </a:r>
          </a:p>
          <a:p>
            <a:pPr marL="0" indent="0">
              <a:buNone/>
            </a:pPr>
            <a:r>
              <a:rPr lang="en-US" dirty="0"/>
              <a:t>	</a:t>
            </a:r>
            <a:r>
              <a:rPr lang="en-US" dirty="0" smtClean="0"/>
              <a:t> • Software Development Models (Waterfall, 	Spiral, Incremental, etc..)</a:t>
            </a:r>
            <a:endParaRPr lang="en-US" dirty="0"/>
          </a:p>
        </p:txBody>
      </p:sp>
    </p:spTree>
    <p:extLst>
      <p:ext uri="{BB962C8B-B14F-4D97-AF65-F5344CB8AC3E}">
        <p14:creationId xmlns:p14="http://schemas.microsoft.com/office/powerpoint/2010/main" val="3746485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OBJECT ORIENTED APPROACH</a:t>
            </a:r>
            <a:endParaRPr lang="en-US" sz="3600" b="1"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OO development offers a different model from the traditional software       based on functions and procedures. </a:t>
            </a:r>
            <a:br>
              <a:rPr lang="en-US" dirty="0" smtClean="0"/>
            </a:br>
            <a:r>
              <a:rPr lang="en-US" dirty="0" smtClean="0"/>
              <a:t>• software is a collection of discrete object that encapsulate their data as well as the functionality. </a:t>
            </a:r>
          </a:p>
          <a:p>
            <a:pPr marL="0" indent="0">
              <a:buNone/>
            </a:pPr>
            <a:r>
              <a:rPr lang="en-US" dirty="0" smtClean="0"/>
              <a:t>• Each object has attributes (properties) and method (procedures). </a:t>
            </a:r>
          </a:p>
          <a:p>
            <a:pPr marL="0" indent="0">
              <a:buNone/>
            </a:pPr>
            <a:r>
              <a:rPr lang="en-US" dirty="0" smtClean="0"/>
              <a:t>• software by building self contained modules or objects that can be easily REPLACED, MODIFIED AND REUSED. </a:t>
            </a:r>
          </a:p>
          <a:p>
            <a:pPr marL="0" indent="0">
              <a:buNone/>
            </a:pPr>
            <a:r>
              <a:rPr lang="en-US" dirty="0" smtClean="0"/>
              <a:t>• Objects grouped in to classes and object are responsible for itself.</a:t>
            </a:r>
            <a:endParaRPr lang="en-US" dirty="0"/>
          </a:p>
        </p:txBody>
      </p:sp>
      <p:cxnSp>
        <p:nvCxnSpPr>
          <p:cNvPr id="5" name="Straight Arrow Connector 4"/>
          <p:cNvCxnSpPr/>
          <p:nvPr/>
        </p:nvCxnSpPr>
        <p:spPr>
          <a:xfrm>
            <a:off x="3352800" y="2209800"/>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11329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Difference between Traditional and Object Oriented </a:t>
            </a:r>
            <a:r>
              <a:rPr lang="en-US" sz="3200" b="1" dirty="0"/>
              <a:t>Approach</a:t>
            </a:r>
            <a:endParaRPr lang="en-US" sz="32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848600" cy="43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603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BENEFITS OF OBJECT ORIENTATION</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b="1" dirty="0" smtClean="0"/>
              <a:t>Faster development</a:t>
            </a:r>
            <a:r>
              <a:rPr lang="en-US" b="1" dirty="0"/>
              <a:t>,</a:t>
            </a:r>
            <a:endParaRPr lang="en-US" dirty="0"/>
          </a:p>
          <a:p>
            <a:r>
              <a:rPr lang="en-US" b="1" dirty="0" smtClean="0"/>
              <a:t>Reusability</a:t>
            </a:r>
            <a:r>
              <a:rPr lang="en-US" b="1" dirty="0"/>
              <a:t>,</a:t>
            </a:r>
            <a:endParaRPr lang="en-US" dirty="0"/>
          </a:p>
          <a:p>
            <a:r>
              <a:rPr lang="en-US" b="1" dirty="0" smtClean="0"/>
              <a:t>Increased quality</a:t>
            </a:r>
            <a:endParaRPr lang="en-US" dirty="0"/>
          </a:p>
          <a:p>
            <a:r>
              <a:rPr lang="en-US" dirty="0" smtClean="0"/>
              <a:t>Modeling the </a:t>
            </a:r>
            <a:r>
              <a:rPr lang="en-US" b="1" dirty="0" smtClean="0"/>
              <a:t>real world and provides us with the stronger equivalence of the real world‘s entities(objects</a:t>
            </a:r>
            <a:r>
              <a:rPr lang="en-US" b="1" dirty="0"/>
              <a:t>)</a:t>
            </a:r>
            <a:r>
              <a:rPr lang="en-US" dirty="0"/>
              <a:t>.</a:t>
            </a:r>
          </a:p>
          <a:p>
            <a:r>
              <a:rPr lang="en-US" dirty="0" smtClean="0"/>
              <a:t>Raising the level of abstraction to the point where </a:t>
            </a:r>
            <a:r>
              <a:rPr lang="en-US" b="1" dirty="0" smtClean="0"/>
              <a:t>application can be implemented in the same terms as they are described</a:t>
            </a:r>
            <a:r>
              <a:rPr lang="en-US" b="1" dirty="0"/>
              <a:t>.</a:t>
            </a:r>
            <a:endParaRPr lang="en-US" dirty="0"/>
          </a:p>
          <a:p>
            <a:endParaRPr lang="en-US" dirty="0"/>
          </a:p>
        </p:txBody>
      </p:sp>
    </p:spTree>
    <p:extLst>
      <p:ext uri="{BB962C8B-B14F-4D97-AF65-F5344CB8AC3E}">
        <p14:creationId xmlns:p14="http://schemas.microsoft.com/office/powerpoint/2010/main" val="263139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0"/>
          </a:xfrm>
        </p:spPr>
        <p:txBody>
          <a:bodyPr>
            <a:noAutofit/>
          </a:bodyPr>
          <a:lstStyle/>
          <a:p>
            <a:r>
              <a:rPr lang="en-US" dirty="0" smtClean="0"/>
              <a:t/>
            </a:r>
            <a:br>
              <a:rPr lang="en-US" dirty="0" smtClean="0"/>
            </a:br>
            <a:r>
              <a:rPr lang="en-US" dirty="0" smtClean="0"/>
              <a:t>Software </a:t>
            </a:r>
            <a:r>
              <a:rPr lang="en-US" dirty="0"/>
              <a:t>Development Life Cycle (SDLC)</a:t>
            </a:r>
            <a:br>
              <a:rPr lang="en-US" dirty="0"/>
            </a:br>
            <a:endParaRPr lang="en-US" dirty="0"/>
          </a:p>
        </p:txBody>
      </p:sp>
      <p:sp>
        <p:nvSpPr>
          <p:cNvPr id="3" name="Content Placeholder 2"/>
          <p:cNvSpPr>
            <a:spLocks noGrp="1"/>
          </p:cNvSpPr>
          <p:nvPr>
            <p:ph idx="1"/>
          </p:nvPr>
        </p:nvSpPr>
        <p:spPr>
          <a:xfrm>
            <a:off x="457200" y="2298699"/>
            <a:ext cx="8229600" cy="4525963"/>
          </a:xfrm>
        </p:spPr>
        <p:txBody>
          <a:bodyPr>
            <a:normAutofit/>
          </a:bodyPr>
          <a:lstStyle/>
          <a:p>
            <a:r>
              <a:rPr lang="en-US" sz="2400" dirty="0" smtClean="0"/>
              <a:t> A </a:t>
            </a:r>
            <a:r>
              <a:rPr lang="en-US" sz="2400" dirty="0"/>
              <a:t>systematic process for planning, creating, testing, deploying, and maintaining information systems and software applications. </a:t>
            </a:r>
            <a:endParaRPr lang="en-US" sz="2400" dirty="0" smtClean="0"/>
          </a:p>
          <a:p>
            <a:r>
              <a:rPr lang="en-US" sz="2400" dirty="0" smtClean="0"/>
              <a:t>The </a:t>
            </a:r>
            <a:r>
              <a:rPr lang="en-US" sz="2400" dirty="0"/>
              <a:t>SDLC aims to produce high-quality software that meets or exceeds customer expectations, is delivered on time and within budget, and is easy to maintain and update. </a:t>
            </a:r>
            <a:endParaRPr lang="en-US" sz="2400" dirty="0" smtClean="0"/>
          </a:p>
          <a:p>
            <a:r>
              <a:rPr lang="en-US" sz="2400" dirty="0" smtClean="0"/>
              <a:t>The </a:t>
            </a:r>
            <a:r>
              <a:rPr lang="en-US" sz="2400" dirty="0"/>
              <a:t>SDLC is a framework that guides the development process from the initial concept to the final implementation.</a:t>
            </a:r>
          </a:p>
        </p:txBody>
      </p:sp>
    </p:spTree>
    <p:extLst>
      <p:ext uri="{BB962C8B-B14F-4D97-AF65-F5344CB8AC3E}">
        <p14:creationId xmlns:p14="http://schemas.microsoft.com/office/powerpoint/2010/main" val="401945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0"/>
          </a:xfrm>
        </p:spPr>
        <p:txBody>
          <a:bodyPr>
            <a:noAutofit/>
          </a:bodyPr>
          <a:lstStyle/>
          <a:p>
            <a:r>
              <a:rPr lang="en-US" dirty="0" smtClean="0"/>
              <a:t/>
            </a:r>
            <a:br>
              <a:rPr lang="en-US" dirty="0" smtClean="0"/>
            </a:br>
            <a:r>
              <a:rPr lang="en-US" dirty="0" smtClean="0"/>
              <a:t>Software </a:t>
            </a:r>
            <a:r>
              <a:rPr lang="en-US" dirty="0"/>
              <a:t>Development Life Cycle (SDLC</a:t>
            </a:r>
            <a:r>
              <a:rPr lang="en-US" dirty="0" smtClean="0"/>
              <a:t>) Phases</a:t>
            </a:r>
            <a:r>
              <a:rPr lang="en-US" dirty="0"/>
              <a:t/>
            </a:r>
            <a:br>
              <a:rPr lang="en-US" dirty="0"/>
            </a:br>
            <a:endParaRPr lang="en-US" dirty="0"/>
          </a:p>
        </p:txBody>
      </p:sp>
      <p:sp>
        <p:nvSpPr>
          <p:cNvPr id="3" name="Content Placeholder 2"/>
          <p:cNvSpPr>
            <a:spLocks noGrp="1"/>
          </p:cNvSpPr>
          <p:nvPr>
            <p:ph idx="1"/>
          </p:nvPr>
        </p:nvSpPr>
        <p:spPr>
          <a:xfrm>
            <a:off x="447675" y="1981200"/>
            <a:ext cx="8229600" cy="4525963"/>
          </a:xfrm>
        </p:spPr>
        <p:txBody>
          <a:bodyPr>
            <a:normAutofit fontScale="92500"/>
          </a:bodyPr>
          <a:lstStyle/>
          <a:p>
            <a:r>
              <a:rPr lang="en-US" dirty="0"/>
              <a:t>Software Development Life Cycle (SDLC) Phases</a:t>
            </a:r>
          </a:p>
          <a:p>
            <a:pPr lvl="1"/>
            <a:r>
              <a:rPr lang="en-US" dirty="0" smtClean="0"/>
              <a:t>Planning/Feasibility </a:t>
            </a:r>
            <a:r>
              <a:rPr lang="en-US" dirty="0"/>
              <a:t>study</a:t>
            </a:r>
          </a:p>
          <a:p>
            <a:pPr lvl="1"/>
            <a:r>
              <a:rPr lang="en-US" dirty="0"/>
              <a:t>Requirements Engineering</a:t>
            </a:r>
          </a:p>
          <a:p>
            <a:pPr lvl="1"/>
            <a:r>
              <a:rPr lang="en-US" dirty="0"/>
              <a:t>Analysis </a:t>
            </a:r>
          </a:p>
          <a:p>
            <a:pPr lvl="1"/>
            <a:r>
              <a:rPr lang="en-US" dirty="0"/>
              <a:t>Design</a:t>
            </a:r>
          </a:p>
          <a:p>
            <a:pPr lvl="1"/>
            <a:r>
              <a:rPr lang="en-US" dirty="0"/>
              <a:t>Coding </a:t>
            </a:r>
          </a:p>
          <a:p>
            <a:pPr lvl="1"/>
            <a:r>
              <a:rPr lang="en-US" dirty="0"/>
              <a:t>Testing </a:t>
            </a:r>
          </a:p>
          <a:p>
            <a:pPr lvl="1"/>
            <a:r>
              <a:rPr lang="en-US" dirty="0"/>
              <a:t>Implementation</a:t>
            </a:r>
          </a:p>
          <a:p>
            <a:pPr lvl="1"/>
            <a:r>
              <a:rPr lang="en-US" dirty="0"/>
              <a:t>Evolution (Support and Maintenance)</a:t>
            </a:r>
          </a:p>
          <a:p>
            <a:pPr marL="457200" lvl="1" indent="0">
              <a:buNone/>
            </a:pPr>
            <a:endParaRPr lang="en-US" dirty="0"/>
          </a:p>
        </p:txBody>
      </p:sp>
    </p:spTree>
    <p:extLst>
      <p:ext uri="{BB962C8B-B14F-4D97-AF65-F5344CB8AC3E}">
        <p14:creationId xmlns:p14="http://schemas.microsoft.com/office/powerpoint/2010/main" val="285406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Planning:</a:t>
            </a:r>
            <a:endParaRPr lang="en-US" dirty="0"/>
          </a:p>
        </p:txBody>
      </p:sp>
      <p:sp>
        <p:nvSpPr>
          <p:cNvPr id="3" name="Content Placeholder 2"/>
          <p:cNvSpPr>
            <a:spLocks noGrp="1"/>
          </p:cNvSpPr>
          <p:nvPr>
            <p:ph idx="1"/>
          </p:nvPr>
        </p:nvSpPr>
        <p:spPr/>
        <p:txBody>
          <a:bodyPr>
            <a:normAutofit fontScale="92500"/>
          </a:bodyPr>
          <a:lstStyle/>
          <a:p>
            <a:r>
              <a:rPr lang="en-US" b="1" dirty="0"/>
              <a:t>Objectives:</a:t>
            </a:r>
            <a:r>
              <a:rPr lang="en-US" dirty="0"/>
              <a:t> Define the project scope, objectives, and constraints. Identify stakeholders, create a project plan, and allocate resources.</a:t>
            </a:r>
          </a:p>
          <a:p>
            <a:r>
              <a:rPr lang="en-US" b="1" dirty="0"/>
              <a:t>Activities:</a:t>
            </a:r>
            <a:endParaRPr lang="en-US" dirty="0"/>
          </a:p>
          <a:p>
            <a:pPr lvl="1"/>
            <a:r>
              <a:rPr lang="en-US" dirty="0"/>
              <a:t>Feasibility study: Assess the technical, operational, and economic feasibility of the project.</a:t>
            </a:r>
          </a:p>
          <a:p>
            <a:pPr lvl="1"/>
            <a:r>
              <a:rPr lang="en-US" dirty="0"/>
              <a:t>Define project goals and requirements.</a:t>
            </a:r>
          </a:p>
          <a:p>
            <a:pPr lvl="1"/>
            <a:r>
              <a:rPr lang="en-US" dirty="0"/>
              <a:t>Develop a project schedule and allocate resources.</a:t>
            </a:r>
          </a:p>
          <a:p>
            <a:pPr lvl="1"/>
            <a:r>
              <a:rPr lang="en-US" dirty="0"/>
              <a:t>Create a risk management plan.</a:t>
            </a:r>
          </a:p>
          <a:p>
            <a:endParaRPr lang="en-US" dirty="0"/>
          </a:p>
        </p:txBody>
      </p:sp>
    </p:spTree>
    <p:extLst>
      <p:ext uri="{BB962C8B-B14F-4D97-AF65-F5344CB8AC3E}">
        <p14:creationId xmlns:p14="http://schemas.microsoft.com/office/powerpoint/2010/main" val="379295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Requirements Analysis:</a:t>
            </a:r>
            <a:endParaRPr lang="en-US" dirty="0"/>
          </a:p>
        </p:txBody>
      </p:sp>
      <p:sp>
        <p:nvSpPr>
          <p:cNvPr id="3" name="Content Placeholder 2"/>
          <p:cNvSpPr>
            <a:spLocks noGrp="1"/>
          </p:cNvSpPr>
          <p:nvPr>
            <p:ph idx="1"/>
          </p:nvPr>
        </p:nvSpPr>
        <p:spPr/>
        <p:txBody>
          <a:bodyPr>
            <a:normAutofit lnSpcReduction="10000"/>
          </a:bodyPr>
          <a:lstStyle/>
          <a:p>
            <a:r>
              <a:rPr lang="en-US" b="1" dirty="0"/>
              <a:t>Objectives:</a:t>
            </a:r>
            <a:r>
              <a:rPr lang="en-US" dirty="0"/>
              <a:t> Gather detailed requirements from stakeholders, including users and system specifications.</a:t>
            </a:r>
          </a:p>
          <a:p>
            <a:r>
              <a:rPr lang="en-US" b="1" dirty="0"/>
              <a:t>Activities:</a:t>
            </a:r>
            <a:endParaRPr lang="en-US" dirty="0"/>
          </a:p>
          <a:p>
            <a:pPr lvl="1"/>
            <a:r>
              <a:rPr lang="en-US" dirty="0"/>
              <a:t>Conduct interviews, surveys, and workshops to gather user requirements.</a:t>
            </a:r>
          </a:p>
          <a:p>
            <a:pPr lvl="1"/>
            <a:r>
              <a:rPr lang="en-US" dirty="0"/>
              <a:t>Analyze and document functional and non-functional requirements.</a:t>
            </a:r>
          </a:p>
          <a:p>
            <a:pPr lvl="1"/>
            <a:r>
              <a:rPr lang="en-US" dirty="0"/>
              <a:t>Create use cases, system specifications, and requirement specifications.</a:t>
            </a:r>
          </a:p>
          <a:p>
            <a:endParaRPr lang="en-US" dirty="0"/>
          </a:p>
        </p:txBody>
      </p:sp>
    </p:spTree>
    <p:extLst>
      <p:ext uri="{BB962C8B-B14F-4D97-AF65-F5344CB8AC3E}">
        <p14:creationId xmlns:p14="http://schemas.microsoft.com/office/powerpoint/2010/main" val="299075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Design: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Objectives:</a:t>
            </a:r>
            <a:r>
              <a:rPr lang="en-US" dirty="0"/>
              <a:t> Create a detailed design of the software based on the gathered requirements. Define the architecture, system components, interfaces, and data structures.</a:t>
            </a:r>
          </a:p>
          <a:p>
            <a:r>
              <a:rPr lang="en-US" b="1" dirty="0"/>
              <a:t>Activities:</a:t>
            </a:r>
            <a:endParaRPr lang="en-US" dirty="0"/>
          </a:p>
          <a:p>
            <a:pPr lvl="1"/>
            <a:r>
              <a:rPr lang="en-US" dirty="0"/>
              <a:t>System architecture design: Define the overall system structure.</a:t>
            </a:r>
          </a:p>
          <a:p>
            <a:pPr lvl="1"/>
            <a:r>
              <a:rPr lang="en-US" dirty="0"/>
              <a:t>Detailed design: Specify data structures, algorithms, and interface details.</a:t>
            </a:r>
          </a:p>
          <a:p>
            <a:pPr lvl="1"/>
            <a:r>
              <a:rPr lang="en-US" dirty="0"/>
              <a:t>Create design documents, such as architecture diagrams and system flowcharts.</a:t>
            </a:r>
          </a:p>
          <a:p>
            <a:endParaRPr lang="en-US" dirty="0"/>
          </a:p>
        </p:txBody>
      </p:sp>
    </p:spTree>
    <p:extLst>
      <p:ext uri="{BB962C8B-B14F-4D97-AF65-F5344CB8AC3E}">
        <p14:creationId xmlns:p14="http://schemas.microsoft.com/office/powerpoint/2010/main" val="145593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Implementation (Coding):</a:t>
            </a:r>
            <a:endParaRPr lang="en-US" dirty="0"/>
          </a:p>
        </p:txBody>
      </p:sp>
      <p:sp>
        <p:nvSpPr>
          <p:cNvPr id="3" name="Content Placeholder 2"/>
          <p:cNvSpPr>
            <a:spLocks noGrp="1"/>
          </p:cNvSpPr>
          <p:nvPr>
            <p:ph idx="1"/>
          </p:nvPr>
        </p:nvSpPr>
        <p:spPr/>
        <p:txBody>
          <a:bodyPr>
            <a:normAutofit lnSpcReduction="10000"/>
          </a:bodyPr>
          <a:lstStyle/>
          <a:p>
            <a:r>
              <a:rPr lang="en-US" b="1" dirty="0"/>
              <a:t>Objectives:</a:t>
            </a:r>
            <a:r>
              <a:rPr lang="en-US" dirty="0"/>
              <a:t> Translate the design into actual code. Write and test the source code to implement the specified functionality.</a:t>
            </a:r>
          </a:p>
          <a:p>
            <a:r>
              <a:rPr lang="en-US" b="1" dirty="0"/>
              <a:t>Activities:</a:t>
            </a:r>
            <a:endParaRPr lang="en-US" dirty="0"/>
          </a:p>
          <a:p>
            <a:pPr lvl="1"/>
            <a:r>
              <a:rPr lang="en-US" dirty="0"/>
              <a:t>Write and test individual modules or components.</a:t>
            </a:r>
          </a:p>
          <a:p>
            <a:pPr lvl="1"/>
            <a:r>
              <a:rPr lang="en-US" dirty="0"/>
              <a:t>Integrate components to build the complete system.</a:t>
            </a:r>
          </a:p>
          <a:p>
            <a:pPr lvl="1"/>
            <a:r>
              <a:rPr lang="en-US" dirty="0"/>
              <a:t>Conduct unit testing to verify the correctness of individual units.</a:t>
            </a:r>
          </a:p>
          <a:p>
            <a:endParaRPr lang="en-US" dirty="0"/>
          </a:p>
        </p:txBody>
      </p:sp>
    </p:spTree>
    <p:extLst>
      <p:ext uri="{BB962C8B-B14F-4D97-AF65-F5344CB8AC3E}">
        <p14:creationId xmlns:p14="http://schemas.microsoft.com/office/powerpoint/2010/main" val="4258776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2461</TotalTime>
  <Words>2086</Words>
  <Application>Microsoft Office PowerPoint</Application>
  <PresentationFormat>On-screen Show (4:3)</PresentationFormat>
  <Paragraphs>233</Paragraphs>
  <Slides>39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宋体</vt:lpstr>
      <vt:lpstr>Arial</vt:lpstr>
      <vt:lpstr>Calibri</vt:lpstr>
      <vt:lpstr>Times New Roman</vt:lpstr>
      <vt:lpstr>Wingdings</vt:lpstr>
      <vt:lpstr>Office Theme</vt:lpstr>
      <vt:lpstr>Object Oriented Analysis and Design (OOA&amp;D) Introduction to Software Engineering Introduction to Object Technology Introduction to UML</vt:lpstr>
      <vt:lpstr>Objectives of this course</vt:lpstr>
      <vt:lpstr>Outline</vt:lpstr>
      <vt:lpstr> Software Development Life Cycle (SDLC) </vt:lpstr>
      <vt:lpstr> Software Development Life Cycle (SDLC) Phases </vt:lpstr>
      <vt:lpstr>1. Planning:</vt:lpstr>
      <vt:lpstr>2. Requirements Analysis:</vt:lpstr>
      <vt:lpstr>3. Design:</vt:lpstr>
      <vt:lpstr>4. Implementation (Coding):</vt:lpstr>
      <vt:lpstr>5. Testing:</vt:lpstr>
      <vt:lpstr>6. Deployment (Implementation):</vt:lpstr>
      <vt:lpstr>7. Maintenance and Support:</vt:lpstr>
      <vt:lpstr>Software Engineering (SE)</vt:lpstr>
      <vt:lpstr>What is Software Engineering</vt:lpstr>
      <vt:lpstr>What is Software Engineering</vt:lpstr>
      <vt:lpstr>A brief history of Software Engineering (SE)</vt:lpstr>
      <vt:lpstr>PowerPoint Presentation</vt:lpstr>
      <vt:lpstr>Who is a Software Engineer?</vt:lpstr>
      <vt:lpstr>Who is a Software Engineer?</vt:lpstr>
      <vt:lpstr>Object Oriented Modeling (OOM)</vt:lpstr>
      <vt:lpstr>System modelling</vt:lpstr>
      <vt:lpstr>What is Object Oriented Technology</vt:lpstr>
      <vt:lpstr>Object Oriented Modeling: Three Models</vt:lpstr>
      <vt:lpstr>PowerPoint Presentation</vt:lpstr>
      <vt:lpstr>Object Modeling</vt:lpstr>
      <vt:lpstr>Object Model</vt:lpstr>
      <vt:lpstr>Dynamic Model</vt:lpstr>
      <vt:lpstr>Dynamic Model</vt:lpstr>
      <vt:lpstr>Functional Model</vt:lpstr>
      <vt:lpstr>Functional Model Con…</vt:lpstr>
      <vt:lpstr>Object-oriented analysis and design</vt:lpstr>
      <vt:lpstr>Object-oriented analysis and design</vt:lpstr>
      <vt:lpstr>Object-oriented programming (OOP) Con…</vt:lpstr>
      <vt:lpstr>PowerPoint Presentation</vt:lpstr>
      <vt:lpstr>PowerPoint Presentation</vt:lpstr>
      <vt:lpstr>ORTHOGONAL VIEWS OF THE SOFTWARE</vt:lpstr>
      <vt:lpstr>OBJECT ORIENTED APPROACH</vt:lpstr>
      <vt:lpstr>Difference between Traditional and Object Oriented Approach</vt:lpstr>
      <vt:lpstr>BENEFITS OF OBJECT ORIENTATION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Pc</dc:creator>
  <cp:lastModifiedBy>Abid Tasleem</cp:lastModifiedBy>
  <cp:revision>57</cp:revision>
  <dcterms:created xsi:type="dcterms:W3CDTF">2023-09-03T17:58:55Z</dcterms:created>
  <dcterms:modified xsi:type="dcterms:W3CDTF">2023-11-27T04:50:31Z</dcterms:modified>
</cp:coreProperties>
</file>