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76" r:id="rId5"/>
    <p:sldId id="277" r:id="rId6"/>
    <p:sldId id="278" r:id="rId7"/>
    <p:sldId id="285" r:id="rId8"/>
    <p:sldId id="279" r:id="rId9"/>
    <p:sldId id="280" r:id="rId10"/>
    <p:sldId id="281" r:id="rId11"/>
    <p:sldId id="282" r:id="rId12"/>
    <p:sldId id="283" r:id="rId13"/>
    <p:sldId id="284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5" autoAdjust="0"/>
  </p:normalViewPr>
  <p:slideViewPr>
    <p:cSldViewPr>
      <p:cViewPr varScale="1">
        <p:scale>
          <a:sx n="63" d="100"/>
          <a:sy n="63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59360-59E1-4DDA-AF82-058ED7B3BC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C2E76-D620-475A-825E-D636E2E6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FirstClass</a:t>
            </a:r>
            <a:r>
              <a:rPr lang="en-US" dirty="0" smtClean="0"/>
              <a:t>{</a:t>
            </a:r>
          </a:p>
          <a:p>
            <a:r>
              <a:rPr lang="en-US" dirty="0" smtClean="0"/>
              <a:t>	public:</a:t>
            </a:r>
          </a:p>
          <a:p>
            <a:r>
              <a:rPr lang="en-US" dirty="0" smtClean="0"/>
              <a:t>		//virtual</a:t>
            </a:r>
          </a:p>
          <a:p>
            <a:r>
              <a:rPr lang="en-US" dirty="0" smtClean="0"/>
              <a:t>		void message(){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FirstClass</a:t>
            </a:r>
            <a:r>
              <a:rPr lang="en-US" dirty="0" smtClean="0"/>
              <a:t> </a:t>
            </a:r>
            <a:r>
              <a:rPr lang="en-US" dirty="0" err="1" smtClean="0"/>
              <a:t>mehtod</a:t>
            </a:r>
            <a:r>
              <a:rPr lang="en-US" dirty="0" smtClean="0"/>
              <a:t> 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SecondClass</a:t>
            </a:r>
            <a:r>
              <a:rPr lang="en-US" dirty="0" smtClean="0"/>
              <a:t>: public </a:t>
            </a:r>
            <a:r>
              <a:rPr lang="en-US" dirty="0" err="1" smtClean="0"/>
              <a:t>FirstClass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	public:</a:t>
            </a:r>
          </a:p>
          <a:p>
            <a:r>
              <a:rPr lang="en-US" dirty="0" smtClean="0"/>
              <a:t>		void message(){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SecondClass</a:t>
            </a:r>
            <a:r>
              <a:rPr lang="en-US" dirty="0" smtClean="0"/>
              <a:t> method ";</a:t>
            </a:r>
          </a:p>
          <a:p>
            <a:r>
              <a:rPr lang="en-US" dirty="0" smtClean="0"/>
              <a:t>		}		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SecondClass</a:t>
            </a:r>
            <a:r>
              <a:rPr lang="en-US" dirty="0" smtClean="0"/>
              <a:t> </a:t>
            </a:r>
            <a:r>
              <a:rPr lang="en-US" dirty="0" err="1" smtClean="0"/>
              <a:t>ObjSecondClass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	</a:t>
            </a:r>
            <a:r>
              <a:rPr lang="en-US" dirty="0" err="1" smtClean="0"/>
              <a:t>ObjSecondClass.message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C2E76-D620-475A-825E-D636E2E67A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4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BE426-B9C9-4F47-AA47-63F517C1E9A3}" type="slidenum">
              <a:rPr lang="en-US"/>
              <a:pPr/>
              <a:t>25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3C462-A191-4385-A030-374003757D88}" type="slidenum">
              <a:rPr lang="en-US"/>
              <a:pPr/>
              <a:t>26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F0279-BBA1-4F1E-839C-EE86596E709E}" type="slidenum">
              <a:rPr lang="en-US"/>
              <a:pPr/>
              <a:t>27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A2F7C-F8CF-4AC6-BC14-3B81F0D76E40}" type="slidenum">
              <a:rPr lang="en-US"/>
              <a:pPr/>
              <a:t>16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8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41A99-0460-45D0-935D-E18A53A15560}" type="slidenum">
              <a:rPr lang="en-US"/>
              <a:pPr/>
              <a:t>18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A676-8D33-4CA2-9680-C06E02F9B161}" type="slidenum">
              <a:rPr lang="en-US"/>
              <a:pPr/>
              <a:t>19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7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C37BC-F6B0-46D7-A625-D41F2A623D10}" type="slidenum">
              <a:rPr lang="en-US"/>
              <a:pPr/>
              <a:t>20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4F717-6EE7-4C69-A451-281212818407}" type="slidenum">
              <a:rPr lang="en-US"/>
              <a:pPr/>
              <a:t>21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0A9D5-F34A-4854-A18C-C7A588F32FF3}" type="slidenum">
              <a:rPr lang="en-US"/>
              <a:pPr/>
              <a:t>22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162C6-9660-4EA6-8635-5B38C67C0217}" type="slidenum">
              <a:rPr lang="en-US"/>
              <a:pPr/>
              <a:t>23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68BCA-6AB2-43E9-B8CB-10C38480EDED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5A7C7E-EF39-49FC-A808-FBCE13A83E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2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3A013-6E26-485C-AE99-70D4D02D3BB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A707-3CD2-40CA-B6BB-0EC6A2C9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Object Oriented Analysis and Design (OOA&amp;D)</a:t>
            </a:r>
            <a:br>
              <a:rPr lang="en-US" altLang="zh-CN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Polymorphism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Polymorphism </a:t>
            </a:r>
            <a:r>
              <a:rPr lang="en-US" dirty="0"/>
              <a:t>enables objects of different types to be treated as objects of a common type.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allows for flexibility and extensibility in the system.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Polymorphism </a:t>
            </a:r>
            <a:r>
              <a:rPr lang="en-US" dirty="0"/>
              <a:t>is often achieved through mechanisms like method overriding and interfaces, enabling the same interface to be implemented by multiple classes.</a:t>
            </a:r>
          </a:p>
        </p:txBody>
      </p:sp>
    </p:spTree>
    <p:extLst>
      <p:ext uri="{BB962C8B-B14F-4D97-AF65-F5344CB8AC3E}">
        <p14:creationId xmlns:p14="http://schemas.microsoft.com/office/powerpoint/2010/main" val="46107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 Reusability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Object-oriented </a:t>
            </a:r>
            <a:r>
              <a:rPr lang="en-US" dirty="0"/>
              <a:t>systems encourage the reuse of code.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Objects </a:t>
            </a:r>
            <a:r>
              <a:rPr lang="en-US" dirty="0"/>
              <a:t>and classes can be reused in different parts of the system or in different projects, leading to more efficient and economical software development.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Reusability </a:t>
            </a:r>
            <a:r>
              <a:rPr lang="en-US" dirty="0"/>
              <a:t>is a key aspect of OOAD that promotes productivity and reduces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46292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8. Adaptability </a:t>
            </a:r>
            <a:r>
              <a:rPr lang="en-US" b="1" dirty="0"/>
              <a:t>to Change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OOAD </a:t>
            </a:r>
            <a:r>
              <a:rPr lang="en-US" dirty="0"/>
              <a:t>supports the development of flexible and adaptable systems.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Changes </a:t>
            </a:r>
            <a:r>
              <a:rPr lang="en-US" dirty="0"/>
              <a:t>to one part of the system can often be localized to specific classes or objects, reducing the impact on the overall </a:t>
            </a:r>
            <a:r>
              <a:rPr lang="en-US" dirty="0" smtClean="0"/>
              <a:t>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adaptability is crucial in dynamic and evolving software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12745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 Collaboration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Objects </a:t>
            </a:r>
            <a:r>
              <a:rPr lang="en-US" dirty="0"/>
              <a:t>interact with each other through well-defined interfaces, promoting collaboration between different parts of the system.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modular and collaborative approach makes it easier to understand and maintain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26031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Object-Orientation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Investigation of the Problem       Logical Solution                    Code</a:t>
            </a:r>
          </a:p>
          <a:p>
            <a:pPr marL="0" indent="0">
              <a:buNone/>
            </a:pPr>
            <a:r>
              <a:rPr lang="en-US" dirty="0" smtClean="0"/>
              <a:t>• Object-oriented analysis. – Investigation that is object-centric. </a:t>
            </a:r>
          </a:p>
          <a:p>
            <a:pPr marL="0" indent="0">
              <a:buNone/>
            </a:pPr>
            <a:r>
              <a:rPr lang="en-US" dirty="0" smtClean="0"/>
              <a:t>• Object-oriented design. – Solution in terms of interacting software objects. </a:t>
            </a:r>
          </a:p>
          <a:p>
            <a:pPr marL="0" indent="0">
              <a:buNone/>
            </a:pPr>
            <a:r>
              <a:rPr lang="en-US" dirty="0" smtClean="0"/>
              <a:t>• Object-oriented programming. – Coding in an object-oriented programming language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11811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429000" y="1212273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91200" y="1143000"/>
            <a:ext cx="2514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Implementation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52600" y="1898073"/>
            <a:ext cx="457200" cy="38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95800" y="1898072"/>
            <a:ext cx="457200" cy="38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19900" y="1856508"/>
            <a:ext cx="457200" cy="38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OVERVIEW OF UNIFIED APPROACH</a:t>
            </a:r>
            <a:br>
              <a:rPr lang="en-US" sz="3600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U</a:t>
            </a:r>
            <a:r>
              <a:rPr lang="en-US" b="1" dirty="0" smtClean="0"/>
              <a:t>nified </a:t>
            </a:r>
            <a:r>
              <a:rPr lang="en-US" b="1" dirty="0"/>
              <a:t>A</a:t>
            </a:r>
            <a:r>
              <a:rPr lang="en-US" b="1" dirty="0" smtClean="0"/>
              <a:t>pproach (UA) </a:t>
            </a:r>
            <a:r>
              <a:rPr lang="en-US" dirty="0" smtClean="0"/>
              <a:t>is a methodology for </a:t>
            </a:r>
            <a:r>
              <a:rPr lang="en-US" b="1" dirty="0" smtClean="0"/>
              <a:t>software development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 smtClean="0"/>
              <a:t>Combines with the </a:t>
            </a:r>
            <a:r>
              <a:rPr lang="en-US" b="1" dirty="0" smtClean="0"/>
              <a:t>object management groups in Unified </a:t>
            </a:r>
            <a:r>
              <a:rPr lang="en-US" b="1" dirty="0"/>
              <a:t>M</a:t>
            </a:r>
            <a:r>
              <a:rPr lang="en-US" b="1" dirty="0" smtClean="0"/>
              <a:t>odelling </a:t>
            </a:r>
            <a:r>
              <a:rPr lang="en-US" b="1" dirty="0"/>
              <a:t>L</a:t>
            </a:r>
            <a:r>
              <a:rPr lang="en-US" b="1" dirty="0" smtClean="0"/>
              <a:t>anguage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 smtClean="0"/>
              <a:t>UA utilizes the </a:t>
            </a:r>
            <a:r>
              <a:rPr lang="en-US" b="1" dirty="0"/>
              <a:t>U</a:t>
            </a:r>
            <a:r>
              <a:rPr lang="en-US" b="1" dirty="0" smtClean="0"/>
              <a:t>nified </a:t>
            </a:r>
            <a:r>
              <a:rPr lang="en-US" b="1" dirty="0"/>
              <a:t>M</a:t>
            </a:r>
            <a:r>
              <a:rPr lang="en-US" b="1" dirty="0" smtClean="0"/>
              <a:t>odeling Language (UML) </a:t>
            </a:r>
            <a:r>
              <a:rPr lang="en-US" dirty="0" smtClean="0"/>
              <a:t>which is a set of </a:t>
            </a:r>
            <a:r>
              <a:rPr lang="en-US" b="1" dirty="0"/>
              <a:t>notations </a:t>
            </a:r>
            <a:r>
              <a:rPr lang="en-US" b="1" dirty="0" smtClean="0"/>
              <a:t>and conventions </a:t>
            </a:r>
            <a:r>
              <a:rPr lang="en-US" dirty="0" smtClean="0"/>
              <a:t>used to describe and </a:t>
            </a:r>
            <a:r>
              <a:rPr lang="en-US" b="1" dirty="0" smtClean="0"/>
              <a:t>model an </a:t>
            </a:r>
            <a:r>
              <a:rPr lang="en-US" b="1" dirty="0"/>
              <a:t>application.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a typeface="宋体" pitchFamily="2" charset="-122"/>
              </a:rPr>
              <a:t>What is UML and Why we use UML?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CN">
                <a:latin typeface="Arial" charset="0"/>
                <a:ea typeface="宋体" pitchFamily="2" charset="-122"/>
              </a:rPr>
              <a:t>UML </a:t>
            </a:r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→</a:t>
            </a:r>
            <a:r>
              <a:rPr lang="en-US" altLang="zh-CN">
                <a:latin typeface="Arial" charset="0"/>
                <a:ea typeface="宋体" pitchFamily="2" charset="-122"/>
              </a:rPr>
              <a:t> “Unified Modeling Language”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>
                <a:latin typeface="Arial" charset="0"/>
                <a:ea typeface="宋体" pitchFamily="2" charset="-122"/>
              </a:rPr>
              <a:t>Language: express idea, not a methodology</a:t>
            </a:r>
          </a:p>
          <a:p>
            <a:pPr>
              <a:buFont typeface="Wingdings" pitchFamily="2" charset="2"/>
              <a:buChar char="Ø"/>
            </a:pPr>
            <a:endParaRPr lang="en-US" altLang="zh-CN" sz="240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>
                <a:latin typeface="Arial" charset="0"/>
                <a:ea typeface="宋体" pitchFamily="2" charset="-122"/>
              </a:rPr>
              <a:t>Modeling: Describing a software system at a high level of abstraction</a:t>
            </a:r>
          </a:p>
          <a:p>
            <a:pPr>
              <a:buFont typeface="Wingdings" pitchFamily="2" charset="2"/>
              <a:buChar char="Ø"/>
            </a:pPr>
            <a:endParaRPr lang="en-US" altLang="zh-CN" sz="240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>
                <a:latin typeface="Arial" charset="0"/>
                <a:ea typeface="宋体" pitchFamily="2" charset="-122"/>
              </a:rPr>
              <a:t>Unified: UML has become a world standard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Arial" charset="0"/>
                <a:ea typeface="宋体" pitchFamily="2" charset="-122"/>
              </a:rPr>
              <a:t>     Object Management Group (OMG): www.omg.org</a:t>
            </a:r>
          </a:p>
          <a:p>
            <a:endParaRPr lang="en-US" altLang="zh-CN" sz="2000">
              <a:latin typeface="Arial" charset="0"/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0220"/>
          </a:xfrm>
        </p:spPr>
        <p:txBody>
          <a:bodyPr/>
          <a:lstStyle/>
          <a:p>
            <a:r>
              <a:rPr lang="en-US" dirty="0" smtClean="0"/>
              <a:t>A brief history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5461"/>
            <a:ext cx="8686800" cy="524786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UML is a visual graphical language for modeling various artifacts and interactions in a software system. </a:t>
            </a:r>
          </a:p>
          <a:p>
            <a:pPr algn="just"/>
            <a:r>
              <a:rPr lang="en-US" dirty="0" smtClean="0"/>
              <a:t>UML is now the widely adopted industry standard for visual modeling.</a:t>
            </a:r>
          </a:p>
          <a:p>
            <a:pPr algn="just"/>
            <a:r>
              <a:rPr lang="en-US" dirty="0" smtClean="0"/>
              <a:t>It is a visual language that helps us to </a:t>
            </a:r>
            <a:r>
              <a:rPr lang="en-US" b="1" dirty="0" smtClean="0">
                <a:solidFill>
                  <a:srgbClr val="7030A0"/>
                </a:solidFill>
              </a:rPr>
              <a:t>analyze, document, construct, </a:t>
            </a:r>
            <a:r>
              <a:rPr lang="en-US" dirty="0" smtClean="0"/>
              <a:t>and most importantly, </a:t>
            </a:r>
            <a:r>
              <a:rPr lang="en-US" b="1" dirty="0" smtClean="0">
                <a:solidFill>
                  <a:srgbClr val="7030A0"/>
                </a:solidFill>
              </a:rPr>
              <a:t>understand software systems.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It is a common visual language suitable for many different project stakeholders, such as architects, business analysts, software developers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UML provides a time based interaction within a system, modeling classes, modeling deployment information. </a:t>
            </a:r>
          </a:p>
          <a:p>
            <a:pPr algn="just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9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a typeface="宋体" pitchFamily="2" charset="-122"/>
              </a:rPr>
              <a:t>What is UML and Why we use UML?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4000" dirty="0">
                <a:latin typeface="Arial" charset="0"/>
                <a:ea typeface="宋体" pitchFamily="2" charset="-122"/>
              </a:rPr>
              <a:t>More description about UML: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It is </a:t>
            </a:r>
            <a:r>
              <a:rPr lang="en-US" altLang="zh-CN" sz="2400" dirty="0" smtClean="0">
                <a:latin typeface="Arial" charset="0"/>
                <a:ea typeface="宋体" pitchFamily="2" charset="-122"/>
              </a:rPr>
              <a:t>an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industry-standard graphical language for </a:t>
            </a:r>
            <a:r>
              <a:rPr lang="en-US" altLang="zh-CN" sz="2400" b="1" dirty="0">
                <a:solidFill>
                  <a:srgbClr val="7030A0"/>
                </a:solidFill>
                <a:latin typeface="Arial" charset="0"/>
                <a:ea typeface="宋体" pitchFamily="2" charset="-122"/>
              </a:rPr>
              <a:t>specifying, visualizing, constructing, and documenting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the artifacts of software systems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The UML uses mostly graphical notations to express the OO analysis and design of software projects.  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Simplifies the complex process of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7366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a typeface="宋体" pitchFamily="2" charset="-122"/>
              </a:rPr>
              <a:t>What is UML and Why we use UML?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CN">
                <a:latin typeface="Arial" charset="0"/>
                <a:ea typeface="宋体" pitchFamily="2" charset="-122"/>
              </a:rPr>
              <a:t>Why we use UML?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Use graphical notation: more clearly than natural language (imprecise) and code (too detailed).</a:t>
            </a:r>
          </a:p>
          <a:p>
            <a:pPr>
              <a:buFont typeface="Wingdings" pitchFamily="2" charset="2"/>
              <a:buChar char="Ø"/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Help acquire an overall view of a system.</a:t>
            </a:r>
          </a:p>
          <a:p>
            <a:pPr>
              <a:buFont typeface="Wingdings" pitchFamily="2" charset="2"/>
              <a:buChar char="Ø"/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UML is </a:t>
            </a:r>
            <a:r>
              <a:rPr lang="en-US" altLang="zh-CN" sz="2000" i="1">
                <a:latin typeface="Arial" charset="0"/>
                <a:ea typeface="宋体" pitchFamily="2" charset="-122"/>
              </a:rPr>
              <a:t>not </a:t>
            </a:r>
            <a:r>
              <a:rPr lang="en-US" altLang="zh-CN" sz="2000">
                <a:latin typeface="Arial" charset="0"/>
                <a:ea typeface="宋体" pitchFamily="2" charset="-122"/>
              </a:rPr>
              <a:t>dependent on any one language or technology.</a:t>
            </a:r>
          </a:p>
          <a:p>
            <a:pPr>
              <a:buFont typeface="Wingdings" pitchFamily="2" charset="2"/>
              <a:buChar char="Ø"/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UML moves us from fragmentation</a:t>
            </a:r>
            <a:r>
              <a:rPr lang="en-US" altLang="zh-CN" sz="2000" b="1" i="1">
                <a:latin typeface="Arial" charset="0"/>
                <a:ea typeface="宋体" pitchFamily="2" charset="-122"/>
              </a:rPr>
              <a:t> </a:t>
            </a:r>
            <a:r>
              <a:rPr lang="en-US" altLang="zh-CN" sz="2000">
                <a:latin typeface="Arial" charset="0"/>
                <a:ea typeface="宋体" pitchFamily="2" charset="-122"/>
              </a:rPr>
              <a:t>to standardization</a:t>
            </a:r>
            <a:r>
              <a:rPr lang="en-US" altLang="zh-CN" sz="2000" b="1" i="1">
                <a:latin typeface="Arial" charset="0"/>
                <a:ea typeface="宋体" pitchFamily="2" charset="-122"/>
              </a:rPr>
              <a:t>.</a:t>
            </a:r>
          </a:p>
          <a:p>
            <a:endParaRPr lang="en-US" altLang="zh-CN" sz="200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Definition: </a:t>
            </a:r>
            <a:r>
              <a:rPr lang="en-US" dirty="0" smtClean="0"/>
              <a:t>An object is a software bundle of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variables and related methods. </a:t>
            </a:r>
          </a:p>
          <a:p>
            <a:pPr marL="0" indent="0">
              <a:buNone/>
            </a:pPr>
            <a:r>
              <a:rPr lang="en-US" dirty="0" smtClean="0"/>
              <a:t>• As the name object-oriented implies, objects are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key to understanding object-oriented technology. </a:t>
            </a:r>
          </a:p>
          <a:p>
            <a:pPr marL="0" indent="0">
              <a:buNone/>
            </a:pPr>
            <a:r>
              <a:rPr lang="en-US" dirty="0" smtClean="0"/>
              <a:t>• You can look around you now and see many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examples of real-world objects: your dog, your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desk, your television set, your bicycle. </a:t>
            </a:r>
          </a:p>
          <a:p>
            <a:pPr marL="0" indent="0">
              <a:buNone/>
            </a:pPr>
            <a:r>
              <a:rPr lang="en-US" dirty="0" smtClean="0"/>
              <a:t>• Software objects are modeled after real-world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objects in that they, too, have state and behavior. </a:t>
            </a:r>
          </a:p>
          <a:p>
            <a:pPr marL="0" indent="0">
              <a:buNone/>
            </a:pPr>
            <a:r>
              <a:rPr lang="en-US" dirty="0" smtClean="0"/>
              <a:t>• A software object maintains its state in variables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implements its behavior with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How to use UML diagrams to design software system?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Types of UML Diagrams: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Use Case Diagram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Class Diagram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Sequence Diagram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Collaboration Diagram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>
                <a:latin typeface="Arial" charset="0"/>
                <a:ea typeface="宋体" pitchFamily="2" charset="-122"/>
              </a:rPr>
              <a:t>State Diagram</a:t>
            </a:r>
          </a:p>
          <a:p>
            <a:pPr>
              <a:buFont typeface="Wingdings" pitchFamily="2" charset="2"/>
              <a:buChar char="Ø"/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Arial" charset="0"/>
                <a:ea typeface="宋体" pitchFamily="2" charset="-122"/>
              </a:rPr>
              <a:t>This is only a subset of diagrams … but are most widely used</a:t>
            </a:r>
          </a:p>
          <a:p>
            <a:pPr>
              <a:buFont typeface="Wingdings" pitchFamily="2" charset="2"/>
              <a:buChar char="Ø"/>
            </a:pPr>
            <a:endParaRPr lang="zh-CN" altLang="en-US" sz="200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7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latin typeface="Arial" charset="0"/>
              </a:rPr>
              <a:t>Use Case Diagrams are used to depict the functionality of a system or a part of a system.</a:t>
            </a:r>
            <a:endParaRPr lang="en-US" altLang="zh-CN" sz="2400" dirty="0" smtClean="0">
              <a:latin typeface="Arial" charset="0"/>
              <a:ea typeface="宋体" pitchFamily="2" charset="-122"/>
            </a:endParaRPr>
          </a:p>
          <a:p>
            <a:r>
              <a:rPr lang="en-US" altLang="zh-CN" sz="2400" dirty="0" smtClean="0">
                <a:latin typeface="Arial" charset="0"/>
                <a:ea typeface="宋体" pitchFamily="2" charset="-122"/>
              </a:rPr>
              <a:t>A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use-case diagram is a set of use cases</a:t>
            </a:r>
          </a:p>
          <a:p>
            <a:r>
              <a:rPr lang="en-US" altLang="zh-CN" sz="2400" dirty="0">
                <a:latin typeface="Arial" charset="0"/>
                <a:ea typeface="宋体" pitchFamily="2" charset="-122"/>
              </a:rPr>
              <a:t>A use case is a model of the interaction between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600" dirty="0">
                <a:latin typeface="Arial" charset="0"/>
                <a:ea typeface="宋体" pitchFamily="2" charset="-122"/>
              </a:rPr>
              <a:t>External users of a software product (actors) and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600" dirty="0">
                <a:latin typeface="Arial" charset="0"/>
                <a:ea typeface="宋体" pitchFamily="2" charset="-122"/>
              </a:rPr>
              <a:t>The software product itself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600" dirty="0">
                <a:latin typeface="Arial" charset="0"/>
                <a:ea typeface="宋体" pitchFamily="2" charset="-122"/>
              </a:rPr>
              <a:t>More precisely, an actor is a user playing a specific role</a:t>
            </a:r>
          </a:p>
          <a:p>
            <a:pPr>
              <a:buFont typeface="Wingdings" pitchFamily="2" charset="2"/>
              <a:buChar char="Ø"/>
            </a:pPr>
            <a:endParaRPr lang="en-US" altLang="zh-CN" sz="1600" dirty="0">
              <a:latin typeface="Arial" charset="0"/>
              <a:ea typeface="宋体" pitchFamily="2" charset="-122"/>
            </a:endParaRPr>
          </a:p>
          <a:p>
            <a:r>
              <a:rPr lang="en-US" altLang="zh-CN" sz="2400" dirty="0">
                <a:latin typeface="Arial" charset="0"/>
                <a:ea typeface="宋体" pitchFamily="2" charset="-122"/>
              </a:rPr>
              <a:t>describing a set of user </a:t>
            </a:r>
            <a:r>
              <a:rPr lang="en-US" altLang="zh-CN" sz="2400" b="1" dirty="0">
                <a:solidFill>
                  <a:schemeClr val="folHlink"/>
                </a:solidFill>
                <a:latin typeface="Arial" charset="0"/>
                <a:ea typeface="宋体" pitchFamily="2" charset="-122"/>
              </a:rPr>
              <a:t>scenarios</a:t>
            </a:r>
          </a:p>
          <a:p>
            <a:r>
              <a:rPr lang="en-US" altLang="zh-CN" sz="2400" dirty="0">
                <a:latin typeface="Arial" charset="0"/>
                <a:ea typeface="宋体" pitchFamily="2" charset="-122"/>
              </a:rPr>
              <a:t>capturing user requirements</a:t>
            </a:r>
          </a:p>
          <a:p>
            <a:r>
              <a:rPr lang="en-US" altLang="zh-CN" sz="2400" b="1" dirty="0">
                <a:solidFill>
                  <a:schemeClr val="folHlink"/>
                </a:solidFill>
                <a:latin typeface="Arial" charset="0"/>
                <a:ea typeface="宋体" pitchFamily="2" charset="-122"/>
              </a:rPr>
              <a:t>contract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between end user and software developers</a:t>
            </a:r>
          </a:p>
          <a:p>
            <a:endParaRPr lang="en-US" altLang="zh-CN" sz="2400" dirty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8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200400" y="2514600"/>
            <a:ext cx="2438400" cy="3846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62400" y="2743200"/>
            <a:ext cx="1066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Library System</a:t>
            </a:r>
            <a:endParaRPr lang="en-US" altLang="zh-CN" sz="1000">
              <a:latin typeface="Arial" charset="0"/>
              <a:ea typeface="宋体" pitchFamily="2" charset="-122"/>
            </a:endParaRP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838575" y="3530600"/>
            <a:ext cx="923925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164013" y="3687763"/>
            <a:ext cx="4016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Borrow</a:t>
            </a:r>
            <a:endParaRPr lang="en-US" altLang="zh-CN" sz="1000">
              <a:latin typeface="Times New Roman" charset="0"/>
              <a:ea typeface="宋体" pitchFamily="2" charset="-122"/>
            </a:endParaRP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3838575" y="4137025"/>
            <a:ext cx="923925" cy="511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3962400" y="4373563"/>
            <a:ext cx="600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Order Title</a:t>
            </a:r>
            <a:endParaRPr lang="en-US" altLang="zh-CN" sz="1000">
              <a:latin typeface="Times New Roman" charset="0"/>
              <a:ea typeface="宋体" pitchFamily="2" charset="-122"/>
            </a:endParaRPr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3657600" y="4886325"/>
            <a:ext cx="1371600" cy="523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971925" y="5059363"/>
            <a:ext cx="920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Fine Remittance</a:t>
            </a:r>
            <a:endParaRPr lang="en-US" altLang="zh-CN" sz="1000">
              <a:latin typeface="Times New Roman" charset="0"/>
              <a:ea typeface="宋体" pitchFamily="2" charset="-122"/>
            </a:endParaRP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2354263" y="3513138"/>
            <a:ext cx="1484312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2276475" y="3810000"/>
            <a:ext cx="1484313" cy="1247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H="1">
            <a:off x="4676775" y="3405188"/>
            <a:ext cx="1331913" cy="96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H="1">
            <a:off x="4981575" y="3513138"/>
            <a:ext cx="989013" cy="149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 flipV="1">
            <a:off x="4791075" y="3298825"/>
            <a:ext cx="12176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4714875" y="4405313"/>
            <a:ext cx="1370013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4981575" y="4868863"/>
            <a:ext cx="10271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1914525" y="32162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1806575" y="33083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 flipH="1">
            <a:off x="1806575" y="35179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1914525" y="35179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Oval 22"/>
          <p:cNvSpPr>
            <a:spLocks noChangeArrowheads="1"/>
          </p:cNvSpPr>
          <p:nvPr/>
        </p:nvSpPr>
        <p:spPr bwMode="auto">
          <a:xfrm>
            <a:off x="1855788" y="2895600"/>
            <a:ext cx="107950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1776413" y="3870325"/>
            <a:ext cx="358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Client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6391275" y="30511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6283325" y="31432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 flipH="1">
            <a:off x="6283325" y="33528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>
            <a:off x="6391275" y="33528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Oval 28"/>
          <p:cNvSpPr>
            <a:spLocks noChangeArrowheads="1"/>
          </p:cNvSpPr>
          <p:nvPr/>
        </p:nvSpPr>
        <p:spPr bwMode="auto">
          <a:xfrm>
            <a:off x="6332538" y="2727325"/>
            <a:ext cx="134937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6149975" y="3705225"/>
            <a:ext cx="622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Employee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391275" y="48037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6283325" y="48958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 flipH="1">
            <a:off x="6283325" y="51054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>
            <a:off x="6391275" y="51054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0" name="Oval 34"/>
          <p:cNvSpPr>
            <a:spLocks noChangeArrowheads="1"/>
          </p:cNvSpPr>
          <p:nvPr/>
        </p:nvSpPr>
        <p:spPr bwMode="auto">
          <a:xfrm>
            <a:off x="6315075" y="4483100"/>
            <a:ext cx="152400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6103938" y="5457825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Supervisor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5000" y="2219325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FF66CC"/>
                </a:solidFill>
                <a:latin typeface="Arial" charset="0"/>
                <a:ea typeface="宋体" pitchFamily="2" charset="-122"/>
              </a:rPr>
              <a:t>Boundary</a:t>
            </a:r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>
            <a:off x="2895600" y="2524125"/>
            <a:ext cx="228600" cy="76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838200" y="25241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i="1">
                <a:solidFill>
                  <a:srgbClr val="FF66CC"/>
                </a:solidFill>
                <a:latin typeface="Arial" charset="0"/>
                <a:ea typeface="宋体" pitchFamily="2" charset="-122"/>
              </a:rPr>
              <a:t>Actor</a:t>
            </a:r>
          </a:p>
        </p:txBody>
      </p:sp>
      <p:sp>
        <p:nvSpPr>
          <p:cNvPr id="70695" name="Line 39"/>
          <p:cNvSpPr>
            <a:spLocks noChangeShapeType="1"/>
          </p:cNvSpPr>
          <p:nvPr/>
        </p:nvSpPr>
        <p:spPr bwMode="auto">
          <a:xfrm>
            <a:off x="1371600" y="2828925"/>
            <a:ext cx="304800" cy="1524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6" name="Line 40"/>
          <p:cNvSpPr>
            <a:spLocks noChangeShapeType="1"/>
          </p:cNvSpPr>
          <p:nvPr/>
        </p:nvSpPr>
        <p:spPr bwMode="auto">
          <a:xfrm flipH="1">
            <a:off x="4572000" y="2447925"/>
            <a:ext cx="2133600" cy="10668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6781800" y="20574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i="1">
                <a:solidFill>
                  <a:srgbClr val="FF66CC"/>
                </a:solidFill>
                <a:latin typeface="Arial" charset="0"/>
                <a:ea typeface="宋体" pitchFamily="2" charset="-122"/>
              </a:rPr>
              <a:t/>
            </a:r>
            <a:br>
              <a:rPr lang="zh-CN" altLang="en-US" sz="1600" i="1">
                <a:solidFill>
                  <a:srgbClr val="FF66CC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600" i="1">
                <a:solidFill>
                  <a:srgbClr val="FF66CC"/>
                </a:solidFill>
                <a:latin typeface="Arial" charset="0"/>
                <a:ea typeface="宋体" pitchFamily="2" charset="-122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986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0" y="152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07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Arial" charset="0"/>
                <a:ea typeface="宋体" pitchFamily="2" charset="-122"/>
                <a:cs typeface="Arial" charset="0"/>
              </a:rPr>
              <a:t>      </a:t>
            </a:r>
          </a:p>
          <a:p>
            <a:pPr algn="ctr">
              <a:spcBef>
                <a:spcPct val="50000"/>
              </a:spcBef>
            </a:pPr>
            <a:endParaRPr lang="zh-CN" altLang="en-US" sz="2400" b="1">
              <a:latin typeface="Arial" charset="0"/>
              <a:ea typeface="宋体" pitchFamily="2" charset="-122"/>
              <a:cs typeface="Arial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400" b="1"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17713"/>
            <a:ext cx="7772400" cy="24018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1800" b="1" u="sng">
                <a:latin typeface="Arial" charset="0"/>
                <a:ea typeface="宋体" pitchFamily="2" charset="-122"/>
              </a:rPr>
              <a:t>Actors:</a:t>
            </a:r>
            <a:r>
              <a:rPr lang="en-US" altLang="zh-CN" sz="1800">
                <a:latin typeface="Arial" charset="0"/>
                <a:ea typeface="宋体" pitchFamily="2" charset="-122"/>
              </a:rPr>
              <a:t>  </a:t>
            </a:r>
            <a:r>
              <a:rPr lang="en-US" altLang="zh-CN" sz="1600">
                <a:latin typeface="Arial" charset="0"/>
                <a:ea typeface="宋体" pitchFamily="2" charset="-122"/>
              </a:rPr>
              <a:t>A role that a user plays with respect to the system, including human users and other systems. e.g., inanimate physical objects (e.g. robot); an external system that needs some information from the current system.</a:t>
            </a:r>
          </a:p>
          <a:p>
            <a:pPr>
              <a:lnSpc>
                <a:spcPct val="90000"/>
              </a:lnSpc>
            </a:pPr>
            <a:endParaRPr lang="en-US" altLang="zh-CN" sz="1800">
              <a:latin typeface="Arial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sng">
                <a:latin typeface="Arial" charset="0"/>
                <a:ea typeface="宋体" pitchFamily="2" charset="-122"/>
              </a:rPr>
              <a:t>Use case:</a:t>
            </a:r>
            <a:r>
              <a:rPr lang="en-US" altLang="zh-CN" sz="1800">
                <a:latin typeface="Arial" charset="0"/>
                <a:ea typeface="宋体" pitchFamily="2" charset="-122"/>
              </a:rPr>
              <a:t> </a:t>
            </a:r>
            <a:r>
              <a:rPr lang="en-US" altLang="zh-CN" sz="1600">
                <a:latin typeface="Arial" charset="0"/>
                <a:ea typeface="宋体" pitchFamily="2" charset="-122"/>
              </a:rPr>
              <a:t>A set of scenarios that describing an interaction  between a user and a system, including alternatives.</a:t>
            </a:r>
            <a:r>
              <a:rPr lang="en-US" altLang="zh-CN" sz="1800">
                <a:latin typeface="Arial" charset="0"/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1800">
              <a:latin typeface="Arial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sng">
                <a:latin typeface="Arial" charset="0"/>
                <a:ea typeface="宋体" pitchFamily="2" charset="-122"/>
              </a:rPr>
              <a:t>System boundary</a:t>
            </a:r>
            <a:r>
              <a:rPr lang="en-US" altLang="zh-CN" sz="1800">
                <a:latin typeface="Arial" charset="0"/>
                <a:ea typeface="宋体" pitchFamily="2" charset="-122"/>
              </a:rPr>
              <a:t>: </a:t>
            </a:r>
            <a:r>
              <a:rPr lang="en-US" altLang="zh-CN" sz="1600">
                <a:latin typeface="Arial" charset="0"/>
                <a:ea typeface="宋体" pitchFamily="2" charset="-122"/>
              </a:rPr>
              <a:t>rectangle diagram representing the boundary between the actors and the system.</a:t>
            </a:r>
          </a:p>
          <a:p>
            <a:pPr>
              <a:lnSpc>
                <a:spcPct val="90000"/>
              </a:lnSpc>
            </a:pPr>
            <a:endParaRPr lang="en-US" altLang="zh-CN" sz="2000">
              <a:ea typeface="宋体" pitchFamily="2" charset="-122"/>
            </a:endParaRPr>
          </a:p>
        </p:txBody>
      </p:sp>
      <p:pic>
        <p:nvPicPr>
          <p:cNvPr id="18445" name="Picture 13" descr="act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4724400"/>
            <a:ext cx="381000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3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u="sng">
                <a:latin typeface="Arial" charset="0"/>
                <a:ea typeface="宋体" pitchFamily="2" charset="-122"/>
              </a:rPr>
              <a:t>Association:</a:t>
            </a:r>
            <a:r>
              <a:rPr lang="en-US" altLang="zh-CN" sz="1800">
                <a:latin typeface="Arial" charset="0"/>
                <a:ea typeface="宋体" pitchFamily="2" charset="-122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>
                <a:latin typeface="Arial" charset="0"/>
                <a:ea typeface="宋体" pitchFamily="2" charset="-122"/>
              </a:rPr>
              <a:t>  communication between an actor and a use case; Represented by a solid line.</a:t>
            </a:r>
            <a:r>
              <a:rPr lang="en-US" altLang="zh-CN" sz="1800">
                <a:latin typeface="Arial" charset="0"/>
                <a:ea typeface="宋体" pitchFamily="2" charset="-122"/>
              </a:rPr>
              <a:t>  </a:t>
            </a:r>
          </a:p>
          <a:p>
            <a:pPr>
              <a:lnSpc>
                <a:spcPct val="80000"/>
              </a:lnSpc>
            </a:pPr>
            <a:endParaRPr lang="en-US" altLang="zh-CN" sz="180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 u="sng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 u="sng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 u="sng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 u="sng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u="sng">
                <a:latin typeface="Arial" charset="0"/>
                <a:ea typeface="宋体" pitchFamily="2" charset="-122"/>
              </a:rPr>
              <a:t>Generalization</a:t>
            </a:r>
            <a:r>
              <a:rPr lang="en-US" altLang="zh-CN" sz="1800">
                <a:latin typeface="Arial" charset="0"/>
                <a:ea typeface="宋体" pitchFamily="2" charset="-122"/>
              </a:rPr>
              <a:t>: </a:t>
            </a:r>
            <a:r>
              <a:rPr lang="en-US" altLang="zh-CN" sz="1600">
                <a:latin typeface="Arial" charset="0"/>
                <a:ea typeface="宋体" pitchFamily="2" charset="-122"/>
              </a:rPr>
              <a:t>relationship between one general use case and a special use case (used for defining special alternatives) Represented by a line with a triangular arrow head toward the parent use case.</a:t>
            </a:r>
          </a:p>
          <a:p>
            <a:pPr>
              <a:lnSpc>
                <a:spcPct val="80000"/>
              </a:lnSpc>
            </a:pPr>
            <a:endParaRPr lang="en-US" altLang="zh-CN" sz="1600">
              <a:latin typeface="Arial" charset="0"/>
              <a:ea typeface="宋体" pitchFamily="2" charset="-122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5814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5814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7244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724400" y="5181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4724400" y="533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Use-Case Diagrams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676400" y="3200400"/>
            <a:ext cx="67818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600">
              <a:latin typeface="Times New Roman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1600">
              <a:latin typeface="Times New Roman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1600">
              <a:latin typeface="Times New Roman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u="sng">
                <a:latin typeface="Arial" charset="0"/>
                <a:ea typeface="宋体" pitchFamily="2" charset="-122"/>
              </a:rPr>
              <a:t>Extend</a:t>
            </a:r>
            <a:r>
              <a:rPr lang="en-US" altLang="zh-CN">
                <a:latin typeface="Arial" charset="0"/>
                <a:ea typeface="宋体" pitchFamily="2" charset="-122"/>
              </a:rPr>
              <a:t>: a dotted line labeled &lt;&lt;extend&gt;&gt;  with an arrow toward the base case. The extending use case may add behavior to the base use case. The base class declares “extension points”.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charset="0"/>
                <a:ea typeface="宋体" pitchFamily="2" charset="-122"/>
              </a:rPr>
              <a:t> </a:t>
            </a:r>
            <a:endParaRPr lang="en-US" altLang="zh-CN" sz="1200">
              <a:latin typeface="Times New Roman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charset="0"/>
                <a:ea typeface="宋体" pitchFamily="2" charset="-122"/>
              </a:rPr>
              <a:t>              &lt;&lt;extend&gt;&gt; 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charset="0"/>
                <a:ea typeface="宋体" pitchFamily="2" charset="-122"/>
              </a:rPr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676400" y="1327150"/>
            <a:ext cx="65532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u="sng">
                <a:latin typeface="Arial" charset="0"/>
                <a:ea typeface="宋体" pitchFamily="2" charset="-122"/>
              </a:rPr>
              <a:t>Include</a:t>
            </a:r>
            <a:r>
              <a:rPr lang="en-US" altLang="zh-CN">
                <a:latin typeface="Arial" charset="0"/>
                <a:ea typeface="宋体" pitchFamily="2" charset="-122"/>
              </a:rPr>
              <a:t>: a dotted line labeled &lt;&lt;include&gt;&gt; beginning at base use case and ending with an arrows pointing to the include use case.  The include relationship occurs when a chunk of behavior is similar across more than one use case. Use “include” in stead of copying the description of that behavior.  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charset="0"/>
                <a:ea typeface="宋体" pitchFamily="2" charset="-122"/>
              </a:rPr>
              <a:t>            &lt;&lt;include&gt;&gt;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1600">
              <a:latin typeface="Times New Roman" charset="0"/>
              <a:ea typeface="宋体" pitchFamily="2" charset="-122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4384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514600" y="617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2362200"/>
          <a:ext cx="67056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itmap Image" r:id="rId4" imgW="7621064" imgH="4067743" progId="Paint.Picture">
                  <p:embed/>
                </p:oleObj>
              </mc:Choice>
              <mc:Fallback>
                <p:oleObj name="Bitmap Image" r:id="rId4" imgW="7621064" imgH="40677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6705600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477000" y="6019800"/>
            <a:ext cx="1455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Figure 16.12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971800" y="6400800"/>
            <a:ext cx="326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The McGraw-Hill Companies, 2005</a:t>
            </a:r>
          </a:p>
        </p:txBody>
      </p:sp>
    </p:spTree>
    <p:extLst>
      <p:ext uri="{BB962C8B-B14F-4D97-AF65-F5344CB8AC3E}">
        <p14:creationId xmlns:p14="http://schemas.microsoft.com/office/powerpoint/2010/main" val="32190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2895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Both </a:t>
            </a:r>
            <a:r>
              <a:rPr lang="en-US" altLang="zh-CN" sz="1600" b="1">
                <a:latin typeface="Arial" charset="0"/>
                <a:ea typeface="宋体" pitchFamily="2" charset="-122"/>
              </a:rPr>
              <a:t>Make Appointment</a:t>
            </a:r>
            <a:r>
              <a:rPr lang="en-US" altLang="zh-CN" sz="1600">
                <a:latin typeface="Arial" charset="0"/>
                <a:ea typeface="宋体" pitchFamily="2" charset="-122"/>
              </a:rPr>
              <a:t> and </a:t>
            </a:r>
            <a:r>
              <a:rPr lang="en-US" altLang="zh-CN" sz="1600" b="1">
                <a:latin typeface="Arial" charset="0"/>
                <a:ea typeface="宋体" pitchFamily="2" charset="-122"/>
              </a:rPr>
              <a:t>Request Medication</a:t>
            </a:r>
            <a:r>
              <a:rPr lang="en-US" altLang="zh-CN" sz="1600">
                <a:latin typeface="Arial" charset="0"/>
                <a:ea typeface="宋体" pitchFamily="2" charset="-122"/>
              </a:rPr>
              <a:t> include </a:t>
            </a:r>
            <a:r>
              <a:rPr lang="en-US" altLang="zh-CN" sz="1600" b="1">
                <a:latin typeface="Arial" charset="0"/>
                <a:ea typeface="宋体" pitchFamily="2" charset="-122"/>
              </a:rPr>
              <a:t>Check Patient Record</a:t>
            </a:r>
            <a:r>
              <a:rPr lang="en-US" altLang="zh-CN" sz="1600">
                <a:latin typeface="Arial" charset="0"/>
                <a:ea typeface="宋体" pitchFamily="2" charset="-122"/>
              </a:rPr>
              <a:t> as a subtask (include) </a:t>
            </a:r>
          </a:p>
          <a:p>
            <a:pPr>
              <a:lnSpc>
                <a:spcPct val="80000"/>
              </a:lnSpc>
            </a:pPr>
            <a:endParaRPr lang="en-US" altLang="zh-CN" sz="160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Arial" charset="0"/>
                <a:ea typeface="宋体" pitchFamily="2" charset="-122"/>
              </a:rPr>
              <a:t>The </a:t>
            </a:r>
            <a:r>
              <a:rPr lang="en-US" altLang="zh-CN" sz="1600" b="1">
                <a:latin typeface="Arial" charset="0"/>
                <a:ea typeface="宋体" pitchFamily="2" charset="-122"/>
              </a:rPr>
              <a:t>extension point </a:t>
            </a:r>
            <a:r>
              <a:rPr lang="en-US" altLang="zh-CN" sz="1600">
                <a:latin typeface="Arial" charset="0"/>
                <a:ea typeface="宋体" pitchFamily="2" charset="-122"/>
              </a:rPr>
              <a:t>is written inside the base case </a:t>
            </a:r>
            <a:r>
              <a:rPr lang="en-US" altLang="zh-CN" sz="1600" b="1">
                <a:latin typeface="Arial" charset="0"/>
                <a:ea typeface="宋体" pitchFamily="2" charset="-122"/>
              </a:rPr>
              <a:t>Pay bill</a:t>
            </a:r>
            <a:r>
              <a:rPr lang="en-US" altLang="zh-CN" sz="1600">
                <a:latin typeface="Arial" charset="0"/>
                <a:ea typeface="宋体" pitchFamily="2" charset="-122"/>
              </a:rPr>
              <a:t>; the extending class </a:t>
            </a:r>
            <a:r>
              <a:rPr lang="en-US" altLang="zh-CN" sz="1600" b="1">
                <a:latin typeface="Arial" charset="0"/>
                <a:ea typeface="宋体" pitchFamily="2" charset="-122"/>
              </a:rPr>
              <a:t>Defer payment</a:t>
            </a:r>
            <a:r>
              <a:rPr lang="en-US" altLang="zh-CN" sz="1600">
                <a:latin typeface="Arial" charset="0"/>
                <a:ea typeface="宋体" pitchFamily="2" charset="-122"/>
              </a:rPr>
              <a:t> adds the behavior of this extension point. (extend)</a:t>
            </a:r>
          </a:p>
          <a:p>
            <a:pPr>
              <a:lnSpc>
                <a:spcPct val="80000"/>
              </a:lnSpc>
            </a:pPr>
            <a:endParaRPr lang="en-US" altLang="zh-CN" sz="1600" b="1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latin typeface="Arial" charset="0"/>
                <a:ea typeface="宋体" pitchFamily="2" charset="-122"/>
              </a:rPr>
              <a:t>Pay Bill</a:t>
            </a:r>
            <a:r>
              <a:rPr lang="en-US" altLang="zh-CN" sz="1600">
                <a:latin typeface="Arial" charset="0"/>
                <a:ea typeface="宋体" pitchFamily="2" charset="-122"/>
              </a:rPr>
              <a:t> is a parent use case and </a:t>
            </a:r>
            <a:r>
              <a:rPr lang="en-US" altLang="zh-CN" sz="1600" b="1">
                <a:latin typeface="Arial" charset="0"/>
                <a:ea typeface="宋体" pitchFamily="2" charset="-122"/>
              </a:rPr>
              <a:t>Bill Insurance</a:t>
            </a:r>
            <a:r>
              <a:rPr lang="en-US" altLang="zh-CN" sz="1600">
                <a:latin typeface="Arial" charset="0"/>
                <a:ea typeface="宋体" pitchFamily="2" charset="-122"/>
              </a:rPr>
              <a:t> is the child use case. (generalization)</a:t>
            </a:r>
          </a:p>
          <a:p>
            <a:pPr>
              <a:lnSpc>
                <a:spcPct val="80000"/>
              </a:lnSpc>
            </a:pPr>
            <a:endParaRPr lang="en-US" altLang="zh-CN" sz="160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600">
              <a:latin typeface="Arial" charset="0"/>
              <a:ea typeface="宋体" pitchFamily="2" charset="-122"/>
            </a:endParaRPr>
          </a:p>
        </p:txBody>
      </p:sp>
      <p:pic>
        <p:nvPicPr>
          <p:cNvPr id="26628" name="Picture 4" descr="use_cas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881188"/>
            <a:ext cx="4992688" cy="4291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410200" y="6096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Verdana" pitchFamily="34" charset="0"/>
              </a:rPr>
              <a:t>    (TogetherSoft, Inc)</a:t>
            </a:r>
          </a:p>
          <a:p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WHY OBJECT ORIENTATION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OO </a:t>
            </a:r>
            <a:r>
              <a:rPr lang="en-US" dirty="0"/>
              <a:t>Methods </a:t>
            </a:r>
            <a:r>
              <a:rPr lang="en-US" dirty="0" smtClean="0"/>
              <a:t>enables to develop </a:t>
            </a:r>
            <a:r>
              <a:rPr lang="en-US" b="1" dirty="0" smtClean="0"/>
              <a:t>set of objects that work </a:t>
            </a:r>
            <a:r>
              <a:rPr lang="en-US" dirty="0" smtClean="0"/>
              <a:t>together      software      similar to traditional techniques</a:t>
            </a:r>
            <a:r>
              <a:rPr lang="en-US" dirty="0"/>
              <a:t>.</a:t>
            </a:r>
          </a:p>
          <a:p>
            <a:r>
              <a:rPr lang="en-US" dirty="0"/>
              <a:t>some key reasons why object orientation is emphasized in OOAD: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48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096000" y="24241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1. Modeling </a:t>
            </a:r>
            <a:r>
              <a:rPr lang="en-US" b="1" dirty="0"/>
              <a:t>Real-World Entities: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92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Object-oriented </a:t>
            </a:r>
            <a:r>
              <a:rPr lang="en-US" dirty="0"/>
              <a:t>systems are designed to model the real-world entities and their interactions.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Objects </a:t>
            </a:r>
            <a:r>
              <a:rPr lang="en-US" dirty="0"/>
              <a:t>in the software model represent tangible or conceptual entities, and the relationships between objects mirror real-world associations.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makes it easier for stakeholders to understand and relate to the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29029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2. Abstraction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Abstraction </a:t>
            </a:r>
            <a:r>
              <a:rPr lang="en-US" dirty="0"/>
              <a:t>is a crucial concept in OOAD. Objects allow developers to abstract complex systems by focusing on essential features while hiding unnecessary details.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simplifies the modeling and design process, making it more intuitive and manageable.</a:t>
            </a:r>
          </a:p>
        </p:txBody>
      </p:sp>
    </p:spTree>
    <p:extLst>
      <p:ext uri="{BB962C8B-B14F-4D97-AF65-F5344CB8AC3E}">
        <p14:creationId xmlns:p14="http://schemas.microsoft.com/office/powerpoint/2010/main" val="8572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3. Modularity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Modularity means breaking u</a:t>
            </a:r>
            <a:r>
              <a:rPr lang="en-US" dirty="0"/>
              <a:t>p</a:t>
            </a:r>
            <a:r>
              <a:rPr lang="en-US" dirty="0" smtClean="0"/>
              <a:t> something complex into manageable units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Modularity helps you to understand the complex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Objects promote modularity by encapsulating data and behavior within discrete units.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Each </a:t>
            </a:r>
            <a:r>
              <a:rPr lang="en-US" dirty="0"/>
              <a:t>object is responsible for a specific set of tasks, and interactions between objects occur through well-defined interfaces.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1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3. </a:t>
            </a:r>
            <a:r>
              <a:rPr lang="en-US" b="1" dirty="0" smtClean="0"/>
              <a:t>Modularity Con…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modularity enhances code organization, understandability, and maintainability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diagram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00"/>
            <a:ext cx="4800600" cy="38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4. Encapsulation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Encapsulation </a:t>
            </a:r>
            <a:r>
              <a:rPr lang="en-US" dirty="0"/>
              <a:t>involves bundling data and the methods that operate on the data into a single unit (an object).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helps in hiding the internal details of an object, exposing only what is necessary for other objects to interact with it.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Encapsulation </a:t>
            </a:r>
            <a:r>
              <a:rPr lang="en-US" dirty="0"/>
              <a:t>supports data security and promotes a clear separation of concerns.</a:t>
            </a:r>
          </a:p>
        </p:txBody>
      </p:sp>
    </p:spTree>
    <p:extLst>
      <p:ext uri="{BB962C8B-B14F-4D97-AF65-F5344CB8AC3E}">
        <p14:creationId xmlns:p14="http://schemas.microsoft.com/office/powerpoint/2010/main" val="359723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5. Inheritance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Inheritance </a:t>
            </a:r>
            <a:r>
              <a:rPr lang="en-US" dirty="0"/>
              <a:t>allows the creation of new classes based on existing classes, inheriting their attributes and behaviors.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promotes code reuse, reduces redundancy, and facilitates the creation of a hierarchy of classes.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Inheritance </a:t>
            </a:r>
            <a:r>
              <a:rPr lang="en-US" dirty="0"/>
              <a:t>contributes to the extensibility and flexibility of the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93214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20545</TotalTime>
  <Words>1386</Words>
  <Application>Microsoft Office PowerPoint</Application>
  <PresentationFormat>On-screen Show (4:3)</PresentationFormat>
  <Paragraphs>204</Paragraphs>
  <Slides>27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Times New Roman</vt:lpstr>
      <vt:lpstr>Verdana</vt:lpstr>
      <vt:lpstr>Wingdings</vt:lpstr>
      <vt:lpstr>Office Theme</vt:lpstr>
      <vt:lpstr>Bitmap Image</vt:lpstr>
      <vt:lpstr>Object Oriented Analysis and Design (OOA&amp;D) </vt:lpstr>
      <vt:lpstr>What Is an Object?</vt:lpstr>
      <vt:lpstr> WHY OBJECT ORIENTATION </vt:lpstr>
      <vt:lpstr> 1. Modeling Real-World Entities: </vt:lpstr>
      <vt:lpstr> 2. Abstraction </vt:lpstr>
      <vt:lpstr> 3. Modularity </vt:lpstr>
      <vt:lpstr> 3. Modularity Con… </vt:lpstr>
      <vt:lpstr> 4. Encapsulation </vt:lpstr>
      <vt:lpstr> 5. Inheritance </vt:lpstr>
      <vt:lpstr>6. Polymorphism</vt:lpstr>
      <vt:lpstr>7. Reusability</vt:lpstr>
      <vt:lpstr> 8. Adaptability to Change </vt:lpstr>
      <vt:lpstr>9. Collaboration</vt:lpstr>
      <vt:lpstr>Object-Orientation  </vt:lpstr>
      <vt:lpstr>OVERVIEW OF UNIFIED APPROACH </vt:lpstr>
      <vt:lpstr>What is UML and Why we use UML?</vt:lpstr>
      <vt:lpstr>A brief history of UML</vt:lpstr>
      <vt:lpstr>What is UML and Why we use UML?</vt:lpstr>
      <vt:lpstr>What is UML and Why we use UML?</vt:lpstr>
      <vt:lpstr>How to use UML diagrams to design software system?</vt:lpstr>
      <vt:lpstr>Use-Case Diagrams</vt:lpstr>
      <vt:lpstr>Use-Case Diagrams</vt:lpstr>
      <vt:lpstr>Use-Case Diagrams</vt:lpstr>
      <vt:lpstr>Use-Case Diagrams</vt:lpstr>
      <vt:lpstr>Use-Case Diagrams</vt:lpstr>
      <vt:lpstr>Use-Case Diagrams</vt:lpstr>
      <vt:lpstr>Use-Case Diagrams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 (OOA&amp;D) </dc:title>
  <dc:creator>Pc</dc:creator>
  <cp:lastModifiedBy>Abid Tasleem</cp:lastModifiedBy>
  <cp:revision>20</cp:revision>
  <dcterms:created xsi:type="dcterms:W3CDTF">2023-09-05T05:16:42Z</dcterms:created>
  <dcterms:modified xsi:type="dcterms:W3CDTF">2023-12-05T07:40:35Z</dcterms:modified>
</cp:coreProperties>
</file>