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306" r:id="rId4"/>
    <p:sldId id="307" r:id="rId5"/>
    <p:sldId id="259" r:id="rId6"/>
    <p:sldId id="260" r:id="rId7"/>
    <p:sldId id="310" r:id="rId8"/>
    <p:sldId id="325" r:id="rId9"/>
    <p:sldId id="262" r:id="rId10"/>
    <p:sldId id="311" r:id="rId11"/>
    <p:sldId id="263" r:id="rId12"/>
    <p:sldId id="264" r:id="rId13"/>
    <p:sldId id="326" r:id="rId14"/>
    <p:sldId id="327" r:id="rId15"/>
    <p:sldId id="328" r:id="rId16"/>
    <p:sldId id="329" r:id="rId17"/>
    <p:sldId id="304" r:id="rId18"/>
    <p:sldId id="281" r:id="rId19"/>
    <p:sldId id="330" r:id="rId20"/>
    <p:sldId id="305" r:id="rId21"/>
    <p:sldId id="265" r:id="rId22"/>
    <p:sldId id="266" r:id="rId23"/>
    <p:sldId id="269" r:id="rId24"/>
    <p:sldId id="283" r:id="rId25"/>
    <p:sldId id="284" r:id="rId26"/>
    <p:sldId id="285" r:id="rId27"/>
    <p:sldId id="308" r:id="rId28"/>
    <p:sldId id="291" r:id="rId29"/>
    <p:sldId id="292" r:id="rId30"/>
    <p:sldId id="293" r:id="rId31"/>
    <p:sldId id="295" r:id="rId32"/>
    <p:sldId id="298" r:id="rId33"/>
    <p:sldId id="271" r:id="rId34"/>
    <p:sldId id="272" r:id="rId35"/>
    <p:sldId id="274" r:id="rId36"/>
    <p:sldId id="276" r:id="rId37"/>
    <p:sldId id="312" r:id="rId38"/>
    <p:sldId id="313" r:id="rId39"/>
    <p:sldId id="315" r:id="rId40"/>
    <p:sldId id="31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86894" autoAdjust="0"/>
  </p:normalViewPr>
  <p:slideViewPr>
    <p:cSldViewPr>
      <p:cViewPr varScale="1">
        <p:scale>
          <a:sx n="61" d="100"/>
          <a:sy n="61" d="100"/>
        </p:scale>
        <p:origin x="164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D38CEB-D800-4580-932B-BC7F307E1A9D}"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BCF4F2-6894-41B5-B54C-C537AFB7B2F1}" type="slidenum">
              <a:rPr lang="en-US" smtClean="0"/>
              <a:pPr/>
              <a:t>‹#›</a:t>
            </a:fld>
            <a:endParaRPr lang="en-US"/>
          </a:p>
        </p:txBody>
      </p:sp>
    </p:spTree>
    <p:extLst>
      <p:ext uri="{BB962C8B-B14F-4D97-AF65-F5344CB8AC3E}">
        <p14:creationId xmlns:p14="http://schemas.microsoft.com/office/powerpoint/2010/main" val="180653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data flow architecture is different from </a:t>
            </a:r>
            <a:r>
              <a:rPr lang="en-US" i="1" dirty="0"/>
              <a:t>data architecture. Data architecture is about</a:t>
            </a:r>
          </a:p>
          <a:p>
            <a:r>
              <a:rPr lang="en-US" dirty="0"/>
              <a:t>how the data is arranged in each data store and how a data store is designed to reflect the</a:t>
            </a:r>
          </a:p>
          <a:p>
            <a:r>
              <a:rPr lang="en-US" dirty="0"/>
              <a:t>business processes. The activity to produce data architecture is known as </a:t>
            </a:r>
            <a:r>
              <a:rPr lang="en-US" i="1" dirty="0"/>
              <a:t>data modeling.</a:t>
            </a:r>
            <a:endParaRPr lang="en-US" dirty="0"/>
          </a:p>
          <a:p>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2</a:t>
            </a:fld>
            <a:endParaRPr lang="en-US"/>
          </a:p>
        </p:txBody>
      </p:sp>
    </p:spTree>
    <p:extLst>
      <p:ext uri="{BB962C8B-B14F-4D97-AF65-F5344CB8AC3E}">
        <p14:creationId xmlns:p14="http://schemas.microsoft.com/office/powerpoint/2010/main" val="1284234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17</a:t>
            </a:fld>
            <a:endParaRPr lang="en-US"/>
          </a:p>
        </p:txBody>
      </p:sp>
    </p:spTree>
    <p:extLst>
      <p:ext uri="{BB962C8B-B14F-4D97-AF65-F5344CB8AC3E}">
        <p14:creationId xmlns:p14="http://schemas.microsoft.com/office/powerpoint/2010/main" val="348904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These four data flow architectures are just examples. When building a data warehouse,</a:t>
            </a:r>
          </a:p>
          <a:p>
            <a:r>
              <a:rPr lang="en-US" sz="1200" kern="1200" baseline="0" dirty="0">
                <a:solidFill>
                  <a:schemeClr val="tx1"/>
                </a:solidFill>
                <a:latin typeface="+mn-lt"/>
                <a:ea typeface="+mn-ea"/>
                <a:cs typeface="+mn-cs"/>
              </a:rPr>
              <a:t>you need to design the data flow architecture to suit the data requirements and data quality</a:t>
            </a:r>
          </a:p>
          <a:p>
            <a:r>
              <a:rPr lang="en-US" sz="1200" kern="1200" baseline="0" dirty="0">
                <a:solidFill>
                  <a:schemeClr val="tx1"/>
                </a:solidFill>
                <a:latin typeface="+mn-lt"/>
                <a:ea typeface="+mn-ea"/>
                <a:cs typeface="+mn-cs"/>
              </a:rPr>
              <a:t>requirements of the project. These four architectures are by no means exhaustive; you should</a:t>
            </a:r>
          </a:p>
          <a:p>
            <a:r>
              <a:rPr lang="en-US" sz="1200" kern="1200" baseline="0" dirty="0">
                <a:solidFill>
                  <a:schemeClr val="tx1"/>
                </a:solidFill>
                <a:latin typeface="+mn-lt"/>
                <a:ea typeface="+mn-ea"/>
                <a:cs typeface="+mn-cs"/>
              </a:rPr>
              <a:t>design your own data flow architecture. For example, is it possible to have a data flow architecture</a:t>
            </a:r>
          </a:p>
          <a:p>
            <a:r>
              <a:rPr lang="en-US" sz="1200" kern="1200" baseline="0" dirty="0">
                <a:solidFill>
                  <a:schemeClr val="tx1"/>
                </a:solidFill>
                <a:latin typeface="+mn-lt"/>
                <a:ea typeface="+mn-ea"/>
                <a:cs typeface="+mn-cs"/>
              </a:rPr>
              <a:t>without a stage? Yes, it is possible, if you can do the transformation on the fly in the ETL</a:t>
            </a:r>
          </a:p>
          <a:p>
            <a:r>
              <a:rPr lang="en-US" sz="1200" kern="1200" baseline="0" dirty="0">
                <a:solidFill>
                  <a:schemeClr val="tx1"/>
                </a:solidFill>
                <a:latin typeface="+mn-lt"/>
                <a:ea typeface="+mn-ea"/>
                <a:cs typeface="+mn-cs"/>
              </a:rPr>
              <a:t>server’s memory, especially if you have a low data volume. Can you have a data flow architecture</a:t>
            </a:r>
          </a:p>
          <a:p>
            <a:r>
              <a:rPr lang="en-US" sz="1200" kern="1200" baseline="0" dirty="0">
                <a:solidFill>
                  <a:schemeClr val="tx1"/>
                </a:solidFill>
                <a:latin typeface="+mn-lt"/>
                <a:ea typeface="+mn-ea"/>
                <a:cs typeface="+mn-cs"/>
              </a:rPr>
              <a:t>without a DDS? Yes, you can have stage + NDS data stores only if you want to have a normalized</a:t>
            </a:r>
          </a:p>
          <a:p>
            <a:r>
              <a:rPr lang="en-US" sz="1200" kern="1200" baseline="0" dirty="0">
                <a:solidFill>
                  <a:schemeClr val="tx1"/>
                </a:solidFill>
                <a:latin typeface="+mn-lt"/>
                <a:ea typeface="+mn-ea"/>
                <a:cs typeface="+mn-cs"/>
              </a:rPr>
              <a:t>data warehouse rather than a dimensional one. Is it possible to have two DDSs? Yes,</a:t>
            </a:r>
          </a:p>
          <a:p>
            <a:r>
              <a:rPr lang="en-US" sz="1200" kern="1200" baseline="0" dirty="0">
                <a:solidFill>
                  <a:schemeClr val="tx1"/>
                </a:solidFill>
                <a:latin typeface="+mn-lt"/>
                <a:ea typeface="+mn-ea"/>
                <a:cs typeface="+mn-cs"/>
              </a:rPr>
              <a:t>of course you can have multiple DDSs—you can have as many as you need.</a:t>
            </a:r>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23</a:t>
            </a:fld>
            <a:endParaRPr lang="en-US"/>
          </a:p>
        </p:txBody>
      </p:sp>
    </p:spTree>
    <p:extLst>
      <p:ext uri="{BB962C8B-B14F-4D97-AF65-F5344CB8AC3E}">
        <p14:creationId xmlns:p14="http://schemas.microsoft.com/office/powerpoint/2010/main" val="401512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DDS consists of one or several dimensional data marts (a group of related fact tables and their corresponding dimension tables containing the measurements of business events, categorized by their dimensions)</a:t>
            </a:r>
          </a:p>
          <a:p>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24</a:t>
            </a:fld>
            <a:endParaRPr lang="en-US"/>
          </a:p>
        </p:txBody>
      </p:sp>
    </p:spTree>
    <p:extLst>
      <p:ext uri="{BB962C8B-B14F-4D97-AF65-F5344CB8AC3E}">
        <p14:creationId xmlns:p14="http://schemas.microsoft.com/office/powerpoint/2010/main" val="2746996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Historical transaction data means the business transactions that happened in the past. Data from every single year is stored in the </a:t>
            </a:r>
            <a:r>
              <a:rPr lang="en-US" dirty="0" smtClean="0"/>
              <a:t>NDS</a:t>
            </a:r>
          </a:p>
          <a:p>
            <a:r>
              <a:rPr lang="en-US" sz="1200" b="1" i="0" kern="1200" dirty="0" smtClean="0">
                <a:solidFill>
                  <a:schemeClr val="tx1"/>
                </a:solidFill>
                <a:effectLst/>
                <a:latin typeface="+mn-lt"/>
                <a:ea typeface="+mn-ea"/>
                <a:cs typeface="+mn-cs"/>
              </a:rPr>
              <a:t>Master data : </a:t>
            </a:r>
            <a:r>
              <a:rPr lang="en-US" sz="1200" b="0" i="0" kern="1200" dirty="0" smtClean="0">
                <a:solidFill>
                  <a:schemeClr val="tx1"/>
                </a:solidFill>
                <a:effectLst/>
                <a:latin typeface="+mn-lt"/>
                <a:ea typeface="+mn-ea"/>
                <a:cs typeface="+mn-cs"/>
              </a:rPr>
              <a:t>Master data refers to the foundational data shared across an organization, representing the core business entities and their attributes.</a:t>
            </a:r>
          </a:p>
          <a:p>
            <a:r>
              <a:rPr lang="en-US" sz="1200" b="1" i="0" kern="1200" dirty="0" smtClean="0">
                <a:solidFill>
                  <a:schemeClr val="tx1"/>
                </a:solidFill>
                <a:effectLst/>
                <a:latin typeface="+mn-lt"/>
                <a:ea typeface="+mn-ea"/>
                <a:cs typeface="+mn-cs"/>
              </a:rPr>
              <a:t>Examples:</a:t>
            </a:r>
            <a:r>
              <a:rPr lang="en-US" sz="1200" b="0" i="0" kern="1200" dirty="0" smtClean="0">
                <a:solidFill>
                  <a:schemeClr val="tx1"/>
                </a:solidFill>
                <a:effectLst/>
                <a:latin typeface="+mn-lt"/>
                <a:ea typeface="+mn-ea"/>
                <a:cs typeface="+mn-cs"/>
              </a:rPr>
              <a:t> In an organization, master data can include customer information, product details, employee records, and other critical entities that are consistently used and referenced across different business processes.</a:t>
            </a:r>
          </a:p>
          <a:p>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30</a:t>
            </a:fld>
            <a:endParaRPr lang="en-US"/>
          </a:p>
        </p:txBody>
      </p:sp>
    </p:spTree>
    <p:extLst>
      <p:ext uri="{BB962C8B-B14F-4D97-AF65-F5344CB8AC3E}">
        <p14:creationId xmlns:p14="http://schemas.microsoft.com/office/powerpoint/2010/main" val="222196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SAN:</a:t>
            </a:r>
            <a:r>
              <a:rPr lang="en-US" baseline="0" dirty="0" smtClean="0"/>
              <a:t> </a:t>
            </a:r>
            <a:r>
              <a:rPr lang="en-US" sz="1200" b="0" i="0" kern="1200" dirty="0" smtClean="0">
                <a:solidFill>
                  <a:schemeClr val="tx1"/>
                </a:solidFill>
                <a:effectLst/>
                <a:latin typeface="+mn-lt"/>
                <a:ea typeface="+mn-ea"/>
                <a:cs typeface="+mn-cs"/>
              </a:rPr>
              <a:t>Storage Area Network</a:t>
            </a:r>
          </a:p>
          <a:p>
            <a:r>
              <a:rPr lang="en-US" sz="1200" b="0" i="0" kern="1200" dirty="0" smtClean="0">
                <a:solidFill>
                  <a:schemeClr val="tx1"/>
                </a:solidFill>
                <a:effectLst/>
                <a:latin typeface="+mn-lt"/>
                <a:ea typeface="+mn-ea"/>
                <a:cs typeface="+mn-cs"/>
              </a:rPr>
              <a:t>RAID: Redundant Array of Independent Disks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39</a:t>
            </a:fld>
            <a:endParaRPr lang="en-US"/>
          </a:p>
        </p:txBody>
      </p:sp>
    </p:spTree>
    <p:extLst>
      <p:ext uri="{BB962C8B-B14F-4D97-AF65-F5344CB8AC3E}">
        <p14:creationId xmlns:p14="http://schemas.microsoft.com/office/powerpoint/2010/main" val="155340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ETL stands for Extract, Transform, Load, and it refers to the processes involved in collecting, cleaning, transforming, and loading data from various sources into a data warehouse. ETL is a critical part of the data warehousing workflow, enabling organizations to consolidate and organize data for analysis and reporting. Here's a breakdown of each stage in the ETL process:</a:t>
            </a:r>
          </a:p>
          <a:p>
            <a:endParaRPr lang="en-US" dirty="0" smtClean="0"/>
          </a:p>
          <a:p>
            <a:r>
              <a:rPr lang="en-US" dirty="0" smtClean="0"/>
              <a:t>Extract:</a:t>
            </a:r>
          </a:p>
          <a:p>
            <a:endParaRPr lang="en-US" dirty="0" smtClean="0"/>
          </a:p>
          <a:p>
            <a:r>
              <a:rPr lang="en-US" dirty="0" smtClean="0"/>
              <a:t>In the "Extract" phase, data is gathered from different source systems, which can include databases, applications, logs, flat files, and more.</a:t>
            </a:r>
          </a:p>
          <a:p>
            <a:r>
              <a:rPr lang="en-US" dirty="0" smtClean="0"/>
              <a:t>The extraction process involves reading and copying the relevant data from the source systems. This data is often in raw and varied formats.</a:t>
            </a:r>
          </a:p>
          <a:p>
            <a:r>
              <a:rPr lang="en-US" dirty="0" smtClean="0"/>
              <a:t>Transform:</a:t>
            </a:r>
          </a:p>
          <a:p>
            <a:endParaRPr lang="en-US" dirty="0" smtClean="0"/>
          </a:p>
          <a:p>
            <a:r>
              <a:rPr lang="en-US" dirty="0" smtClean="0"/>
              <a:t>The "Transform" phase involves cleaning, structuring, and transforming the extracted data into a format suitable for analysis and reporting.</a:t>
            </a:r>
          </a:p>
          <a:p>
            <a:r>
              <a:rPr lang="en-US" dirty="0" smtClean="0"/>
              <a:t>Transformation tasks may include data cleansing (fixing errors, handling missing values), data normalization, data enrichment (adding additional information), and aggregations.</a:t>
            </a:r>
          </a:p>
          <a:p>
            <a:r>
              <a:rPr lang="en-US" dirty="0" smtClean="0"/>
              <a:t>The goal is to ensure consistency, accuracy, and a standardized structure across all the data being loaded into the data warehouse.</a:t>
            </a:r>
          </a:p>
          <a:p>
            <a:r>
              <a:rPr lang="en-US" dirty="0" smtClean="0"/>
              <a:t>Load:</a:t>
            </a:r>
          </a:p>
          <a:p>
            <a:endParaRPr lang="en-US" dirty="0" smtClean="0"/>
          </a:p>
          <a:p>
            <a:r>
              <a:rPr lang="en-US" dirty="0" smtClean="0"/>
              <a:t>In the "Load" phase, the transformed data is loaded into the data warehouse, which is a centralized repository optimized for querying and reporting.</a:t>
            </a:r>
          </a:p>
          <a:p>
            <a:r>
              <a:rPr lang="en-US" dirty="0" smtClean="0"/>
              <a:t>The data is organized into tables, and indexing may be applied to optimize query performance.</a:t>
            </a:r>
          </a:p>
          <a:p>
            <a:r>
              <a:rPr lang="en-US" dirty="0" smtClean="0"/>
              <a:t>Loading can be done in different ways, such as full loading (loading all data from source to destination), incremental loading (only loading new or changed data), or a combination of both.</a:t>
            </a:r>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4</a:t>
            </a:fld>
            <a:endParaRPr lang="en-US"/>
          </a:p>
        </p:txBody>
      </p:sp>
    </p:spTree>
    <p:extLst>
      <p:ext uri="{BB962C8B-B14F-4D97-AF65-F5344CB8AC3E}">
        <p14:creationId xmlns:p14="http://schemas.microsoft.com/office/powerpoint/2010/main" val="1078169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i="1" dirty="0"/>
              <a:t>stage is an internal data store used for transforming and preparing the data</a:t>
            </a:r>
          </a:p>
          <a:p>
            <a:r>
              <a:rPr lang="en-US" dirty="0"/>
              <a:t>obtained from the source systems, before the data is loaded to other data stores in</a:t>
            </a:r>
          </a:p>
          <a:p>
            <a:r>
              <a:rPr lang="en-US" dirty="0"/>
              <a:t>a data warehouse.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sz="2000" dirty="0"/>
          </a:p>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A master data store is a user-facing or hybrid data store containing a complete set of data in a data warehouse, including all versions and all historical data</a:t>
            </a:r>
          </a:p>
        </p:txBody>
      </p:sp>
      <p:sp>
        <p:nvSpPr>
          <p:cNvPr id="4" name="Slide Number Placeholder 3"/>
          <p:cNvSpPr>
            <a:spLocks noGrp="1"/>
          </p:cNvSpPr>
          <p:nvPr>
            <p:ph type="sldNum" sz="quarter" idx="10"/>
          </p:nvPr>
        </p:nvSpPr>
        <p:spPr/>
        <p:txBody>
          <a:bodyPr/>
          <a:lstStyle/>
          <a:p>
            <a:fld id="{AFBCF4F2-6894-41B5-B54C-C537AFB7B2F1}" type="slidenum">
              <a:rPr lang="en-US" smtClean="0"/>
              <a:pPr/>
              <a:t>5</a:t>
            </a:fld>
            <a:endParaRPr lang="en-US"/>
          </a:p>
        </p:txBody>
      </p:sp>
    </p:spTree>
    <p:extLst>
      <p:ext uri="{BB962C8B-B14F-4D97-AF65-F5344CB8AC3E}">
        <p14:creationId xmlns:p14="http://schemas.microsoft.com/office/powerpoint/2010/main" val="1892585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 relational database is a database that consists of entity tables with parent-child relationships between them.</a:t>
            </a:r>
          </a:p>
          <a:p>
            <a:r>
              <a:rPr lang="en-US" i="0" dirty="0"/>
              <a:t>A normalized database is a database with little or no data redundancy in third normal form or higher.</a:t>
            </a:r>
          </a:p>
          <a:p>
            <a:r>
              <a:rPr lang="en-US" i="0" dirty="0"/>
              <a:t>A </a:t>
            </a:r>
            <a:r>
              <a:rPr lang="en-US" i="0" dirty="0" err="1"/>
              <a:t>denormalized</a:t>
            </a:r>
            <a:r>
              <a:rPr lang="en-US" i="0" dirty="0"/>
              <a:t> database is a database with some data redundancy that has not gone through a normalization process.</a:t>
            </a:r>
          </a:p>
          <a:p>
            <a:r>
              <a:rPr lang="en-US" i="0" dirty="0"/>
              <a:t>A dimensional database is a </a:t>
            </a:r>
            <a:r>
              <a:rPr lang="en-US" i="0" dirty="0" err="1"/>
              <a:t>denormalized</a:t>
            </a:r>
            <a:r>
              <a:rPr lang="en-US" i="0" dirty="0"/>
              <a:t> database consisting of fact tables and common dimension tables containing the measurements of business events, categorized by their dimensions.</a:t>
            </a:r>
          </a:p>
          <a:p>
            <a:endParaRPr lang="en-US" i="0"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6</a:t>
            </a:fld>
            <a:endParaRPr lang="en-US"/>
          </a:p>
        </p:txBody>
      </p:sp>
    </p:spTree>
    <p:extLst>
      <p:ext uri="{BB962C8B-B14F-4D97-AF65-F5344CB8AC3E}">
        <p14:creationId xmlns:p14="http://schemas.microsoft.com/office/powerpoint/2010/main" val="3809580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BE4E7F-7D79-40F1-B24C-E3058856944C}" type="slidenum">
              <a:rPr lang="en-US"/>
              <a:pPr/>
              <a:t>7</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r>
              <a:rPr lang="en-US" sz="1200" dirty="0"/>
              <a:t> Supports real-time interactions, such as accessing your travel itinerary on a web site or your service history when you call into customer support. Data warehouses typically are not in a position to support the demand for near-real-time data</a:t>
            </a:r>
            <a:endParaRPr lang="en-US" dirty="0"/>
          </a:p>
        </p:txBody>
      </p:sp>
    </p:spTree>
    <p:extLst>
      <p:ext uri="{BB962C8B-B14F-4D97-AF65-F5344CB8AC3E}">
        <p14:creationId xmlns:p14="http://schemas.microsoft.com/office/powerpoint/2010/main" val="3294421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MDB is a form of database where the data is stored in cells and the position of each cell is defined by a number of variables called dimensions. Each cell represents a business event, and the value of the dimensions shows when and where this event happened.</a:t>
            </a:r>
          </a:p>
        </p:txBody>
      </p:sp>
      <p:sp>
        <p:nvSpPr>
          <p:cNvPr id="4" name="Slide Number Placeholder 3"/>
          <p:cNvSpPr>
            <a:spLocks noGrp="1"/>
          </p:cNvSpPr>
          <p:nvPr>
            <p:ph type="sldNum" sz="quarter" idx="10"/>
          </p:nvPr>
        </p:nvSpPr>
        <p:spPr/>
        <p:txBody>
          <a:bodyPr/>
          <a:lstStyle/>
          <a:p>
            <a:fld id="{AFBCF4F2-6894-41B5-B54C-C537AFB7B2F1}" type="slidenum">
              <a:rPr lang="en-US" smtClean="0"/>
              <a:pPr/>
              <a:t>9</a:t>
            </a:fld>
            <a:endParaRPr lang="en-US"/>
          </a:p>
        </p:txBody>
      </p:sp>
    </p:spTree>
    <p:extLst>
      <p:ext uri="{BB962C8B-B14F-4D97-AF65-F5344CB8AC3E}">
        <p14:creationId xmlns:p14="http://schemas.microsoft.com/office/powerpoint/2010/main" val="3883280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An MDB is a form of database where the data is stored in cells and the position of each cell is defined by a number of variables called dimensions. Each cell represents a business event, and the value of the dimensions shows when and where this event </a:t>
            </a:r>
            <a:r>
              <a:rPr lang="en-US"/>
              <a:t>happened.</a:t>
            </a:r>
          </a:p>
        </p:txBody>
      </p:sp>
      <p:sp>
        <p:nvSpPr>
          <p:cNvPr id="4" name="Slide Number Placeholder 3"/>
          <p:cNvSpPr>
            <a:spLocks noGrp="1"/>
          </p:cNvSpPr>
          <p:nvPr>
            <p:ph type="sldNum" sz="quarter" idx="10"/>
          </p:nvPr>
        </p:nvSpPr>
        <p:spPr/>
        <p:txBody>
          <a:bodyPr/>
          <a:lstStyle/>
          <a:p>
            <a:fld id="{AFBCF4F2-6894-41B5-B54C-C537AFB7B2F1}" type="slidenum">
              <a:rPr lang="en-US" smtClean="0"/>
              <a:pPr/>
              <a:t>10</a:t>
            </a:fld>
            <a:endParaRPr lang="en-US"/>
          </a:p>
        </p:txBody>
      </p:sp>
    </p:spTree>
    <p:extLst>
      <p:ext uri="{BB962C8B-B14F-4D97-AF65-F5344CB8AC3E}">
        <p14:creationId xmlns:p14="http://schemas.microsoft.com/office/powerpoint/2010/main" val="3371158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An example of a step is extracting particular data from a source data store or performing certain data transformations</a:t>
            </a:r>
          </a:p>
        </p:txBody>
      </p:sp>
      <p:sp>
        <p:nvSpPr>
          <p:cNvPr id="4" name="Slide Number Placeholder 3"/>
          <p:cNvSpPr>
            <a:spLocks noGrp="1"/>
          </p:cNvSpPr>
          <p:nvPr>
            <p:ph type="sldNum" sz="quarter" idx="10"/>
          </p:nvPr>
        </p:nvSpPr>
        <p:spPr/>
        <p:txBody>
          <a:bodyPr/>
          <a:lstStyle/>
          <a:p>
            <a:fld id="{AFBCF4F2-6894-41B5-B54C-C537AFB7B2F1}" type="slidenum">
              <a:rPr lang="en-US" smtClean="0"/>
              <a:pPr/>
              <a:t>12</a:t>
            </a:fld>
            <a:endParaRPr lang="en-US"/>
          </a:p>
        </p:txBody>
      </p:sp>
    </p:spTree>
    <p:extLst>
      <p:ext uri="{BB962C8B-B14F-4D97-AF65-F5344CB8AC3E}">
        <p14:creationId xmlns:p14="http://schemas.microsoft.com/office/powerpoint/2010/main" val="851844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flat file is a type of database that stores data in a plain text or binary file. Unlike relational databases, which use a structured format with tables, rows, and columns, flat files do not have a complex structure. Instead, they typically consist of a single table with a list of records, where each record has fields or attributes separated by delimiters such as commas, tabs, or fixed-width spaces.</a:t>
            </a:r>
          </a:p>
          <a:p>
            <a:r>
              <a:rPr lang="en-US" b="1" dirty="0" smtClean="0"/>
              <a:t>Comma-Separated Values (CSV): </a:t>
            </a:r>
            <a:r>
              <a:rPr lang="en-US" dirty="0" smtClean="0"/>
              <a:t>A common format where each field is separated by a comma. For example:</a:t>
            </a:r>
          </a:p>
          <a:p>
            <a:r>
              <a:rPr lang="en-US" dirty="0" smtClean="0"/>
              <a:t>Name, Age, City</a:t>
            </a:r>
          </a:p>
          <a:p>
            <a:r>
              <a:rPr lang="en-US" dirty="0" smtClean="0"/>
              <a:t>John, 25, New York</a:t>
            </a:r>
          </a:p>
          <a:p>
            <a:r>
              <a:rPr lang="en-US" dirty="0" smtClean="0"/>
              <a:t>Jane, 30, London</a:t>
            </a:r>
          </a:p>
          <a:p>
            <a:r>
              <a:rPr lang="en-US" sz="1200" b="1" i="0" kern="1200" dirty="0" smtClean="0">
                <a:solidFill>
                  <a:schemeClr val="tx1"/>
                </a:solidFill>
                <a:effectLst/>
                <a:latin typeface="+mn-lt"/>
                <a:ea typeface="+mn-ea"/>
                <a:cs typeface="+mn-cs"/>
              </a:rPr>
              <a:t>Tab-Separated Values (TSV):</a:t>
            </a:r>
            <a:r>
              <a:rPr lang="en-US" sz="1200" b="0" i="0" kern="1200" dirty="0" smtClean="0">
                <a:solidFill>
                  <a:schemeClr val="tx1"/>
                </a:solidFill>
                <a:effectLst/>
                <a:latin typeface="+mn-lt"/>
                <a:ea typeface="+mn-ea"/>
                <a:cs typeface="+mn-cs"/>
              </a:rPr>
              <a:t> Similar to CSV, but fields are separated by tabs. For example:</a:t>
            </a:r>
          </a:p>
          <a:p>
            <a:r>
              <a:rPr lang="en-US" dirty="0" smtClean="0"/>
              <a:t>Name    Age    City</a:t>
            </a:r>
          </a:p>
          <a:p>
            <a:r>
              <a:rPr lang="en-US" dirty="0" smtClean="0"/>
              <a:t>John    25     New York</a:t>
            </a:r>
          </a:p>
          <a:p>
            <a:r>
              <a:rPr lang="en-US" dirty="0" smtClean="0"/>
              <a:t>Jane    30     London</a:t>
            </a:r>
          </a:p>
          <a:p>
            <a:endParaRPr lang="en-US" dirty="0"/>
          </a:p>
        </p:txBody>
      </p:sp>
      <p:sp>
        <p:nvSpPr>
          <p:cNvPr id="4" name="Slide Number Placeholder 3"/>
          <p:cNvSpPr>
            <a:spLocks noGrp="1"/>
          </p:cNvSpPr>
          <p:nvPr>
            <p:ph type="sldNum" sz="quarter" idx="10"/>
          </p:nvPr>
        </p:nvSpPr>
        <p:spPr/>
        <p:txBody>
          <a:bodyPr/>
          <a:lstStyle/>
          <a:p>
            <a:fld id="{AFBCF4F2-6894-41B5-B54C-C537AFB7B2F1}" type="slidenum">
              <a:rPr lang="en-US" smtClean="0"/>
              <a:pPr/>
              <a:t>14</a:t>
            </a:fld>
            <a:endParaRPr lang="en-US"/>
          </a:p>
        </p:txBody>
      </p:sp>
    </p:spTree>
    <p:extLst>
      <p:ext uri="{BB962C8B-B14F-4D97-AF65-F5344CB8AC3E}">
        <p14:creationId xmlns:p14="http://schemas.microsoft.com/office/powerpoint/2010/main" val="292167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E4DAE3A-8CCB-4657-8704-E3F772E1563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DAE3A-8CCB-4657-8704-E3F772E1563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DAE3A-8CCB-4657-8704-E3F772E1563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4DAE3A-8CCB-4657-8704-E3F772E1563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4DAE3A-8CCB-4657-8704-E3F772E15639}"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4DAE3A-8CCB-4657-8704-E3F772E1563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4DAE3A-8CCB-4657-8704-E3F772E15639}"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4DAE3A-8CCB-4657-8704-E3F772E15639}"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4DAE3A-8CCB-4657-8704-E3F772E15639}"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4DAE3A-8CCB-4657-8704-E3F772E1563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4DAE3A-8CCB-4657-8704-E3F772E15639}"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DCE4B0-79FA-4B4E-B946-99F49E14B0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DAE3A-8CCB-4657-8704-E3F772E15639}" type="datetimeFigureOut">
              <a:rPr lang="en-US" smtClean="0"/>
              <a:pPr/>
              <a:t>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DCE4B0-79FA-4B4E-B946-99F49E14B0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Warehouse Architecture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A cube with three dimensions</a:t>
            </a:r>
          </a:p>
        </p:txBody>
      </p:sp>
      <p:pic>
        <p:nvPicPr>
          <p:cNvPr id="1026" name="Picture 2"/>
          <p:cNvPicPr>
            <a:picLocks noChangeAspect="1" noChangeArrowheads="1"/>
          </p:cNvPicPr>
          <p:nvPr/>
        </p:nvPicPr>
        <p:blipFill>
          <a:blip r:embed="rId3" cstate="print"/>
          <a:srcRect/>
          <a:stretch>
            <a:fillRect/>
          </a:stretch>
        </p:blipFill>
        <p:spPr bwMode="auto">
          <a:xfrm>
            <a:off x="762000" y="1447800"/>
            <a:ext cx="7400925"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data flow architecture with a stage, ODS, DDS, and MDB</a:t>
            </a:r>
          </a:p>
        </p:txBody>
      </p:sp>
      <p:pic>
        <p:nvPicPr>
          <p:cNvPr id="1026" name="Picture 2"/>
          <p:cNvPicPr>
            <a:picLocks noChangeAspect="1" noChangeArrowheads="1"/>
          </p:cNvPicPr>
          <p:nvPr/>
        </p:nvPicPr>
        <p:blipFill>
          <a:blip r:embed="rId2" cstate="print"/>
          <a:srcRect/>
          <a:stretch>
            <a:fillRect/>
          </a:stretch>
        </p:blipFill>
        <p:spPr bwMode="auto">
          <a:xfrm>
            <a:off x="362678" y="2286000"/>
            <a:ext cx="8324122" cy="29384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ETL Package, Process, Step</a:t>
            </a:r>
          </a:p>
        </p:txBody>
      </p:sp>
      <p:sp>
        <p:nvSpPr>
          <p:cNvPr id="3" name="Content Placeholder 2"/>
          <p:cNvSpPr>
            <a:spLocks noGrp="1"/>
          </p:cNvSpPr>
          <p:nvPr>
            <p:ph idx="1"/>
          </p:nvPr>
        </p:nvSpPr>
        <p:spPr>
          <a:xfrm>
            <a:off x="228600" y="1066800"/>
            <a:ext cx="8763000" cy="5334000"/>
          </a:xfrm>
        </p:spPr>
        <p:txBody>
          <a:bodyPr>
            <a:noAutofit/>
          </a:bodyPr>
          <a:lstStyle/>
          <a:p>
            <a:r>
              <a:rPr lang="en-US" sz="3600" dirty="0"/>
              <a:t>ETL Package</a:t>
            </a:r>
          </a:p>
          <a:p>
            <a:pPr lvl="1"/>
            <a:r>
              <a:rPr lang="en-US" dirty="0"/>
              <a:t>Consists of several ETL processes</a:t>
            </a:r>
          </a:p>
          <a:p>
            <a:r>
              <a:rPr lang="en-US" sz="3600" dirty="0"/>
              <a:t>ETL Process</a:t>
            </a:r>
          </a:p>
          <a:p>
            <a:pPr lvl="1"/>
            <a:r>
              <a:rPr lang="en-US" dirty="0"/>
              <a:t>A program that is part of an ETL package that retrieves data from one or several sources and populates one target table</a:t>
            </a:r>
          </a:p>
          <a:p>
            <a:r>
              <a:rPr lang="en-US" sz="3600" dirty="0"/>
              <a:t>ETL Process Step</a:t>
            </a:r>
          </a:p>
          <a:p>
            <a:pPr lvl="1"/>
            <a:r>
              <a:rPr lang="en-US" dirty="0"/>
              <a:t>ETL process consists of several steps</a:t>
            </a:r>
          </a:p>
          <a:p>
            <a:pPr lvl="1"/>
            <a:r>
              <a:rPr lang="en-US" dirty="0"/>
              <a:t>A component of an ETL process that does a specific task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ETL Package</a:t>
            </a:r>
            <a:endParaRPr lang="en-US" dirty="0"/>
          </a:p>
        </p:txBody>
      </p:sp>
      <p:sp>
        <p:nvSpPr>
          <p:cNvPr id="3" name="Content Placeholder 2"/>
          <p:cNvSpPr>
            <a:spLocks noGrp="1"/>
          </p:cNvSpPr>
          <p:nvPr>
            <p:ph idx="1"/>
          </p:nvPr>
        </p:nvSpPr>
        <p:spPr/>
        <p:txBody>
          <a:bodyPr/>
          <a:lstStyle/>
          <a:p>
            <a:r>
              <a:rPr lang="en-US" dirty="0"/>
              <a:t>It's a process commonly used in data integration and data warehousing to move and transform data from source systems to a target destination. </a:t>
            </a:r>
            <a:endParaRPr lang="en-US" dirty="0" smtClean="0"/>
          </a:p>
          <a:p>
            <a:r>
              <a:rPr lang="en-US" dirty="0" smtClean="0"/>
              <a:t>The </a:t>
            </a:r>
            <a:r>
              <a:rPr lang="en-US" dirty="0"/>
              <a:t>ETL process is crucial for consolidating, cleaning, and organizing data so that it can be effectively used for reporting and analysis.</a:t>
            </a:r>
          </a:p>
        </p:txBody>
      </p:sp>
    </p:spTree>
    <p:extLst>
      <p:ext uri="{BB962C8B-B14F-4D97-AF65-F5344CB8AC3E}">
        <p14:creationId xmlns:p14="http://schemas.microsoft.com/office/powerpoint/2010/main" val="15351009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Extract (E</a:t>
            </a:r>
            <a:r>
              <a:rPr lang="en-US" sz="4800" b="1" dirty="0" smtClean="0"/>
              <a:t>)</a:t>
            </a:r>
            <a:endParaRPr lang="en-US" sz="4800" b="1" dirty="0"/>
          </a:p>
        </p:txBody>
      </p:sp>
      <p:sp>
        <p:nvSpPr>
          <p:cNvPr id="3" name="Content Placeholder 2"/>
          <p:cNvSpPr>
            <a:spLocks noGrp="1"/>
          </p:cNvSpPr>
          <p:nvPr>
            <p:ph idx="1"/>
          </p:nvPr>
        </p:nvSpPr>
        <p:spPr/>
        <p:txBody>
          <a:bodyPr>
            <a:normAutofit fontScale="85000" lnSpcReduction="20000"/>
          </a:bodyPr>
          <a:lstStyle/>
          <a:p>
            <a:r>
              <a:rPr lang="en-US" b="1" dirty="0"/>
              <a:t>Definition: </a:t>
            </a:r>
            <a:r>
              <a:rPr lang="en-US" dirty="0"/>
              <a:t>In this step, data is extracted from source systems, which could include databases, applications, flat files, APIs, or other data repositories.</a:t>
            </a:r>
          </a:p>
          <a:p>
            <a:r>
              <a:rPr lang="en-US" b="1" dirty="0"/>
              <a:t>Activities:</a:t>
            </a:r>
          </a:p>
          <a:p>
            <a:r>
              <a:rPr lang="en-US" dirty="0" smtClean="0"/>
              <a:t>Identify and </a:t>
            </a:r>
            <a:r>
              <a:rPr lang="en-US" dirty="0"/>
              <a:t>connect to source systems.</a:t>
            </a:r>
          </a:p>
          <a:p>
            <a:r>
              <a:rPr lang="en-US" dirty="0"/>
              <a:t>Extract data based on predefined criteria, such as specific tables, fields, or time periods.</a:t>
            </a:r>
          </a:p>
          <a:p>
            <a:r>
              <a:rPr lang="en-US" dirty="0"/>
              <a:t>Handle incremental extraction to retrieve only new or changed data since the last ETL run.</a:t>
            </a:r>
          </a:p>
          <a:p>
            <a:r>
              <a:rPr lang="en-US" dirty="0"/>
              <a:t>Validate and clean extracted data to ensure data quality.</a:t>
            </a:r>
          </a:p>
        </p:txBody>
      </p:sp>
    </p:spTree>
    <p:extLst>
      <p:ext uri="{BB962C8B-B14F-4D97-AF65-F5344CB8AC3E}">
        <p14:creationId xmlns:p14="http://schemas.microsoft.com/office/powerpoint/2010/main" val="18357887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Transform (T</a:t>
            </a:r>
            <a:r>
              <a:rPr lang="en-US" b="1"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Definition:</a:t>
            </a:r>
            <a:r>
              <a:rPr lang="en-US" dirty="0"/>
              <a:t> The extracted data undergoes transformation to meet the requirements of the target system or data warehouse. Transformations include data cleaning, normalization, </a:t>
            </a:r>
            <a:r>
              <a:rPr lang="en-US" dirty="0" smtClean="0"/>
              <a:t>and </a:t>
            </a:r>
            <a:r>
              <a:rPr lang="en-US" dirty="0"/>
              <a:t>restructuring.</a:t>
            </a:r>
          </a:p>
          <a:p>
            <a:r>
              <a:rPr lang="en-US" b="1" dirty="0"/>
              <a:t>Activities:</a:t>
            </a:r>
            <a:endParaRPr lang="en-US" dirty="0"/>
          </a:p>
          <a:p>
            <a:pPr lvl="1"/>
            <a:r>
              <a:rPr lang="en-US" dirty="0"/>
              <a:t>Apply business rules and data validation.</a:t>
            </a:r>
          </a:p>
          <a:p>
            <a:pPr lvl="1"/>
            <a:r>
              <a:rPr lang="en-US" dirty="0"/>
              <a:t>Cleanse and standardize data to ensure consistency.</a:t>
            </a:r>
          </a:p>
          <a:p>
            <a:pPr lvl="1"/>
            <a:r>
              <a:rPr lang="en-US" dirty="0"/>
              <a:t>Perform data calculations, aggregations, and derivations.</a:t>
            </a:r>
          </a:p>
          <a:p>
            <a:pPr lvl="1"/>
            <a:r>
              <a:rPr lang="en-US" dirty="0"/>
              <a:t>Handle data type conversions and format adjustments.</a:t>
            </a:r>
          </a:p>
          <a:p>
            <a:pPr lvl="1"/>
            <a:r>
              <a:rPr lang="en-US" dirty="0"/>
              <a:t>Handle data </a:t>
            </a:r>
            <a:r>
              <a:rPr lang="en-US" dirty="0" err="1"/>
              <a:t>deduplication</a:t>
            </a:r>
            <a:r>
              <a:rPr lang="en-US" dirty="0"/>
              <a:t> and error handling.</a:t>
            </a:r>
          </a:p>
          <a:p>
            <a:endParaRPr lang="en-US" dirty="0"/>
          </a:p>
        </p:txBody>
      </p:sp>
    </p:spTree>
    <p:extLst>
      <p:ext uri="{BB962C8B-B14F-4D97-AF65-F5344CB8AC3E}">
        <p14:creationId xmlns:p14="http://schemas.microsoft.com/office/powerpoint/2010/main" val="5253479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Load (L</a:t>
            </a:r>
            <a:r>
              <a:rPr lang="en-US" b="1" dirty="0" smtClean="0"/>
              <a:t>)</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Definition:</a:t>
            </a:r>
            <a:r>
              <a:rPr lang="en-US" dirty="0"/>
              <a:t> The transformed data is loaded into the target system, which could be a data warehouse, a data mart, or another storage system for analysis and reporting.</a:t>
            </a:r>
          </a:p>
          <a:p>
            <a:r>
              <a:rPr lang="en-US" b="1" dirty="0"/>
              <a:t>Activities:</a:t>
            </a:r>
            <a:endParaRPr lang="en-US" dirty="0"/>
          </a:p>
          <a:p>
            <a:pPr lvl="1"/>
            <a:r>
              <a:rPr lang="en-US" sz="3100" dirty="0"/>
              <a:t>Map transformed data to the target schema or data model.</a:t>
            </a:r>
          </a:p>
          <a:p>
            <a:pPr lvl="1"/>
            <a:r>
              <a:rPr lang="en-US" sz="3100" dirty="0"/>
              <a:t>Load data into the destination system using appropriate loading mechanisms (e.g., bulk loading, incremental loading).</a:t>
            </a:r>
          </a:p>
          <a:p>
            <a:pPr lvl="1"/>
            <a:r>
              <a:rPr lang="en-US" sz="3100" dirty="0"/>
              <a:t>Handle data loading errors and exceptions.</a:t>
            </a:r>
          </a:p>
          <a:p>
            <a:pPr lvl="1"/>
            <a:r>
              <a:rPr lang="en-US" sz="3100" dirty="0"/>
              <a:t>Maintain data lineage and audit information.</a:t>
            </a:r>
          </a:p>
          <a:p>
            <a:endParaRPr lang="en-US" dirty="0"/>
          </a:p>
        </p:txBody>
      </p:sp>
    </p:spTree>
    <p:extLst>
      <p:ext uri="{BB962C8B-B14F-4D97-AF65-F5344CB8AC3E}">
        <p14:creationId xmlns:p14="http://schemas.microsoft.com/office/powerpoint/2010/main" val="3717498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Control System</a:t>
            </a:r>
          </a:p>
        </p:txBody>
      </p:sp>
      <p:sp>
        <p:nvSpPr>
          <p:cNvPr id="3" name="Content Placeholder 2"/>
          <p:cNvSpPr>
            <a:spLocks noGrp="1"/>
          </p:cNvSpPr>
          <p:nvPr>
            <p:ph idx="1"/>
          </p:nvPr>
        </p:nvSpPr>
        <p:spPr>
          <a:xfrm>
            <a:off x="228600" y="1066800"/>
            <a:ext cx="8686800" cy="5334000"/>
          </a:xfrm>
        </p:spPr>
        <p:txBody>
          <a:bodyPr>
            <a:noAutofit/>
          </a:bodyPr>
          <a:lstStyle/>
          <a:p>
            <a:r>
              <a:rPr lang="en-US" dirty="0"/>
              <a:t>Manages the ETL packages in the data warehouse</a:t>
            </a:r>
          </a:p>
          <a:p>
            <a:r>
              <a:rPr lang="en-US" dirty="0"/>
              <a:t>Governs the sequence of execution of processes within an ETL package</a:t>
            </a:r>
          </a:p>
          <a:p>
            <a:r>
              <a:rPr lang="en-US" dirty="0"/>
              <a:t>Controls the timings of ETL packages</a:t>
            </a:r>
          </a:p>
          <a:p>
            <a:r>
              <a:rPr lang="en-US" dirty="0"/>
              <a:t>If a failure occurs, restarts the ETL packages from the point of failure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715962"/>
          </a:xfrm>
        </p:spPr>
        <p:txBody>
          <a:bodyPr>
            <a:normAutofit fontScale="90000"/>
          </a:bodyPr>
          <a:lstStyle/>
          <a:p>
            <a:r>
              <a:rPr lang="en-US" b="1" dirty="0"/>
              <a:t>Audit</a:t>
            </a:r>
          </a:p>
        </p:txBody>
      </p:sp>
      <p:sp>
        <p:nvSpPr>
          <p:cNvPr id="3" name="Content Placeholder 2"/>
          <p:cNvSpPr>
            <a:spLocks noGrp="1"/>
          </p:cNvSpPr>
          <p:nvPr>
            <p:ph idx="1"/>
          </p:nvPr>
        </p:nvSpPr>
        <p:spPr>
          <a:xfrm>
            <a:off x="228600" y="1447800"/>
            <a:ext cx="8686800" cy="4107124"/>
          </a:xfrm>
        </p:spPr>
        <p:txBody>
          <a:bodyPr>
            <a:noAutofit/>
          </a:bodyPr>
          <a:lstStyle/>
          <a:p>
            <a:r>
              <a:rPr lang="en-US" dirty="0" smtClean="0"/>
              <a:t>Auditing </a:t>
            </a:r>
            <a:r>
              <a:rPr lang="en-US" dirty="0"/>
              <a:t>in data warehousing is a comprehensive process that involves monitoring, validating, and ensuring the quality, integrity, and security of data stored in the data warehouse. </a:t>
            </a:r>
            <a:endParaRPr lang="en-US" dirty="0" smtClean="0"/>
          </a:p>
          <a:p>
            <a:r>
              <a:rPr lang="en-US" dirty="0" smtClean="0"/>
              <a:t>It </a:t>
            </a:r>
            <a:r>
              <a:rPr lang="en-US" dirty="0"/>
              <a:t>plays a crucial role in maintaining the trustworthiness of data for analytical purposes and supporting decision-making within an organization</a:t>
            </a:r>
            <a:r>
              <a:rPr lang="en-US" dirty="0" smtClean="0"/>
              <a: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Audit</a:t>
            </a:r>
            <a:endParaRPr lang="en-US" b="1" dirty="0"/>
          </a:p>
        </p:txBody>
      </p:sp>
      <p:sp>
        <p:nvSpPr>
          <p:cNvPr id="3" name="Content Placeholder 2"/>
          <p:cNvSpPr>
            <a:spLocks noGrp="1"/>
          </p:cNvSpPr>
          <p:nvPr>
            <p:ph idx="1"/>
          </p:nvPr>
        </p:nvSpPr>
        <p:spPr/>
        <p:txBody>
          <a:bodyPr/>
          <a:lstStyle/>
          <a:p>
            <a:r>
              <a:rPr lang="en-US" sz="2800" dirty="0"/>
              <a:t>The mechanism to log the result of each step of an ETL process</a:t>
            </a:r>
            <a:endParaRPr lang="en-US" sz="2800" b="1" dirty="0"/>
          </a:p>
          <a:p>
            <a:r>
              <a:rPr lang="en-US" sz="2800" dirty="0"/>
              <a:t>Examples of the results logged by ETL audits are:</a:t>
            </a:r>
          </a:p>
          <a:p>
            <a:pPr lvl="1"/>
            <a:r>
              <a:rPr lang="en-US" sz="2400" dirty="0"/>
              <a:t>Number of records loaded in that step</a:t>
            </a:r>
          </a:p>
          <a:p>
            <a:pPr lvl="1"/>
            <a:r>
              <a:rPr lang="en-US" sz="2400" dirty="0"/>
              <a:t>the </a:t>
            </a:r>
            <a:r>
              <a:rPr lang="en-US" sz="2400" b="1" dirty="0"/>
              <a:t>time </a:t>
            </a:r>
            <a:r>
              <a:rPr lang="en-US" sz="2400" dirty="0"/>
              <a:t>the step started and finished</a:t>
            </a:r>
          </a:p>
          <a:p>
            <a:pPr lvl="1"/>
            <a:r>
              <a:rPr lang="en-US" sz="2400" dirty="0"/>
              <a:t>the </a:t>
            </a:r>
            <a:r>
              <a:rPr lang="en-US" sz="2400" b="1" dirty="0"/>
              <a:t>step identifier</a:t>
            </a:r>
            <a:r>
              <a:rPr lang="en-US" sz="2400" dirty="0"/>
              <a:t> to trace it down for debugging purposes</a:t>
            </a:r>
          </a:p>
          <a:p>
            <a:endParaRPr lang="en-US" dirty="0"/>
          </a:p>
        </p:txBody>
      </p:sp>
    </p:spTree>
    <p:extLst>
      <p:ext uri="{BB962C8B-B14F-4D97-AF65-F5344CB8AC3E}">
        <p14:creationId xmlns:p14="http://schemas.microsoft.com/office/powerpoint/2010/main" val="3707258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Warehouse Architecture</a:t>
            </a:r>
          </a:p>
        </p:txBody>
      </p:sp>
      <p:sp>
        <p:nvSpPr>
          <p:cNvPr id="3" name="Content Placeholder 2"/>
          <p:cNvSpPr>
            <a:spLocks noGrp="1"/>
          </p:cNvSpPr>
          <p:nvPr>
            <p:ph idx="1"/>
          </p:nvPr>
        </p:nvSpPr>
        <p:spPr>
          <a:xfrm>
            <a:off x="457200" y="1371600"/>
            <a:ext cx="8229600" cy="5029200"/>
          </a:xfrm>
        </p:spPr>
        <p:txBody>
          <a:bodyPr>
            <a:normAutofit/>
          </a:bodyPr>
          <a:lstStyle/>
          <a:p>
            <a:r>
              <a:rPr lang="en-US" sz="3600" dirty="0"/>
              <a:t>Two main architectures:</a:t>
            </a:r>
          </a:p>
          <a:p>
            <a:pPr lvl="1"/>
            <a:r>
              <a:rPr lang="en-US" sz="3200" dirty="0"/>
              <a:t>Data Flow Architecture</a:t>
            </a:r>
          </a:p>
          <a:p>
            <a:pPr lvl="2"/>
            <a:r>
              <a:rPr lang="en-US" sz="2800" dirty="0"/>
              <a:t>It is about how the data stores are arranged within a data warehouse and how the data flows from the source systems to the users through these data stores</a:t>
            </a:r>
          </a:p>
          <a:p>
            <a:pPr lvl="1"/>
            <a:r>
              <a:rPr lang="en-US" sz="3200" dirty="0"/>
              <a:t>System Architecture</a:t>
            </a:r>
          </a:p>
          <a:p>
            <a:pPr lvl="2"/>
            <a:r>
              <a:rPr lang="en-US" sz="2800" dirty="0"/>
              <a:t>It is about the physical configuration of the servers, network, software, storage, and clients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ETL Meta Data</a:t>
            </a:r>
          </a:p>
        </p:txBody>
      </p:sp>
      <p:sp>
        <p:nvSpPr>
          <p:cNvPr id="3" name="Content Placeholder 2"/>
          <p:cNvSpPr>
            <a:spLocks noGrp="1"/>
          </p:cNvSpPr>
          <p:nvPr>
            <p:ph idx="1"/>
          </p:nvPr>
        </p:nvSpPr>
        <p:spPr>
          <a:xfrm>
            <a:off x="228600" y="1143000"/>
            <a:ext cx="8686800" cy="5334000"/>
          </a:xfrm>
        </p:spPr>
        <p:txBody>
          <a:bodyPr>
            <a:noAutofit/>
          </a:bodyPr>
          <a:lstStyle/>
          <a:p>
            <a:r>
              <a:rPr lang="en-US" dirty="0"/>
              <a:t>The description of each ETL process is stored in metadata which is a data store of data warehouse</a:t>
            </a:r>
          </a:p>
          <a:p>
            <a:r>
              <a:rPr lang="en-US" dirty="0"/>
              <a:t>Includes</a:t>
            </a:r>
          </a:p>
          <a:p>
            <a:pPr lvl="1"/>
            <a:r>
              <a:rPr lang="en-US" dirty="0"/>
              <a:t>the source it extracts the data from</a:t>
            </a:r>
          </a:p>
          <a:p>
            <a:pPr lvl="1"/>
            <a:r>
              <a:rPr lang="en-US" dirty="0"/>
              <a:t>the target it loads the data into</a:t>
            </a:r>
          </a:p>
          <a:p>
            <a:pPr lvl="1"/>
            <a:r>
              <a:rPr lang="en-US" dirty="0"/>
              <a:t>the transformation applied</a:t>
            </a:r>
          </a:p>
          <a:p>
            <a:pPr lvl="1"/>
            <a:r>
              <a:rPr lang="en-US" dirty="0"/>
              <a:t>the parent process</a:t>
            </a:r>
          </a:p>
          <a:p>
            <a:pPr lvl="1"/>
            <a:r>
              <a:rPr lang="en-US" dirty="0"/>
              <a:t>the schedule each ETL process is supposed to run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t>Data Quality Processes</a:t>
            </a:r>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r>
              <a:rPr lang="en-US" dirty="0"/>
              <a:t>Mechanisms to make sure the data in the data warehouse is correct and complete</a:t>
            </a:r>
          </a:p>
          <a:p>
            <a:r>
              <a:rPr lang="en-US" dirty="0"/>
              <a:t>Reports the bad data</a:t>
            </a:r>
          </a:p>
          <a:p>
            <a:r>
              <a:rPr lang="en-US" dirty="0"/>
              <a:t>Corrects the bad data</a:t>
            </a:r>
          </a:p>
          <a:p>
            <a:r>
              <a:rPr lang="en-US" dirty="0"/>
              <a:t>A </a:t>
            </a:r>
            <a:r>
              <a:rPr lang="en-US" b="1" dirty="0"/>
              <a:t>Data Firewall</a:t>
            </a:r>
            <a:r>
              <a:rPr lang="en-US" dirty="0"/>
              <a:t> is a program that checks whether the incoming data complies with the data quality rules</a:t>
            </a:r>
          </a:p>
          <a:p>
            <a:r>
              <a:rPr lang="en-US" dirty="0"/>
              <a:t>A </a:t>
            </a:r>
            <a:r>
              <a:rPr lang="en-US" b="1" dirty="0"/>
              <a:t>Data Quality Database</a:t>
            </a:r>
            <a:r>
              <a:rPr lang="en-US" dirty="0"/>
              <a:t> is a database containing incoming data that fails data quality rules</a:t>
            </a:r>
          </a:p>
          <a:p>
            <a:r>
              <a:rPr lang="en-US" b="1" dirty="0"/>
              <a:t>Data quality reports</a:t>
            </a:r>
            <a:r>
              <a:rPr lang="en-US" dirty="0"/>
              <a:t> are the data quality violation reports which are generated from the data quality (DQ) database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 data flow architecture with control system, metadata, and data quality process</a:t>
            </a:r>
          </a:p>
        </p:txBody>
      </p:sp>
      <p:pic>
        <p:nvPicPr>
          <p:cNvPr id="2050" name="Picture 2"/>
          <p:cNvPicPr>
            <a:picLocks noChangeAspect="1" noChangeArrowheads="1"/>
          </p:cNvPicPr>
          <p:nvPr/>
        </p:nvPicPr>
        <p:blipFill>
          <a:blip r:embed="rId2" cstate="print"/>
          <a:srcRect/>
          <a:stretch>
            <a:fillRect/>
          </a:stretch>
        </p:blipFill>
        <p:spPr bwMode="auto">
          <a:xfrm>
            <a:off x="457200" y="2286000"/>
            <a:ext cx="8168435" cy="34496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Four Data Flow Architectures</a:t>
            </a:r>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The single DDS architecture has stage and DDS data stores</a:t>
            </a:r>
          </a:p>
          <a:p>
            <a:r>
              <a:rPr lang="en-US" dirty="0"/>
              <a:t>The NDS + DDS architecture has stage, NDS, and DDS data stores</a:t>
            </a:r>
          </a:p>
          <a:p>
            <a:r>
              <a:rPr lang="en-US" dirty="0"/>
              <a:t>The ODS + DDS architecture has stage, ODS, and DDS data stores</a:t>
            </a:r>
          </a:p>
          <a:p>
            <a:r>
              <a:rPr lang="en-US" dirty="0"/>
              <a:t>The federated data warehouse (FDW) architecture consists of several data warehouses integrated by a data retrieval layer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DDS Data Flow Architecture</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a:t>A simple data flow architecture</a:t>
            </a:r>
          </a:p>
          <a:p>
            <a:r>
              <a:rPr lang="en-US" dirty="0"/>
              <a:t>Consists of only two data stores:</a:t>
            </a:r>
          </a:p>
          <a:p>
            <a:pPr lvl="1"/>
            <a:r>
              <a:rPr lang="en-US" dirty="0"/>
              <a:t>Stage</a:t>
            </a:r>
          </a:p>
          <a:p>
            <a:pPr lvl="1"/>
            <a:r>
              <a:rPr lang="en-US" dirty="0"/>
              <a:t>DDS</a:t>
            </a:r>
          </a:p>
          <a:p>
            <a:r>
              <a:rPr lang="en-US" dirty="0"/>
              <a:t>Core data warehouse store is in dimensional format</a:t>
            </a:r>
          </a:p>
          <a:p>
            <a:r>
              <a:rPr lang="en-US" dirty="0"/>
              <a:t>You have one multidimensional data store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Stage</a:t>
            </a:r>
            <a:endParaRPr lang="en-US" dirty="0"/>
          </a:p>
        </p:txBody>
      </p:sp>
      <p:sp>
        <p:nvSpPr>
          <p:cNvPr id="3" name="Content Placeholder 2"/>
          <p:cNvSpPr>
            <a:spLocks noGrp="1"/>
          </p:cNvSpPr>
          <p:nvPr>
            <p:ph idx="1"/>
          </p:nvPr>
        </p:nvSpPr>
        <p:spPr>
          <a:xfrm>
            <a:off x="228600" y="1371600"/>
            <a:ext cx="8686800" cy="5181600"/>
          </a:xfrm>
        </p:spPr>
        <p:txBody>
          <a:bodyPr>
            <a:normAutofit fontScale="77500" lnSpcReduction="20000"/>
          </a:bodyPr>
          <a:lstStyle/>
          <a:p>
            <a:r>
              <a:rPr lang="en-US" dirty="0"/>
              <a:t>A place where you store the data you extracted from the source system temporarily, before processing it further</a:t>
            </a:r>
          </a:p>
          <a:p>
            <a:r>
              <a:rPr lang="en-US" dirty="0"/>
              <a:t>Used when:</a:t>
            </a:r>
          </a:p>
          <a:p>
            <a:pPr lvl="1"/>
            <a:r>
              <a:rPr lang="en-US" dirty="0"/>
              <a:t>the transformation is complex (in other words, cannot be done on the fly in a single step in memory)</a:t>
            </a:r>
          </a:p>
          <a:p>
            <a:pPr lvl="1"/>
            <a:r>
              <a:rPr lang="en-US" dirty="0"/>
              <a:t>the data volume is large (in other words, not enough to be put in memory)</a:t>
            </a:r>
          </a:p>
          <a:p>
            <a:pPr lvl="1"/>
            <a:r>
              <a:rPr lang="en-US" dirty="0"/>
              <a:t>data from several source systems arrive via different ETL processes</a:t>
            </a:r>
          </a:p>
          <a:p>
            <a:r>
              <a:rPr lang="en-US" dirty="0"/>
              <a:t>A stage is also necessary if you need to minimize the connectivity time to the source system. In other words, the ETL processes dump the extracted data on disk and disconnect from the source system as soon as possible, and then at their own time they can process the data</a:t>
            </a:r>
          </a:p>
          <a:p>
            <a:r>
              <a:rPr lang="en-US" dirty="0"/>
              <a:t>Physical form of a stage can be a database or files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Single DDS Data Flow Architecture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81000" y="1752600"/>
            <a:ext cx="8181975" cy="45720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 DDS Data Flow Architecture</a:t>
            </a:r>
          </a:p>
        </p:txBody>
      </p:sp>
      <p:sp>
        <p:nvSpPr>
          <p:cNvPr id="3" name="Content Placeholder 2"/>
          <p:cNvSpPr>
            <a:spLocks noGrp="1"/>
          </p:cNvSpPr>
          <p:nvPr>
            <p:ph idx="1"/>
          </p:nvPr>
        </p:nvSpPr>
        <p:spPr>
          <a:xfrm>
            <a:off x="457200" y="1371600"/>
            <a:ext cx="8229600" cy="5029200"/>
          </a:xfrm>
        </p:spPr>
        <p:txBody>
          <a:bodyPr>
            <a:normAutofit/>
          </a:bodyPr>
          <a:lstStyle/>
          <a:p>
            <a:r>
              <a:rPr lang="en-US" dirty="0"/>
              <a:t>Simpler than other architectures</a:t>
            </a:r>
          </a:p>
          <a:p>
            <a:pPr lvl="1"/>
            <a:r>
              <a:rPr lang="en-US" dirty="0"/>
              <a:t>data from the stage is loaded straight into the dimensional data store, without going to any other kind of normalized store first (ODS)</a:t>
            </a:r>
          </a:p>
          <a:p>
            <a:r>
              <a:rPr lang="en-US" dirty="0"/>
              <a:t>Useful when you have only one source system</a:t>
            </a:r>
          </a:p>
          <a:p>
            <a:pPr lvl="1"/>
            <a:r>
              <a:rPr lang="en-US" dirty="0"/>
              <a:t>you don’t need additional NDS to integrate the data from different source systems</a:t>
            </a:r>
          </a:p>
          <a:p>
            <a:r>
              <a:rPr lang="en-US" dirty="0"/>
              <a:t>Has the quickest ETL run time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NDS + DDS Data Flow Architecture</a:t>
            </a:r>
            <a:endParaRPr lang="en-US" dirty="0"/>
          </a:p>
        </p:txBody>
      </p:sp>
      <p:sp>
        <p:nvSpPr>
          <p:cNvPr id="3" name="Content Placeholder 2"/>
          <p:cNvSpPr>
            <a:spLocks noGrp="1"/>
          </p:cNvSpPr>
          <p:nvPr>
            <p:ph idx="1"/>
          </p:nvPr>
        </p:nvSpPr>
        <p:spPr/>
        <p:txBody>
          <a:bodyPr>
            <a:normAutofit fontScale="92500" lnSpcReduction="20000"/>
          </a:bodyPr>
          <a:lstStyle/>
          <a:p>
            <a:r>
              <a:rPr lang="en-US" dirty="0"/>
              <a:t>Has three data stores:</a:t>
            </a:r>
          </a:p>
          <a:p>
            <a:pPr lvl="1"/>
            <a:r>
              <a:rPr lang="en-US" dirty="0"/>
              <a:t>Stage</a:t>
            </a:r>
          </a:p>
          <a:p>
            <a:pPr lvl="1"/>
            <a:r>
              <a:rPr lang="en-US" dirty="0"/>
              <a:t>NDS</a:t>
            </a:r>
          </a:p>
          <a:p>
            <a:pPr lvl="1"/>
            <a:r>
              <a:rPr lang="en-US" dirty="0"/>
              <a:t>DDS</a:t>
            </a:r>
          </a:p>
          <a:p>
            <a:r>
              <a:rPr lang="en-US" dirty="0"/>
              <a:t>Similar to Single DDS but it has a normalized data store in front of the DDS</a:t>
            </a:r>
          </a:p>
          <a:p>
            <a:r>
              <a:rPr lang="en-US" dirty="0"/>
              <a:t>Purposes of having NDS</a:t>
            </a:r>
          </a:p>
          <a:p>
            <a:pPr lvl="1"/>
            <a:r>
              <a:rPr lang="en-US" dirty="0"/>
              <a:t>Integrates data from several source systems</a:t>
            </a:r>
          </a:p>
          <a:p>
            <a:pPr lvl="1"/>
            <a:r>
              <a:rPr lang="en-US" dirty="0"/>
              <a:t>Loads data into several DDSs</a:t>
            </a:r>
          </a:p>
          <a:p>
            <a:r>
              <a:rPr lang="en-US" dirty="0"/>
              <a:t>Can have several DDSs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NDS + DDS Data Flow Architecture</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275906" y="2133600"/>
            <a:ext cx="8171865" cy="3719512"/>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Flow Architecture</a:t>
            </a:r>
          </a:p>
        </p:txBody>
      </p:sp>
      <p:sp>
        <p:nvSpPr>
          <p:cNvPr id="3" name="Content Placeholder 2"/>
          <p:cNvSpPr>
            <a:spLocks noGrp="1"/>
          </p:cNvSpPr>
          <p:nvPr>
            <p:ph idx="1"/>
          </p:nvPr>
        </p:nvSpPr>
        <p:spPr>
          <a:xfrm>
            <a:off x="228600" y="1600200"/>
            <a:ext cx="8458200" cy="4525963"/>
          </a:xfrm>
        </p:spPr>
        <p:txBody>
          <a:bodyPr>
            <a:normAutofit/>
          </a:bodyPr>
          <a:lstStyle/>
          <a:p>
            <a:r>
              <a:rPr lang="en-US" dirty="0"/>
              <a:t>First thing you need to decide when building a data warehouse system</a:t>
            </a:r>
          </a:p>
          <a:p>
            <a:r>
              <a:rPr lang="en-US" dirty="0"/>
              <a:t>Determines what components need to be built</a:t>
            </a:r>
          </a:p>
          <a:p>
            <a:r>
              <a:rPr lang="en-US" dirty="0"/>
              <a:t>Affects the project plan and costs</a:t>
            </a:r>
          </a:p>
          <a:p>
            <a:r>
              <a:rPr lang="en-US" dirty="0"/>
              <a:t>Based on the data requirements from the applications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NDS + DDS Data Flow Architecture</a:t>
            </a:r>
            <a:endParaRPr lang="en-US" dirty="0"/>
          </a:p>
        </p:txBody>
      </p:sp>
      <p:sp>
        <p:nvSpPr>
          <p:cNvPr id="3" name="Content Placeholder 2"/>
          <p:cNvSpPr>
            <a:spLocks noGrp="1"/>
          </p:cNvSpPr>
          <p:nvPr>
            <p:ph idx="1"/>
          </p:nvPr>
        </p:nvSpPr>
        <p:spPr>
          <a:xfrm>
            <a:off x="304800" y="1295400"/>
            <a:ext cx="8610600" cy="5257800"/>
          </a:xfrm>
        </p:spPr>
        <p:txBody>
          <a:bodyPr>
            <a:normAutofit/>
          </a:bodyPr>
          <a:lstStyle/>
          <a:p>
            <a:r>
              <a:rPr lang="en-US" dirty="0"/>
              <a:t>NDS is the master data store here, meaning NDS contains the complete data sets, including all historical transaction data and all historical versions of master data.</a:t>
            </a:r>
          </a:p>
          <a:p>
            <a:r>
              <a:rPr lang="en-US" dirty="0"/>
              <a:t>DDS is not the master data store and may not contain all transaction data for every single year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NDS + DDS Data Flow Architecture</a:t>
            </a:r>
            <a:endParaRPr lang="en-US" dirty="0"/>
          </a:p>
        </p:txBody>
      </p:sp>
      <p:sp>
        <p:nvSpPr>
          <p:cNvPr id="3" name="Content Placeholder 2"/>
          <p:cNvSpPr>
            <a:spLocks noGrp="1"/>
          </p:cNvSpPr>
          <p:nvPr>
            <p:ph idx="1"/>
          </p:nvPr>
        </p:nvSpPr>
        <p:spPr/>
        <p:txBody>
          <a:bodyPr>
            <a:normAutofit/>
          </a:bodyPr>
          <a:lstStyle/>
          <a:p>
            <a:r>
              <a:rPr lang="en-US" dirty="0"/>
              <a:t>NDS is an Internal Data Store</a:t>
            </a:r>
          </a:p>
          <a:p>
            <a:r>
              <a:rPr lang="en-US" dirty="0"/>
              <a:t>Only application that is able to update NDS is the NDS ETL</a:t>
            </a:r>
          </a:p>
          <a:p>
            <a:r>
              <a:rPr lang="en-US" dirty="0"/>
              <a:t>DDS is the User-Facing Data Store</a:t>
            </a:r>
          </a:p>
          <a:p>
            <a:r>
              <a:rPr lang="en-US" dirty="0"/>
              <a:t>The flexibility of using a centralized NDS is that you can build a DDS that you need at any time with the scope of data as required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NDS + DDS Data Flow Architecture</a:t>
            </a:r>
            <a:endParaRPr lang="en-US" dirty="0"/>
          </a:p>
        </p:txBody>
      </p:sp>
      <p:sp>
        <p:nvSpPr>
          <p:cNvPr id="3" name="Content Placeholder 2"/>
          <p:cNvSpPr>
            <a:spLocks noGrp="1"/>
          </p:cNvSpPr>
          <p:nvPr>
            <p:ph idx="1"/>
          </p:nvPr>
        </p:nvSpPr>
        <p:spPr/>
        <p:txBody>
          <a:bodyPr>
            <a:normAutofit/>
          </a:bodyPr>
          <a:lstStyle/>
          <a:p>
            <a:r>
              <a:rPr lang="en-US" dirty="0"/>
              <a:t>Can have several DDSs</a:t>
            </a:r>
          </a:p>
          <a:p>
            <a:r>
              <a:rPr lang="en-US" dirty="0"/>
              <a:t>One DDS is obligatory; others are optional</a:t>
            </a:r>
          </a:p>
          <a:p>
            <a:r>
              <a:rPr lang="en-US" dirty="0"/>
              <a:t>Extra ETL effort</a:t>
            </a:r>
          </a:p>
          <a:p>
            <a:r>
              <a:rPr lang="en-US" dirty="0"/>
              <a:t>Extra Data Modeling effort (designing three data stores)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ODS + DDS Data Flow Architecture</a:t>
            </a:r>
            <a:endParaRPr lang="en-US" dirty="0"/>
          </a:p>
        </p:txBody>
      </p:sp>
      <p:sp>
        <p:nvSpPr>
          <p:cNvPr id="3" name="Content Placeholder 2"/>
          <p:cNvSpPr>
            <a:spLocks noGrp="1"/>
          </p:cNvSpPr>
          <p:nvPr>
            <p:ph idx="1"/>
          </p:nvPr>
        </p:nvSpPr>
        <p:spPr>
          <a:xfrm>
            <a:off x="457200" y="1371600"/>
            <a:ext cx="8229600" cy="5029200"/>
          </a:xfrm>
        </p:spPr>
        <p:txBody>
          <a:bodyPr>
            <a:normAutofit fontScale="85000" lnSpcReduction="10000"/>
          </a:bodyPr>
          <a:lstStyle/>
          <a:p>
            <a:r>
              <a:rPr lang="en-US" dirty="0"/>
              <a:t>This architecture is similar to an NDS + DDS architecture, but it has an ODS in the place of the NDS</a:t>
            </a:r>
          </a:p>
          <a:p>
            <a:r>
              <a:rPr lang="en-US" dirty="0"/>
              <a:t>Like NDS, ODS is in third normal form or higher</a:t>
            </a:r>
          </a:p>
          <a:p>
            <a:r>
              <a:rPr lang="en-US" dirty="0"/>
              <a:t>Unlike the NDS, the ODS contains only the current version of master data; it has no historical master data</a:t>
            </a:r>
          </a:p>
          <a:p>
            <a:r>
              <a:rPr lang="en-US" dirty="0"/>
              <a:t>The structure of its entities is like an OLTP database</a:t>
            </a:r>
          </a:p>
          <a:p>
            <a:r>
              <a:rPr lang="en-US" dirty="0"/>
              <a:t>The ODS integrates the data from various source systems</a:t>
            </a:r>
          </a:p>
          <a:p>
            <a:r>
              <a:rPr lang="en-US" dirty="0"/>
              <a:t>The data in the ODS is cleaned and integrated</a:t>
            </a:r>
          </a:p>
          <a:p>
            <a:r>
              <a:rPr lang="en-US" dirty="0"/>
              <a:t>The data flowing into the ODS has already passed the DQ screening</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ODS + DDS Data Flow Architecture</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07503" y="1981200"/>
            <a:ext cx="8584097" cy="372903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ODS + DDS Data Flow Architecture</a:t>
            </a:r>
            <a:endParaRPr lang="en-US" dirty="0"/>
          </a:p>
        </p:txBody>
      </p:sp>
      <p:sp>
        <p:nvSpPr>
          <p:cNvPr id="3" name="Content Placeholder 2"/>
          <p:cNvSpPr>
            <a:spLocks noGrp="1"/>
          </p:cNvSpPr>
          <p:nvPr>
            <p:ph idx="1"/>
          </p:nvPr>
        </p:nvSpPr>
        <p:spPr/>
        <p:txBody>
          <a:bodyPr>
            <a:normAutofit/>
          </a:bodyPr>
          <a:lstStyle/>
          <a:p>
            <a:r>
              <a:rPr lang="en-US" dirty="0"/>
              <a:t>Unlike NDS, which is an internal data store, ODS is a hybrid data store</a:t>
            </a:r>
          </a:p>
          <a:p>
            <a:r>
              <a:rPr lang="en-US" dirty="0"/>
              <a:t>This means ODS is accessible by the end users and end-user applications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ODS + DDS Data Flow Architecture</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the ODS + DDS architecture, the DDS is the master data store</a:t>
            </a:r>
          </a:p>
          <a:p>
            <a:r>
              <a:rPr lang="en-US" dirty="0"/>
              <a:t>Unlike an NDS + DDS architecture, in an ODS + DDS architecture you have only one DDS</a:t>
            </a:r>
          </a:p>
          <a:p>
            <a:r>
              <a:rPr lang="en-US" dirty="0"/>
              <a:t>The DDS contains both the current version and all historical versions of master data</a:t>
            </a:r>
          </a:p>
          <a:p>
            <a:r>
              <a:rPr lang="en-US" dirty="0"/>
              <a:t>In the ODS + DDS architecture, applications can access the data warehouse in three places in three different formats: those that need the data in normalized form can </a:t>
            </a:r>
            <a:r>
              <a:rPr lang="en-US"/>
              <a:t>access the ODS</a:t>
            </a:r>
            <a:r>
              <a:rPr lang="en-US" dirty="0"/>
              <a:t>, those that need the data in relational dimensional format can access the DDS, and those that need the data in multidimensional format can access </a:t>
            </a:r>
            <a:r>
              <a:rPr lang="en-US"/>
              <a:t>the MDBs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Federated Data Warehouse</a:t>
            </a:r>
            <a:endParaRPr lang="en-US" dirty="0"/>
          </a:p>
        </p:txBody>
      </p:sp>
      <p:sp>
        <p:nvSpPr>
          <p:cNvPr id="3" name="Content Placeholder 2"/>
          <p:cNvSpPr>
            <a:spLocks noGrp="1"/>
          </p:cNvSpPr>
          <p:nvPr>
            <p:ph idx="1"/>
          </p:nvPr>
        </p:nvSpPr>
        <p:spPr/>
        <p:txBody>
          <a:bodyPr>
            <a:normAutofit/>
          </a:bodyPr>
          <a:lstStyle/>
          <a:p>
            <a:r>
              <a:rPr lang="en-US" dirty="0"/>
              <a:t>The federated data warehouse architecture consists of several data warehouses integrated by a data retrieval layer.</a:t>
            </a:r>
          </a:p>
          <a:p>
            <a:r>
              <a:rPr lang="en-US" dirty="0"/>
              <a:t>A federated data warehouse retrieves data from existing data warehouses using an ETL and loads the data into a new dimensional data store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 federated data warehouse from several data warehouses</a:t>
            </a:r>
          </a:p>
        </p:txBody>
      </p:sp>
      <p:pic>
        <p:nvPicPr>
          <p:cNvPr id="2050" name="Picture 2"/>
          <p:cNvPicPr>
            <a:picLocks noChangeAspect="1" noChangeArrowheads="1"/>
          </p:cNvPicPr>
          <p:nvPr/>
        </p:nvPicPr>
        <p:blipFill>
          <a:blip r:embed="rId2" cstate="print"/>
          <a:srcRect/>
          <a:stretch>
            <a:fillRect/>
          </a:stretch>
        </p:blipFill>
        <p:spPr bwMode="auto">
          <a:xfrm>
            <a:off x="1600200" y="1797740"/>
            <a:ext cx="5572125" cy="460306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200" b="1" dirty="0"/>
              <a:t>System Architecture</a:t>
            </a:r>
            <a:endParaRPr lang="en-US" b="1" dirty="0"/>
          </a:p>
        </p:txBody>
      </p:sp>
      <p:sp>
        <p:nvSpPr>
          <p:cNvPr id="3" name="Content Placeholder 2"/>
          <p:cNvSpPr>
            <a:spLocks noGrp="1"/>
          </p:cNvSpPr>
          <p:nvPr>
            <p:ph idx="1"/>
          </p:nvPr>
        </p:nvSpPr>
        <p:spPr>
          <a:xfrm>
            <a:off x="304800" y="1600200"/>
            <a:ext cx="8382000" cy="4525963"/>
          </a:xfrm>
        </p:spPr>
        <p:txBody>
          <a:bodyPr/>
          <a:lstStyle/>
          <a:p>
            <a:r>
              <a:rPr lang="en-US" sz="3600" dirty="0"/>
              <a:t>It is about the physical configuration of:</a:t>
            </a:r>
          </a:p>
          <a:p>
            <a:pPr lvl="1"/>
            <a:r>
              <a:rPr lang="en-US" dirty="0"/>
              <a:t>Servers (processors, memory)</a:t>
            </a:r>
          </a:p>
          <a:p>
            <a:pPr lvl="1"/>
            <a:r>
              <a:rPr lang="en-US" dirty="0"/>
              <a:t>Networking devices (switches, routers, communication media)</a:t>
            </a:r>
          </a:p>
          <a:p>
            <a:pPr lvl="1"/>
            <a:r>
              <a:rPr lang="en-US" dirty="0"/>
              <a:t>Software (OS, DBMS, ETL tools, BI tools, Reporting tools) </a:t>
            </a:r>
          </a:p>
          <a:p>
            <a:pPr lvl="1"/>
            <a:r>
              <a:rPr lang="en-US" dirty="0"/>
              <a:t>Storage (SAN, RAID, Backup drives)</a:t>
            </a:r>
          </a:p>
          <a:p>
            <a:pPr lvl="1"/>
            <a:r>
              <a:rPr lang="en-US" dirty="0"/>
              <a:t>Clients (PCs, laptops, smart phones, tablets)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Data Flow Architecture</a:t>
            </a:r>
          </a:p>
        </p:txBody>
      </p:sp>
      <p:sp>
        <p:nvSpPr>
          <p:cNvPr id="3" name="Content Placeholder 2"/>
          <p:cNvSpPr>
            <a:spLocks noGrp="1"/>
          </p:cNvSpPr>
          <p:nvPr>
            <p:ph idx="1"/>
          </p:nvPr>
        </p:nvSpPr>
        <p:spPr>
          <a:xfrm>
            <a:off x="457200" y="1371600"/>
            <a:ext cx="8229600" cy="5105400"/>
          </a:xfrm>
        </p:spPr>
        <p:txBody>
          <a:bodyPr>
            <a:normAutofit fontScale="92500" lnSpcReduction="20000"/>
          </a:bodyPr>
          <a:lstStyle/>
          <a:p>
            <a:r>
              <a:rPr lang="en-US" dirty="0"/>
              <a:t>Data warehouse applications require data in different formats:</a:t>
            </a:r>
          </a:p>
          <a:p>
            <a:pPr lvl="1"/>
            <a:r>
              <a:rPr lang="en-US" dirty="0"/>
              <a:t>Dimensional format (DDS)</a:t>
            </a:r>
          </a:p>
          <a:p>
            <a:pPr lvl="1"/>
            <a:r>
              <a:rPr lang="en-US" dirty="0"/>
              <a:t>Normalized format (NDS/ODS)</a:t>
            </a:r>
          </a:p>
          <a:p>
            <a:pPr lvl="1"/>
            <a:r>
              <a:rPr lang="en-US" dirty="0"/>
              <a:t>Multidimensional format (MDB)</a:t>
            </a:r>
          </a:p>
          <a:p>
            <a:r>
              <a:rPr lang="en-US" dirty="0"/>
              <a:t>These formats dictate the data stores you need to have.</a:t>
            </a:r>
          </a:p>
          <a:p>
            <a:r>
              <a:rPr lang="en-US" dirty="0"/>
              <a:t>Then you design the ETL to populate those data stores</a:t>
            </a:r>
          </a:p>
          <a:p>
            <a:r>
              <a:rPr lang="en-US" dirty="0"/>
              <a:t>Then you build a data quality mechanism to make sure the data in the data warehouse is correct and complete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a:t>System Architecture</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304801" y="1447800"/>
            <a:ext cx="8458200" cy="48006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a:t>Data Stores</a:t>
            </a:r>
          </a:p>
        </p:txBody>
      </p:sp>
      <p:sp>
        <p:nvSpPr>
          <p:cNvPr id="3" name="Content Placeholder 2"/>
          <p:cNvSpPr>
            <a:spLocks noGrp="1"/>
          </p:cNvSpPr>
          <p:nvPr>
            <p:ph idx="1"/>
          </p:nvPr>
        </p:nvSpPr>
        <p:spPr>
          <a:xfrm>
            <a:off x="228600" y="990600"/>
            <a:ext cx="8686800" cy="5638800"/>
          </a:xfrm>
        </p:spPr>
        <p:txBody>
          <a:bodyPr>
            <a:noAutofit/>
          </a:bodyPr>
          <a:lstStyle/>
          <a:p>
            <a:r>
              <a:rPr lang="en-US" sz="2800" dirty="0"/>
              <a:t>An important component of data flow architecture</a:t>
            </a:r>
          </a:p>
          <a:p>
            <a:r>
              <a:rPr lang="en-US" sz="2800" dirty="0"/>
              <a:t>One or more databases or files containing data warehouse data, arranged in a particular format</a:t>
            </a:r>
          </a:p>
          <a:p>
            <a:r>
              <a:rPr lang="en-US" sz="2800" b="1" dirty="0"/>
              <a:t>Types of Data Stores based on the user accessibility</a:t>
            </a:r>
          </a:p>
          <a:p>
            <a:pPr lvl="1"/>
            <a:r>
              <a:rPr lang="en-US" sz="2400" dirty="0"/>
              <a:t>A user-facing data store</a:t>
            </a:r>
          </a:p>
          <a:p>
            <a:pPr lvl="2"/>
            <a:r>
              <a:rPr lang="en-US" sz="1800" dirty="0"/>
              <a:t>Available and queried by the end users and end-user applications.</a:t>
            </a:r>
          </a:p>
          <a:p>
            <a:pPr lvl="1"/>
            <a:r>
              <a:rPr lang="en-US" sz="2400" dirty="0"/>
              <a:t>An internal data store</a:t>
            </a:r>
          </a:p>
          <a:p>
            <a:pPr lvl="2"/>
            <a:r>
              <a:rPr lang="en-US" sz="1800" dirty="0"/>
              <a:t>Used internally by data warehouse components for the purpose of integrating, cleansing, and preparing data</a:t>
            </a:r>
          </a:p>
          <a:p>
            <a:pPr lvl="2"/>
            <a:r>
              <a:rPr lang="en-US" sz="1800" dirty="0"/>
              <a:t>Not open for query by the end users and end-user applications</a:t>
            </a:r>
          </a:p>
          <a:p>
            <a:pPr lvl="2"/>
            <a:r>
              <a:rPr lang="en-US" sz="1800" dirty="0"/>
              <a:t>Example is a stage</a:t>
            </a:r>
          </a:p>
          <a:p>
            <a:pPr lvl="1"/>
            <a:r>
              <a:rPr lang="en-US" sz="2400" dirty="0"/>
              <a:t>A hybrid data store</a:t>
            </a:r>
          </a:p>
          <a:p>
            <a:pPr lvl="2"/>
            <a:r>
              <a:rPr lang="en-US" sz="1800" dirty="0"/>
              <a:t>Used for both internal data warehouse mechanisms and for query by the end users and end-user applications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839200" cy="1020762"/>
          </a:xfrm>
        </p:spPr>
        <p:txBody>
          <a:bodyPr>
            <a:noAutofit/>
          </a:bodyPr>
          <a:lstStyle/>
          <a:p>
            <a:r>
              <a:rPr lang="en-US" sz="3200" b="1" dirty="0"/>
              <a:t>Classification of Data Stores Based on Data Format</a:t>
            </a:r>
          </a:p>
        </p:txBody>
      </p:sp>
      <p:sp>
        <p:nvSpPr>
          <p:cNvPr id="3" name="Content Placeholder 2"/>
          <p:cNvSpPr>
            <a:spLocks noGrp="1"/>
          </p:cNvSpPr>
          <p:nvPr>
            <p:ph idx="1"/>
          </p:nvPr>
        </p:nvSpPr>
        <p:spPr>
          <a:xfrm>
            <a:off x="457200" y="1295400"/>
            <a:ext cx="8229600" cy="5334000"/>
          </a:xfrm>
        </p:spPr>
        <p:txBody>
          <a:bodyPr>
            <a:normAutofit/>
          </a:bodyPr>
          <a:lstStyle/>
          <a:p>
            <a:r>
              <a:rPr lang="en-US" dirty="0"/>
              <a:t>Normalized Data Store (NDS)</a:t>
            </a:r>
          </a:p>
          <a:p>
            <a:pPr lvl="1"/>
            <a:r>
              <a:rPr lang="en-US" dirty="0"/>
              <a:t>One or more normalized relational databases</a:t>
            </a:r>
          </a:p>
          <a:p>
            <a:pPr lvl="1"/>
            <a:r>
              <a:rPr lang="en-US" dirty="0"/>
              <a:t>Used to integrate data from various source systems and captured in a stage, before loading to a user-facing data store</a:t>
            </a:r>
          </a:p>
          <a:p>
            <a:r>
              <a:rPr lang="en-US" dirty="0"/>
              <a:t>Dimensional Data Store (DDS)</a:t>
            </a:r>
          </a:p>
          <a:p>
            <a:pPr lvl="1"/>
            <a:r>
              <a:rPr lang="en-US" dirty="0"/>
              <a:t>User-facing data store</a:t>
            </a:r>
          </a:p>
          <a:p>
            <a:pPr lvl="1"/>
            <a:r>
              <a:rPr lang="en-US" dirty="0"/>
              <a:t>One or more relational databases</a:t>
            </a:r>
          </a:p>
          <a:p>
            <a:pPr lvl="1"/>
            <a:r>
              <a:rPr lang="en-US" dirty="0"/>
              <a:t>Data is arranged in dimensional format for the purpose of supporting analytical queries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ctrTitle"/>
          </p:nvPr>
        </p:nvSpPr>
        <p:spPr>
          <a:xfrm>
            <a:off x="152400" y="228600"/>
            <a:ext cx="8839200" cy="533400"/>
          </a:xfrm>
        </p:spPr>
        <p:txBody>
          <a:bodyPr>
            <a:normAutofit fontScale="90000"/>
          </a:bodyPr>
          <a:lstStyle/>
          <a:p>
            <a:r>
              <a:rPr lang="en-US" sz="3600" b="1" dirty="0"/>
              <a:t>Classification of Data Stores Based on Data Format</a:t>
            </a:r>
          </a:p>
        </p:txBody>
      </p:sp>
      <p:sp>
        <p:nvSpPr>
          <p:cNvPr id="4" name="Content Placeholder 2"/>
          <p:cNvSpPr txBox="1">
            <a:spLocks/>
          </p:cNvSpPr>
          <p:nvPr/>
        </p:nvSpPr>
        <p:spPr>
          <a:xfrm>
            <a:off x="457200" y="990600"/>
            <a:ext cx="8229600" cy="5715000"/>
          </a:xfrm>
          <a:prstGeom prst="rect">
            <a:avLst/>
          </a:prstGeom>
        </p:spPr>
        <p:txBody>
          <a:bodyPr vert="horz" lIns="91440" tIns="45720" rIns="91440" bIns="45720" rtlCol="0">
            <a:normAutofit/>
          </a:bodyPr>
          <a:lstStyle/>
          <a:p>
            <a:pPr marL="342900" indent="-342900">
              <a:buFont typeface="Arial" panose="020B0604020202020204" pitchFamily="34" charset="0"/>
              <a:buChar char="•"/>
            </a:pPr>
            <a:r>
              <a:rPr lang="en-US" sz="3200" b="1" dirty="0"/>
              <a:t>Operational data store (ODS)</a:t>
            </a:r>
          </a:p>
          <a:p>
            <a:r>
              <a:rPr lang="en-US" sz="2200" dirty="0"/>
              <a:t> </a:t>
            </a:r>
          </a:p>
          <a:p>
            <a:pPr lvl="1">
              <a:buFont typeface="Arial" pitchFamily="34" charset="0"/>
              <a:buChar char="•"/>
            </a:pPr>
            <a:r>
              <a:rPr lang="en-US" sz="2600" dirty="0" smtClean="0"/>
              <a:t>An </a:t>
            </a:r>
            <a:r>
              <a:rPr lang="en-US" sz="2600" dirty="0"/>
              <a:t>Operational Data Store (ODS) is an integrated database that provides a current, cleansed, and consistent view of operational data from various sources. </a:t>
            </a:r>
            <a:endParaRPr lang="en-US" sz="2600" dirty="0" smtClean="0"/>
          </a:p>
          <a:p>
            <a:pPr lvl="1">
              <a:buFont typeface="Arial" pitchFamily="34" charset="0"/>
              <a:buChar char="•"/>
            </a:pPr>
            <a:r>
              <a:rPr lang="en-US" sz="2600" dirty="0" smtClean="0"/>
              <a:t>It </a:t>
            </a:r>
            <a:r>
              <a:rPr lang="en-US" sz="2600" dirty="0"/>
              <a:t>serves as a temporary storage and processing layer between operational systems (e.g., transactional databases) and the data warehouse. </a:t>
            </a:r>
            <a:endParaRPr lang="en-US" sz="2600" dirty="0" smtClean="0"/>
          </a:p>
          <a:p>
            <a:pPr lvl="1">
              <a:buFont typeface="Arial" pitchFamily="34" charset="0"/>
              <a:buChar char="•"/>
            </a:pPr>
            <a:r>
              <a:rPr lang="en-US" sz="2600" dirty="0" smtClean="0"/>
              <a:t>The </a:t>
            </a:r>
            <a:r>
              <a:rPr lang="en-US" sz="2600" dirty="0"/>
              <a:t>primary purpose of an ODS is to support operational reporting and analysis</a:t>
            </a:r>
            <a:r>
              <a:rPr lang="en-US" sz="2600" dirty="0" smtClean="0"/>
              <a:t>.</a:t>
            </a:r>
            <a:endParaRPr lang="en-US" sz="2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Operational </a:t>
            </a:r>
            <a:r>
              <a:rPr lang="en-US" b="1" dirty="0"/>
              <a:t>data store (ODS)</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itchFamily="34" charset="0"/>
              <a:buChar char="•"/>
            </a:pPr>
            <a:r>
              <a:rPr lang="en-US" sz="3000" b="1" dirty="0"/>
              <a:t>Characteristics:</a:t>
            </a:r>
          </a:p>
          <a:p>
            <a:pPr lvl="1">
              <a:buFont typeface="Arial" pitchFamily="34" charset="0"/>
              <a:buChar char="•"/>
            </a:pPr>
            <a:r>
              <a:rPr lang="en-US" sz="2600" dirty="0"/>
              <a:t>Consolidates and cleanses operational data in near-real-time.</a:t>
            </a:r>
          </a:p>
          <a:p>
            <a:pPr lvl="1">
              <a:buFont typeface="Arial" pitchFamily="34" charset="0"/>
              <a:buChar char="•"/>
            </a:pPr>
            <a:r>
              <a:rPr lang="en-US" sz="2600" dirty="0"/>
              <a:t>Acts as an intermediary between operational systems and the data warehouse.</a:t>
            </a:r>
          </a:p>
          <a:p>
            <a:pPr lvl="1">
              <a:buFont typeface="Arial" pitchFamily="34" charset="0"/>
              <a:buChar char="•"/>
            </a:pPr>
            <a:r>
              <a:rPr lang="en-US" sz="2600" dirty="0"/>
              <a:t>Supports detailed, granular data and may involve data transformations.</a:t>
            </a:r>
          </a:p>
          <a:p>
            <a:pPr lvl="1">
              <a:buFont typeface="Arial" pitchFamily="34" charset="0"/>
              <a:buChar char="•"/>
            </a:pPr>
            <a:r>
              <a:rPr lang="en-US" sz="2600" dirty="0"/>
              <a:t>Provides a consistent view of operational data for reporting and analysis.</a:t>
            </a:r>
          </a:p>
          <a:p>
            <a:pPr lvl="1">
              <a:buFont typeface="Arial" pitchFamily="34" charset="0"/>
              <a:buChar char="•"/>
            </a:pPr>
            <a:r>
              <a:rPr lang="en-US" sz="2600" dirty="0"/>
              <a:t>Often used to bridge the gap between real-time operational needs and historical analysis in the data warehouse.</a:t>
            </a:r>
          </a:p>
          <a:p>
            <a:endParaRPr lang="en-US" dirty="0"/>
          </a:p>
        </p:txBody>
      </p:sp>
    </p:spTree>
    <p:extLst>
      <p:ext uri="{BB962C8B-B14F-4D97-AF65-F5344CB8AC3E}">
        <p14:creationId xmlns:p14="http://schemas.microsoft.com/office/powerpoint/2010/main" val="1815776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t>Multidimensional Databases (MDBs)</a:t>
            </a:r>
          </a:p>
        </p:txBody>
      </p:sp>
      <p:sp>
        <p:nvSpPr>
          <p:cNvPr id="3" name="Content Placeholder 2"/>
          <p:cNvSpPr>
            <a:spLocks noGrp="1"/>
          </p:cNvSpPr>
          <p:nvPr>
            <p:ph idx="1"/>
          </p:nvPr>
        </p:nvSpPr>
        <p:spPr>
          <a:xfrm>
            <a:off x="457200" y="1371600"/>
            <a:ext cx="8229600" cy="4953000"/>
          </a:xfrm>
        </p:spPr>
        <p:txBody>
          <a:bodyPr>
            <a:normAutofit/>
          </a:bodyPr>
          <a:lstStyle/>
          <a:p>
            <a:r>
              <a:rPr lang="en-US" dirty="0"/>
              <a:t>Some applications require the data to be in the form of multidimensional databases (MDBs) which are also know as cubes, rather than a relational database</a:t>
            </a:r>
          </a:p>
          <a:p>
            <a:r>
              <a:rPr lang="en-US" dirty="0"/>
              <a:t>MDB is populated from DDS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1212</TotalTime>
  <Words>3126</Words>
  <Application>Microsoft Office PowerPoint</Application>
  <PresentationFormat>On-screen Show (4:3)</PresentationFormat>
  <Paragraphs>273</Paragraphs>
  <Slides>40</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Data Warehouse Architecture</vt:lpstr>
      <vt:lpstr>Data Warehouse Architecture</vt:lpstr>
      <vt:lpstr>Data Flow Architecture</vt:lpstr>
      <vt:lpstr>Data Flow Architecture</vt:lpstr>
      <vt:lpstr>Data Stores</vt:lpstr>
      <vt:lpstr>Classification of Data Stores Based on Data Format</vt:lpstr>
      <vt:lpstr>Classification of Data Stores Based on Data Format</vt:lpstr>
      <vt:lpstr> Operational data store (ODS) </vt:lpstr>
      <vt:lpstr>Multidimensional Databases (MDBs)</vt:lpstr>
      <vt:lpstr>A cube with three dimensions</vt:lpstr>
      <vt:lpstr>A data flow architecture with a stage, ODS, DDS, and MDB</vt:lpstr>
      <vt:lpstr>ETL Package, Process, Step</vt:lpstr>
      <vt:lpstr>ETL Package</vt:lpstr>
      <vt:lpstr>Extract (E)</vt:lpstr>
      <vt:lpstr>Transform (T)</vt:lpstr>
      <vt:lpstr>Load (L)</vt:lpstr>
      <vt:lpstr>Control System</vt:lpstr>
      <vt:lpstr>Audit</vt:lpstr>
      <vt:lpstr>Audit</vt:lpstr>
      <vt:lpstr>ETL Meta Data</vt:lpstr>
      <vt:lpstr>Data Quality Processes</vt:lpstr>
      <vt:lpstr>A data flow architecture with control system, metadata, and data quality process</vt:lpstr>
      <vt:lpstr>Four Data Flow Architectures</vt:lpstr>
      <vt:lpstr>Single DDS Data Flow Architecture</vt:lpstr>
      <vt:lpstr>Stage</vt:lpstr>
      <vt:lpstr>Single DDS Data Flow Architecture</vt:lpstr>
      <vt:lpstr>Single DDS Data Flow Architecture</vt:lpstr>
      <vt:lpstr>NDS + DDS Data Flow Architecture</vt:lpstr>
      <vt:lpstr>NDS + DDS Data Flow Architecture</vt:lpstr>
      <vt:lpstr>NDS + DDS Data Flow Architecture</vt:lpstr>
      <vt:lpstr>NDS + DDS Data Flow Architecture</vt:lpstr>
      <vt:lpstr>NDS + DDS Data Flow Architecture</vt:lpstr>
      <vt:lpstr>ODS + DDS Data Flow Architecture</vt:lpstr>
      <vt:lpstr>ODS + DDS Data Flow Architecture</vt:lpstr>
      <vt:lpstr>ODS + DDS Data Flow Architecture</vt:lpstr>
      <vt:lpstr>ODS + DDS Data Flow Architecture</vt:lpstr>
      <vt:lpstr>Federated Data Warehouse</vt:lpstr>
      <vt:lpstr>A federated data warehouse from several data warehouses</vt:lpstr>
      <vt:lpstr>System Architecture</vt:lpstr>
      <vt:lpstr>System Architecture</vt:lpstr>
    </vt:vector>
  </TitlesOfParts>
  <Company>TU Wien - Campusversion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Abid Tasleem</cp:lastModifiedBy>
  <cp:revision>289</cp:revision>
  <dcterms:created xsi:type="dcterms:W3CDTF">2015-09-28T04:57:02Z</dcterms:created>
  <dcterms:modified xsi:type="dcterms:W3CDTF">2023-12-04T17:19:02Z</dcterms:modified>
</cp:coreProperties>
</file>