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sldIdLst>
    <p:sldId id="256" r:id="rId2"/>
    <p:sldId id="257" r:id="rId3"/>
    <p:sldId id="259" r:id="rId4"/>
    <p:sldId id="268" r:id="rId5"/>
    <p:sldId id="260" r:id="rId6"/>
    <p:sldId id="262" r:id="rId7"/>
    <p:sldId id="263" r:id="rId8"/>
    <p:sldId id="264" r:id="rId9"/>
    <p:sldId id="271" r:id="rId10"/>
    <p:sldId id="265" r:id="rId11"/>
    <p:sldId id="266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73" autoAdjust="0"/>
  </p:normalViewPr>
  <p:slideViewPr>
    <p:cSldViewPr>
      <p:cViewPr>
        <p:scale>
          <a:sx n="300" d="100"/>
          <a:sy n="300" d="100"/>
        </p:scale>
        <p:origin x="-3528" y="-4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7980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7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0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11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79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82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24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98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3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8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8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6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4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2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1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0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  <p:sldLayoutId id="21474839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33400"/>
            <a:ext cx="7772400" cy="1420367"/>
          </a:xfrm>
        </p:spPr>
        <p:txBody>
          <a:bodyPr>
            <a:normAutofit/>
          </a:bodyPr>
          <a:lstStyle/>
          <a:p>
            <a:pPr algn="ctr"/>
            <a:r>
              <a:rPr lang="en-US" sz="4800" i="1" dirty="0"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Tailor Shop</a:t>
            </a:r>
            <a:r>
              <a:rPr lang="en-US" sz="4800" i="1" dirty="0">
                <a:solidFill>
                  <a:schemeClr val="tx1"/>
                </a:solidFill>
                <a:latin typeface="Monotype Corsiva" panose="03010101010201010101" pitchFamily="66" charset="0"/>
              </a:rPr>
              <a:t> </a:t>
            </a:r>
            <a:r>
              <a:rPr lang="en-US" sz="4800" i="1" dirty="0"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Management</a:t>
            </a:r>
            <a:r>
              <a:rPr lang="en-US" sz="4800" i="1" dirty="0">
                <a:solidFill>
                  <a:schemeClr val="tx1"/>
                </a:solidFill>
                <a:latin typeface="Monotype Corsiva" panose="03010101010201010101" pitchFamily="66" charset="0"/>
              </a:rPr>
              <a:t> </a:t>
            </a:r>
            <a:r>
              <a:rPr lang="en-US" sz="4800" i="1" dirty="0"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System</a:t>
            </a:r>
            <a:r>
              <a:rPr lang="en-US" sz="4800" i="1" dirty="0">
                <a:solidFill>
                  <a:schemeClr val="tx1"/>
                </a:solidFill>
                <a:latin typeface="Monotype Corsiva" panose="03010101010201010101" pitchFamily="66" charset="0"/>
              </a:rPr>
              <a:t>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343400"/>
            <a:ext cx="7620000" cy="2258567"/>
          </a:xfrm>
        </p:spPr>
        <p:txBody>
          <a:bodyPr>
            <a:normAutofit/>
          </a:bodyPr>
          <a:lstStyle/>
          <a:p>
            <a:endParaRPr lang="en-US" b="1" u="sng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No : C2-05</a:t>
            </a:r>
            <a:endParaRPr lang="en-US" u="sng" dirty="0"/>
          </a:p>
          <a:p>
            <a:r>
              <a:rPr lang="en-US" b="1" u="sng" dirty="0">
                <a:solidFill>
                  <a:schemeClr val="tx1"/>
                </a:solidFill>
              </a:rPr>
              <a:t>Presented By: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 Younus Hossain Ahsan        	(190104131)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Samia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Afrin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				(190104132)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Md Abid Rahman 				(190104141)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428527D-389A-4766-AE18-67ADD2296FC2}"/>
              </a:ext>
            </a:extLst>
          </p:cNvPr>
          <p:cNvSpPr txBox="1">
            <a:spLocks/>
          </p:cNvSpPr>
          <p:nvPr/>
        </p:nvSpPr>
        <p:spPr>
          <a:xfrm>
            <a:off x="762000" y="2299716"/>
            <a:ext cx="7620000" cy="22585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0D179-4A24-44FC-8E7E-9674538C32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407157"/>
            <a:ext cx="2224713" cy="21511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04800"/>
            <a:ext cx="8183880" cy="99060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Entity Relationship Diagram</a:t>
            </a:r>
            <a:br>
              <a:rPr lang="en-US" dirty="0"/>
            </a:br>
            <a:endParaRPr lang="en-US" dirty="0"/>
          </a:p>
        </p:txBody>
      </p:sp>
      <p:pic>
        <p:nvPicPr>
          <p:cNvPr id="102" name="Content Placeholder 101">
            <a:extLst>
              <a:ext uri="{FF2B5EF4-FFF2-40B4-BE49-F238E27FC236}">
                <a16:creationId xmlns:a16="http://schemas.microsoft.com/office/drawing/2014/main" id="{7E0438CD-9D0E-4CCA-9786-1484B248C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8134813" cy="401796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E81A6B-8858-49DE-BE74-3A27CC5C36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80" y="228600"/>
            <a:ext cx="914400" cy="8826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343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2400" b="1" dirty="0"/>
              <a:t>Language </a:t>
            </a:r>
            <a:r>
              <a:rPr lang="en-US" dirty="0"/>
              <a:t>:</a:t>
            </a:r>
          </a:p>
          <a:p>
            <a:pPr lvl="6">
              <a:buFont typeface="Wingdings" pitchFamily="2" charset="2"/>
              <a:buChar char="Ø"/>
            </a:pPr>
            <a:r>
              <a:rPr lang="en-US" sz="1800" dirty="0"/>
              <a:t> Java (Java Swing)</a:t>
            </a:r>
          </a:p>
          <a:p>
            <a:pPr lvl="6">
              <a:buFont typeface="Wingdings" pitchFamily="2" charset="2"/>
              <a:buChar char="Ø"/>
            </a:pPr>
            <a:r>
              <a:rPr lang="en-US" sz="1800" dirty="0"/>
              <a:t> SQL Database</a:t>
            </a:r>
          </a:p>
          <a:p>
            <a:pPr lvl="6">
              <a:buNone/>
            </a:pPr>
            <a:endParaRPr lang="en-US" dirty="0"/>
          </a:p>
          <a:p>
            <a:pPr lvl="6">
              <a:buFont typeface="Wingdings" pitchFamily="2" charset="2"/>
              <a:buChar char="Ø"/>
            </a:pPr>
            <a:endParaRPr lang="en-US" dirty="0"/>
          </a:p>
          <a:p>
            <a:pPr lvl="6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2400" b="1" dirty="0"/>
              <a:t>Software </a:t>
            </a:r>
            <a:r>
              <a:rPr lang="en-US" dirty="0"/>
              <a:t>:</a:t>
            </a:r>
          </a:p>
          <a:p>
            <a:pPr lvl="6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1800" dirty="0" err="1"/>
              <a:t>Netbeans</a:t>
            </a:r>
            <a:r>
              <a:rPr lang="en-US" sz="1800" dirty="0"/>
              <a:t> IDE</a:t>
            </a:r>
          </a:p>
          <a:p>
            <a:pPr lvl="6">
              <a:buFont typeface="Wingdings" pitchFamily="2" charset="2"/>
              <a:buChar char="Ø"/>
            </a:pPr>
            <a:r>
              <a:rPr lang="en-US" sz="1800" dirty="0"/>
              <a:t> SQL Server Management Studio</a:t>
            </a:r>
          </a:p>
          <a:p>
            <a:pPr lvl="6">
              <a:buNone/>
            </a:pPr>
            <a:endParaRPr lang="en-US" dirty="0"/>
          </a:p>
          <a:p>
            <a:pPr lvl="6">
              <a:buFont typeface="Wingdings" pitchFamily="2" charset="2"/>
              <a:buChar char="Ø"/>
            </a:pPr>
            <a:endParaRPr lang="en-US" dirty="0"/>
          </a:p>
          <a:p>
            <a:pPr lvl="6">
              <a:buNone/>
            </a:pPr>
            <a:r>
              <a:rPr lang="en-US" dirty="0"/>
              <a:t>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0A32A-F142-47C8-90BE-CA8B8CC24F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80" y="228600"/>
            <a:ext cx="914400" cy="8826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33500"/>
            <a:ext cx="80010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We, the developers have a lot of schemes regarding this software :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More features will be included in the upcoming version of this software with the demands of the users.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any errors or any faults are found , we will correct them.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51DBF-8629-4913-9301-6791C41277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80" y="228600"/>
            <a:ext cx="914400" cy="8826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51560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Conclusion</a:t>
            </a:r>
            <a:endParaRPr lang="en-US" u="sng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85900"/>
            <a:ext cx="8183880" cy="3886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software is developed with the above mentioned scenario by us. 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Actually, this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software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has been developed to remove all the difficulties to store, search and get data anytime . Sometimes,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losing any information and data may happen using register copy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. But using database,  all the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information and data can be stored with proper security .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Hopefully, this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software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will be helpful for all the users 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F2DB7-284D-43B2-B796-826624F94C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80" y="228600"/>
            <a:ext cx="914400" cy="8826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" y="1371600"/>
            <a:ext cx="8336280" cy="2514600"/>
          </a:xfrm>
        </p:spPr>
        <p:txBody>
          <a:bodyPr>
            <a:noAutofit/>
          </a:bodyPr>
          <a:lstStyle/>
          <a:p>
            <a:pPr algn="ctr"/>
            <a:r>
              <a:rPr lang="en-US" sz="11000" dirty="0">
                <a:latin typeface="Monotype Corsiva" panose="03010101010201010101" pitchFamily="66" charset="0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BE0CE-894B-4149-AE5E-93214B105D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80" y="228600"/>
            <a:ext cx="914400" cy="8826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762000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Proposal</a:t>
            </a:r>
            <a:endParaRPr lang="en-US" u="sng" dirty="0">
              <a:solidFill>
                <a:schemeClr val="tx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7879080" cy="5867399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 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is very difficult to store the necessary information like customer's information,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 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details etc. using register copy .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here is a risk of losing any information and data using register copy .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is very difficult to search any previous information and data using register copy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is also very difficult to organized all the works and maintain the delivery date using register copy .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using database, all those problems mentioned above can be solved and handled easily and smartly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Prospective Clients for Software</a:t>
            </a:r>
            <a:r>
              <a:rPr lang="en-US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Any types of Tailor like Smart Tailor Shop . 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E92F51-E9EC-406A-901B-388196CDC2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80" y="228600"/>
            <a:ext cx="914400" cy="8826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16" y="228600"/>
            <a:ext cx="8183880" cy="1066800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rgbClr val="000000"/>
                </a:solidFill>
                <a:effectLst/>
                <a:latin typeface="Monotype Corsiva" panose="03010101010201010101" pitchFamily="66" charset="0"/>
                <a:ea typeface="Calibri" panose="020F0502020204030204" pitchFamily="34" charset="0"/>
                <a:cs typeface="Calibri" panose="020F0502020204030204" pitchFamily="34" charset="0"/>
              </a:rPr>
              <a:t>Searching Options Descriptions</a:t>
            </a:r>
            <a:endParaRPr lang="en-US" sz="3200" dirty="0">
              <a:solidFill>
                <a:schemeClr val="tx1"/>
              </a:solidFill>
              <a:effectLst/>
              <a:latin typeface="Monotype Corsiva" panose="030101010102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25826"/>
            <a:ext cx="8077200" cy="4876800"/>
          </a:xfrm>
        </p:spPr>
        <p:txBody>
          <a:bodyPr/>
          <a:lstStyle/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Customer_ID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 using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, all the information of a customer can be found out . </a:t>
            </a: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Phone_Number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 using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Phone_Number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, all the information of a customer can also be found out .</a:t>
            </a: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Order_ID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 using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, all the information of an order can be found out .</a:t>
            </a:r>
          </a:p>
          <a:p>
            <a:pPr marL="0" marR="0" lvl="0" indent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Dress_ID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: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By using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Dress_ID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, all the information of a dress like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Dress_name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, cost can be found out 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296C5-88AD-4027-8CAB-02953F6EA3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80" y="228600"/>
            <a:ext cx="914400" cy="8826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1"/>
            <a:ext cx="8183880" cy="1066799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924800" cy="4495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dirty="0"/>
              <a:t> All the information and data of a customer can stored with proper security 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 Any information and data can be searched and found anytime 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 No risk to lose any information and data . 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 The pending and delivered order list can be seen separately . 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 All the works related management system of a tailor can be done easily and quickly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940AA-AA31-41B4-9760-97AEC15F3E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80" y="228600"/>
            <a:ext cx="914400" cy="8826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8183880" cy="8449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Project Structure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379EF3C-A75D-4F0F-8452-D47A4AF03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114919"/>
              </p:ext>
            </p:extLst>
          </p:nvPr>
        </p:nvGraphicFramePr>
        <p:xfrm>
          <a:off x="1066800" y="1752600"/>
          <a:ext cx="7574281" cy="3810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0880">
                  <a:extLst>
                    <a:ext uri="{9D8B030D-6E8A-4147-A177-3AD203B41FA5}">
                      <a16:colId xmlns:a16="http://schemas.microsoft.com/office/drawing/2014/main" val="2929475920"/>
                    </a:ext>
                  </a:extLst>
                </a:gridCol>
                <a:gridCol w="2969343">
                  <a:extLst>
                    <a:ext uri="{9D8B030D-6E8A-4147-A177-3AD203B41FA5}">
                      <a16:colId xmlns:a16="http://schemas.microsoft.com/office/drawing/2014/main" val="3790996864"/>
                    </a:ext>
                  </a:extLst>
                </a:gridCol>
                <a:gridCol w="1200373">
                  <a:extLst>
                    <a:ext uri="{9D8B030D-6E8A-4147-A177-3AD203B41FA5}">
                      <a16:colId xmlns:a16="http://schemas.microsoft.com/office/drawing/2014/main" val="150130742"/>
                    </a:ext>
                  </a:extLst>
                </a:gridCol>
                <a:gridCol w="1133685">
                  <a:extLst>
                    <a:ext uri="{9D8B030D-6E8A-4147-A177-3AD203B41FA5}">
                      <a16:colId xmlns:a16="http://schemas.microsoft.com/office/drawing/2014/main" val="1331244496"/>
                    </a:ext>
                  </a:extLst>
                </a:gridCol>
              </a:tblGrid>
              <a:tr h="4073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Attributes Name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0" marR="510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0" marR="510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Type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0" marR="510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Length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0" marR="51050" marT="0" marB="0" anchor="ctr"/>
                </a:tc>
                <a:extLst>
                  <a:ext uri="{0D108BD9-81ED-4DB2-BD59-A6C34878D82A}">
                    <a16:rowId xmlns:a16="http://schemas.microsoft.com/office/drawing/2014/main" val="1154615704"/>
                  </a:ext>
                </a:extLst>
              </a:tr>
              <a:tr h="6116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sng" dirty="0" err="1">
                          <a:effectLst/>
                        </a:rPr>
                        <a:t>Customer_ID</a:t>
                      </a:r>
                      <a:endParaRPr lang="en-US" sz="8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0" marR="510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Unique id for each customer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0" marR="510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varchar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0" marR="510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0" marR="51050" marT="0" marB="0" anchor="ctr"/>
                </a:tc>
                <a:extLst>
                  <a:ext uri="{0D108BD9-81ED-4DB2-BD59-A6C34878D82A}">
                    <a16:rowId xmlns:a16="http://schemas.microsoft.com/office/drawing/2014/main" val="1154924791"/>
                  </a:ext>
                </a:extLst>
              </a:tr>
              <a:tr h="429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Customer_Name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0" marR="510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Name of a customer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0" marR="510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varchar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0" marR="510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0" marR="51050" marT="0" marB="0" anchor="ctr"/>
                </a:tc>
                <a:extLst>
                  <a:ext uri="{0D108BD9-81ED-4DB2-BD59-A6C34878D82A}">
                    <a16:rowId xmlns:a16="http://schemas.microsoft.com/office/drawing/2014/main" val="328980703"/>
                  </a:ext>
                </a:extLst>
              </a:tr>
              <a:tr h="6116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Phone_Number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0" marR="510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Phone number of a customer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0" marR="510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varchar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0" marR="510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0" marR="51050" marT="0" marB="0" anchor="ctr"/>
                </a:tc>
                <a:extLst>
                  <a:ext uri="{0D108BD9-81ED-4DB2-BD59-A6C34878D82A}">
                    <a16:rowId xmlns:a16="http://schemas.microsoft.com/office/drawing/2014/main" val="3585449108"/>
                  </a:ext>
                </a:extLst>
              </a:tr>
              <a:tr h="5270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Gender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0" marR="510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Gender of a customer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0" marR="510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varchar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0" marR="510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0" marR="51050" marT="0" marB="0" anchor="ctr"/>
                </a:tc>
                <a:extLst>
                  <a:ext uri="{0D108BD9-81ED-4DB2-BD59-A6C34878D82A}">
                    <a16:rowId xmlns:a16="http://schemas.microsoft.com/office/drawing/2014/main" val="4078916763"/>
                  </a:ext>
                </a:extLst>
              </a:tr>
              <a:tr h="6116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Address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0" marR="510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Contact address of a customer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0" marR="510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varchar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0" marR="510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0" marR="51050" marT="0" marB="0" anchor="ctr"/>
                </a:tc>
                <a:extLst>
                  <a:ext uri="{0D108BD9-81ED-4DB2-BD59-A6C34878D82A}">
                    <a16:rowId xmlns:a16="http://schemas.microsoft.com/office/drawing/2014/main" val="2098616688"/>
                  </a:ext>
                </a:extLst>
              </a:tr>
              <a:tr h="6116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Number_of_order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0" marR="510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Number of order of a customer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0" marR="510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int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0" marR="510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---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50" marR="51050" marT="0" marB="0" anchor="ctr"/>
                </a:tc>
                <a:extLst>
                  <a:ext uri="{0D108BD9-81ED-4DB2-BD59-A6C34878D82A}">
                    <a16:rowId xmlns:a16="http://schemas.microsoft.com/office/drawing/2014/main" val="798225353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A13572DD-3618-4042-B342-6CE5F5BB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844904"/>
            <a:ext cx="1076575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1 :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Customer_Info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ADB88AB-6E63-4EA5-A70A-57BD81F4D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799" y="5674745"/>
            <a:ext cx="107657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Key :</a:t>
            </a: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Customer_ID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6D83E2-D2A6-46F1-AE85-7F80F2910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80" y="228600"/>
            <a:ext cx="914400" cy="8826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ED67DD7-F632-4DF0-8C6B-2D961914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0"/>
            <a:ext cx="8183880" cy="8449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Project Structure (2)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D5213CA-B985-4950-8166-6D7842957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98350"/>
            <a:ext cx="1076575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2 :</a:t>
            </a: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Order_List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D3327D3-96F4-4681-A749-0AFC7008E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799" y="5680373"/>
            <a:ext cx="10765757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Key :</a:t>
            </a: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Order_ID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latin typeface="Arial" panose="020B0604020202020204" pitchFamily="34" charset="0"/>
              </a:rPr>
              <a:t>               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Foreign Key :</a:t>
            </a: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en-US" b="1" dirty="0" err="1">
                <a:effectLst/>
              </a:rPr>
              <a:t>_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Dress_ID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254CA20-7489-466C-8722-918151212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836484"/>
              </p:ext>
            </p:extLst>
          </p:nvPr>
        </p:nvGraphicFramePr>
        <p:xfrm>
          <a:off x="1066801" y="1373184"/>
          <a:ext cx="7574280" cy="43347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0880">
                  <a:extLst>
                    <a:ext uri="{9D8B030D-6E8A-4147-A177-3AD203B41FA5}">
                      <a16:colId xmlns:a16="http://schemas.microsoft.com/office/drawing/2014/main" val="655381834"/>
                    </a:ext>
                  </a:extLst>
                </a:gridCol>
                <a:gridCol w="2969343">
                  <a:extLst>
                    <a:ext uri="{9D8B030D-6E8A-4147-A177-3AD203B41FA5}">
                      <a16:colId xmlns:a16="http://schemas.microsoft.com/office/drawing/2014/main" val="2056480632"/>
                    </a:ext>
                  </a:extLst>
                </a:gridCol>
                <a:gridCol w="1200372">
                  <a:extLst>
                    <a:ext uri="{9D8B030D-6E8A-4147-A177-3AD203B41FA5}">
                      <a16:colId xmlns:a16="http://schemas.microsoft.com/office/drawing/2014/main" val="960403524"/>
                    </a:ext>
                  </a:extLst>
                </a:gridCol>
                <a:gridCol w="1133685">
                  <a:extLst>
                    <a:ext uri="{9D8B030D-6E8A-4147-A177-3AD203B41FA5}">
                      <a16:colId xmlns:a16="http://schemas.microsoft.com/office/drawing/2014/main" val="4209469748"/>
                    </a:ext>
                  </a:extLst>
                </a:gridCol>
              </a:tblGrid>
              <a:tr h="417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Attributes Name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Type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Length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extLst>
                  <a:ext uri="{0D108BD9-81ED-4DB2-BD59-A6C34878D82A}">
                    <a16:rowId xmlns:a16="http://schemas.microsoft.com/office/drawing/2014/main" val="3175782930"/>
                  </a:ext>
                </a:extLst>
              </a:tr>
              <a:tr h="6224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Customer_ID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Unique id for each customer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varchar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extLst>
                  <a:ext uri="{0D108BD9-81ED-4DB2-BD59-A6C34878D82A}">
                    <a16:rowId xmlns:a16="http://schemas.microsoft.com/office/drawing/2014/main" val="1880220002"/>
                  </a:ext>
                </a:extLst>
              </a:tr>
              <a:tr h="5570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Order_ID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Unique id for each order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int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---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extLst>
                  <a:ext uri="{0D108BD9-81ED-4DB2-BD59-A6C34878D82A}">
                    <a16:rowId xmlns:a16="http://schemas.microsoft.com/office/drawing/2014/main" val="297888775"/>
                  </a:ext>
                </a:extLst>
              </a:tr>
              <a:tr h="4455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Order_Date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Order receiving date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date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---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extLst>
                  <a:ext uri="{0D108BD9-81ED-4DB2-BD59-A6C34878D82A}">
                    <a16:rowId xmlns:a16="http://schemas.microsoft.com/office/drawing/2014/main" val="3815755542"/>
                  </a:ext>
                </a:extLst>
              </a:tr>
              <a:tr h="5403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Delivery_Date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Dress delivering date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date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---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extLst>
                  <a:ext uri="{0D108BD9-81ED-4DB2-BD59-A6C34878D82A}">
                    <a16:rowId xmlns:a16="http://schemas.microsoft.com/office/drawing/2014/main" val="3455990005"/>
                  </a:ext>
                </a:extLst>
              </a:tr>
              <a:tr h="6224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Dress_ID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Unique id for each type of dress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varchar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extLst>
                  <a:ext uri="{0D108BD9-81ED-4DB2-BD59-A6C34878D82A}">
                    <a16:rowId xmlns:a16="http://schemas.microsoft.com/office/drawing/2014/main" val="2151528642"/>
                  </a:ext>
                </a:extLst>
              </a:tr>
              <a:tr h="506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Cost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Dress preparing cost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int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---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extLst>
                  <a:ext uri="{0D108BD9-81ED-4DB2-BD59-A6C34878D82A}">
                    <a16:rowId xmlns:a16="http://schemas.microsoft.com/office/drawing/2014/main" val="3722500635"/>
                  </a:ext>
                </a:extLst>
              </a:tr>
              <a:tr h="6224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Discount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Discount rate on the cost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int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---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extLst>
                  <a:ext uri="{0D108BD9-81ED-4DB2-BD59-A6C34878D82A}">
                    <a16:rowId xmlns:a16="http://schemas.microsoft.com/office/drawing/2014/main" val="83163473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0E0B743-E6E2-4B8F-843B-2CA91DCD88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80" y="228600"/>
            <a:ext cx="914400" cy="8826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8D08494-0A3F-4E72-B012-7F4CEA62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0"/>
            <a:ext cx="8183880" cy="8449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Project Structure (3)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4308646-F746-45FB-8003-DDE26560E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3" y="870228"/>
            <a:ext cx="1076575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3 :</a:t>
            </a: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Dress_Category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E9542B2-3D81-4B1D-B123-9973989C7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4" y="4572000"/>
            <a:ext cx="1076575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Key :</a:t>
            </a: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Dress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_ID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AAC050D-1574-4142-9762-EAE447253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178580"/>
              </p:ext>
            </p:extLst>
          </p:nvPr>
        </p:nvGraphicFramePr>
        <p:xfrm>
          <a:off x="1146173" y="1948214"/>
          <a:ext cx="6931025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8023">
                  <a:extLst>
                    <a:ext uri="{9D8B030D-6E8A-4147-A177-3AD203B41FA5}">
                      <a16:colId xmlns:a16="http://schemas.microsoft.com/office/drawing/2014/main" val="4177316896"/>
                    </a:ext>
                  </a:extLst>
                </a:gridCol>
                <a:gridCol w="2717167">
                  <a:extLst>
                    <a:ext uri="{9D8B030D-6E8A-4147-A177-3AD203B41FA5}">
                      <a16:colId xmlns:a16="http://schemas.microsoft.com/office/drawing/2014/main" val="3319588016"/>
                    </a:ext>
                  </a:extLst>
                </a:gridCol>
                <a:gridCol w="1098429">
                  <a:extLst>
                    <a:ext uri="{9D8B030D-6E8A-4147-A177-3AD203B41FA5}">
                      <a16:colId xmlns:a16="http://schemas.microsoft.com/office/drawing/2014/main" val="679973682"/>
                    </a:ext>
                  </a:extLst>
                </a:gridCol>
                <a:gridCol w="1037406">
                  <a:extLst>
                    <a:ext uri="{9D8B030D-6E8A-4147-A177-3AD203B41FA5}">
                      <a16:colId xmlns:a16="http://schemas.microsoft.com/office/drawing/2014/main" val="1310459896"/>
                    </a:ext>
                  </a:extLst>
                </a:gridCol>
              </a:tblGrid>
              <a:tr h="460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Attributes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Length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1170544"/>
                  </a:ext>
                </a:extLst>
              </a:tr>
              <a:tr h="686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Dress_ID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Unique id for each type of dress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39054"/>
                  </a:ext>
                </a:extLst>
              </a:tr>
              <a:tr h="485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Dress_Name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Name of a Dress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210030"/>
                  </a:ext>
                </a:extLst>
              </a:tr>
              <a:tr h="5774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Dress preparing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---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87610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7223D97-B3AD-4206-BD2F-62640A1FF4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80" y="228600"/>
            <a:ext cx="914400" cy="8826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0392D0E-AD22-4F0A-AE12-DEC3A80D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0"/>
            <a:ext cx="8183880" cy="8449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Project Structure (4)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E0CF8B7-D453-40BD-839F-4AF785A56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98350"/>
            <a:ext cx="1076575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4 :</a:t>
            </a: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Deliveried_Dress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9A860B0-ADDA-40DC-A37C-74B46C2AF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799" y="5680373"/>
            <a:ext cx="10765757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Key :</a:t>
            </a: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Order_ID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latin typeface="Arial" panose="020B0604020202020204" pitchFamily="34" charset="0"/>
              </a:rPr>
              <a:t>               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Foreign Key :</a:t>
            </a: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en-US" b="1" dirty="0" err="1">
                <a:effectLst/>
              </a:rPr>
              <a:t>_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Dress_ID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E3657E5-8882-4543-B490-90DC340B3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50859"/>
              </p:ext>
            </p:extLst>
          </p:nvPr>
        </p:nvGraphicFramePr>
        <p:xfrm>
          <a:off x="1066801" y="1373184"/>
          <a:ext cx="7574280" cy="43347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0880">
                  <a:extLst>
                    <a:ext uri="{9D8B030D-6E8A-4147-A177-3AD203B41FA5}">
                      <a16:colId xmlns:a16="http://schemas.microsoft.com/office/drawing/2014/main" val="655381834"/>
                    </a:ext>
                  </a:extLst>
                </a:gridCol>
                <a:gridCol w="2969343">
                  <a:extLst>
                    <a:ext uri="{9D8B030D-6E8A-4147-A177-3AD203B41FA5}">
                      <a16:colId xmlns:a16="http://schemas.microsoft.com/office/drawing/2014/main" val="2056480632"/>
                    </a:ext>
                  </a:extLst>
                </a:gridCol>
                <a:gridCol w="1200372">
                  <a:extLst>
                    <a:ext uri="{9D8B030D-6E8A-4147-A177-3AD203B41FA5}">
                      <a16:colId xmlns:a16="http://schemas.microsoft.com/office/drawing/2014/main" val="960403524"/>
                    </a:ext>
                  </a:extLst>
                </a:gridCol>
                <a:gridCol w="1133685">
                  <a:extLst>
                    <a:ext uri="{9D8B030D-6E8A-4147-A177-3AD203B41FA5}">
                      <a16:colId xmlns:a16="http://schemas.microsoft.com/office/drawing/2014/main" val="4209469748"/>
                    </a:ext>
                  </a:extLst>
                </a:gridCol>
              </a:tblGrid>
              <a:tr h="417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Attributes Name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Type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Length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extLst>
                  <a:ext uri="{0D108BD9-81ED-4DB2-BD59-A6C34878D82A}">
                    <a16:rowId xmlns:a16="http://schemas.microsoft.com/office/drawing/2014/main" val="3175782930"/>
                  </a:ext>
                </a:extLst>
              </a:tr>
              <a:tr h="6224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Customer_ID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Unique id for each customer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varchar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extLst>
                  <a:ext uri="{0D108BD9-81ED-4DB2-BD59-A6C34878D82A}">
                    <a16:rowId xmlns:a16="http://schemas.microsoft.com/office/drawing/2014/main" val="1880220002"/>
                  </a:ext>
                </a:extLst>
              </a:tr>
              <a:tr h="5570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Order_ID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Unique id for each order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int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---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extLst>
                  <a:ext uri="{0D108BD9-81ED-4DB2-BD59-A6C34878D82A}">
                    <a16:rowId xmlns:a16="http://schemas.microsoft.com/office/drawing/2014/main" val="297888775"/>
                  </a:ext>
                </a:extLst>
              </a:tr>
              <a:tr h="4455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Order_Date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Order receiving date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date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---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extLst>
                  <a:ext uri="{0D108BD9-81ED-4DB2-BD59-A6C34878D82A}">
                    <a16:rowId xmlns:a16="http://schemas.microsoft.com/office/drawing/2014/main" val="3815755542"/>
                  </a:ext>
                </a:extLst>
              </a:tr>
              <a:tr h="5403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Delivery_Date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Dress delivering date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date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---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extLst>
                  <a:ext uri="{0D108BD9-81ED-4DB2-BD59-A6C34878D82A}">
                    <a16:rowId xmlns:a16="http://schemas.microsoft.com/office/drawing/2014/main" val="3455990005"/>
                  </a:ext>
                </a:extLst>
              </a:tr>
              <a:tr h="6224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Dress_ID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Unique id for each type of dress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varchar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extLst>
                  <a:ext uri="{0D108BD9-81ED-4DB2-BD59-A6C34878D82A}">
                    <a16:rowId xmlns:a16="http://schemas.microsoft.com/office/drawing/2014/main" val="2151528642"/>
                  </a:ext>
                </a:extLst>
              </a:tr>
              <a:tr h="506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Cost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Dress preparing cost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int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---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extLst>
                  <a:ext uri="{0D108BD9-81ED-4DB2-BD59-A6C34878D82A}">
                    <a16:rowId xmlns:a16="http://schemas.microsoft.com/office/drawing/2014/main" val="3722500635"/>
                  </a:ext>
                </a:extLst>
              </a:tr>
              <a:tr h="6224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Discount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Discount rate on the cost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int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---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38" marR="51838" marT="0" marB="0" anchor="ctr"/>
                </a:tc>
                <a:extLst>
                  <a:ext uri="{0D108BD9-81ED-4DB2-BD59-A6C34878D82A}">
                    <a16:rowId xmlns:a16="http://schemas.microsoft.com/office/drawing/2014/main" val="83163473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D322D6B-1DE0-4F1F-98DC-2768BE443A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80" y="228600"/>
            <a:ext cx="914400" cy="8826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D4952E-E39F-4340-B0C4-714FE5E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0"/>
            <a:ext cx="8183880" cy="8449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Project Structure (5)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549F863-F636-4014-9E9E-1709BC4E3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799" y="726998"/>
            <a:ext cx="1076575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5 :</a:t>
            </a: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Order_List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D82B58-07DC-4C9B-BA41-F8652EFD3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990" y="5521439"/>
            <a:ext cx="1076575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Key :</a:t>
            </a: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Serial_Number</a:t>
            </a:r>
            <a:endParaRPr kumimoji="0" lang="en-US" altLang="en-US" sz="180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latin typeface="Arial" panose="020B0604020202020204" pitchFamily="34" charset="0"/>
              </a:rPr>
              <a:t>               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Foreign Key :</a:t>
            </a: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Order_ID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655FEE-D369-4847-9287-FC4EEEBF8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024157"/>
              </p:ext>
            </p:extLst>
          </p:nvPr>
        </p:nvGraphicFramePr>
        <p:xfrm>
          <a:off x="1066799" y="1547413"/>
          <a:ext cx="7467601" cy="3702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8896">
                  <a:extLst>
                    <a:ext uri="{9D8B030D-6E8A-4147-A177-3AD203B41FA5}">
                      <a16:colId xmlns:a16="http://schemas.microsoft.com/office/drawing/2014/main" val="1041004748"/>
                    </a:ext>
                  </a:extLst>
                </a:gridCol>
                <a:gridCol w="2927521">
                  <a:extLst>
                    <a:ext uri="{9D8B030D-6E8A-4147-A177-3AD203B41FA5}">
                      <a16:colId xmlns:a16="http://schemas.microsoft.com/office/drawing/2014/main" val="313887884"/>
                    </a:ext>
                  </a:extLst>
                </a:gridCol>
                <a:gridCol w="1183466">
                  <a:extLst>
                    <a:ext uri="{9D8B030D-6E8A-4147-A177-3AD203B41FA5}">
                      <a16:colId xmlns:a16="http://schemas.microsoft.com/office/drawing/2014/main" val="2585388811"/>
                    </a:ext>
                  </a:extLst>
                </a:gridCol>
                <a:gridCol w="1117718">
                  <a:extLst>
                    <a:ext uri="{9D8B030D-6E8A-4147-A177-3AD203B41FA5}">
                      <a16:colId xmlns:a16="http://schemas.microsoft.com/office/drawing/2014/main" val="3280470483"/>
                    </a:ext>
                  </a:extLst>
                </a:gridCol>
              </a:tblGrid>
              <a:tr h="4120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Attributes 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Type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Length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extLst>
                  <a:ext uri="{0D108BD9-81ED-4DB2-BD59-A6C34878D82A}">
                    <a16:rowId xmlns:a16="http://schemas.microsoft.com/office/drawing/2014/main" val="3115011207"/>
                  </a:ext>
                </a:extLst>
              </a:tr>
              <a:tr h="614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Serial_Number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Serial Number of the Dress list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int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---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extLst>
                  <a:ext uri="{0D108BD9-81ED-4DB2-BD59-A6C34878D82A}">
                    <a16:rowId xmlns:a16="http://schemas.microsoft.com/office/drawing/2014/main" val="774043647"/>
                  </a:ext>
                </a:extLst>
              </a:tr>
              <a:tr h="4341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Order_ID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Unique id for each order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int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---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extLst>
                  <a:ext uri="{0D108BD9-81ED-4DB2-BD59-A6C34878D82A}">
                    <a16:rowId xmlns:a16="http://schemas.microsoft.com/office/drawing/2014/main" val="2096627115"/>
                  </a:ext>
                </a:extLst>
              </a:tr>
              <a:tr h="4396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Neck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 part of measurement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double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---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extLst>
                  <a:ext uri="{0D108BD9-81ED-4DB2-BD59-A6C34878D82A}">
                    <a16:rowId xmlns:a16="http://schemas.microsoft.com/office/drawing/2014/main" val="2002588923"/>
                  </a:ext>
                </a:extLst>
              </a:tr>
              <a:tr h="4231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Chest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 part of measurement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double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---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extLst>
                  <a:ext uri="{0D108BD9-81ED-4DB2-BD59-A6C34878D82A}">
                    <a16:rowId xmlns:a16="http://schemas.microsoft.com/office/drawing/2014/main" val="4158552956"/>
                  </a:ext>
                </a:extLst>
              </a:tr>
              <a:tr h="417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Height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 part of measurement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double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---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extLst>
                  <a:ext uri="{0D108BD9-81ED-4DB2-BD59-A6C34878D82A}">
                    <a16:rowId xmlns:a16="http://schemas.microsoft.com/office/drawing/2014/main" val="2557812865"/>
                  </a:ext>
                </a:extLst>
              </a:tr>
              <a:tr h="478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Wrist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 part of measurement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double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---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extLst>
                  <a:ext uri="{0D108BD9-81ED-4DB2-BD59-A6C34878D82A}">
                    <a16:rowId xmlns:a16="http://schemas.microsoft.com/office/drawing/2014/main" val="714405218"/>
                  </a:ext>
                </a:extLst>
              </a:tr>
              <a:tr h="483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Hip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 part of measurement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double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---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3" marR="59883" marT="0" marB="0" anchor="ctr"/>
                </a:tc>
                <a:extLst>
                  <a:ext uri="{0D108BD9-81ED-4DB2-BD59-A6C34878D82A}">
                    <a16:rowId xmlns:a16="http://schemas.microsoft.com/office/drawing/2014/main" val="321236097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C7E1090-E3CA-4733-9A4C-2AE599BA1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80" y="228600"/>
            <a:ext cx="914400" cy="88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03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662</TotalTime>
  <Words>863</Words>
  <Application>Microsoft Office PowerPoint</Application>
  <PresentationFormat>On-screen Show (4:3)</PresentationFormat>
  <Paragraphs>222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Corbel</vt:lpstr>
      <vt:lpstr>Monotype Corsiva</vt:lpstr>
      <vt:lpstr>Segoe UI Symbol</vt:lpstr>
      <vt:lpstr>Symbol</vt:lpstr>
      <vt:lpstr>Wingdings</vt:lpstr>
      <vt:lpstr>Parallax</vt:lpstr>
      <vt:lpstr>Tailor Shop Management System </vt:lpstr>
      <vt:lpstr>Proposal</vt:lpstr>
      <vt:lpstr>Searching Options Descriptions</vt:lpstr>
      <vt:lpstr>Features</vt:lpstr>
      <vt:lpstr>Project Structure</vt:lpstr>
      <vt:lpstr>Project Structure (2)</vt:lpstr>
      <vt:lpstr>Project Structure (3)</vt:lpstr>
      <vt:lpstr>Project Structure (4)</vt:lpstr>
      <vt:lpstr>Project Structure (5)</vt:lpstr>
      <vt:lpstr>Entity Relationship Diagram </vt:lpstr>
      <vt:lpstr>Requirements</vt:lpstr>
      <vt:lpstr>Future Plan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Resort Management System  </dc:title>
  <dc:creator>Razu</dc:creator>
  <cp:lastModifiedBy>USER C</cp:lastModifiedBy>
  <cp:revision>120</cp:revision>
  <dcterms:created xsi:type="dcterms:W3CDTF">2006-08-16T00:00:00Z</dcterms:created>
  <dcterms:modified xsi:type="dcterms:W3CDTF">2022-01-13T09:49:46Z</dcterms:modified>
</cp:coreProperties>
</file>