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7018254809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7018254809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7018254809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7018254809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7018254809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7018254809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56" name="Google Shape;56;p14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57" name="Google Shape;57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60" name="Google Shape;60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" name="Google Shape;63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" name="Google Shape;68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" name="Google Shape;74;p1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75" name="Google Shape;75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" name="Google Shape;77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78" name="Google Shape;78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" name="Google Shape;81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" name="Google Shape;82;p1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83" name="Google Shape;83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" name="Google Shape;85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96" name="Google Shape;96;p1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97" name="Google Shape;97;p1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1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00" name="Google Shape;100;p1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1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04" name="Google Shape;104;p1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" name="Google Shape;108;p15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109" name="Google Shape;109;p1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10" name="Google Shape;110;p1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" name="Google Shape;112;p1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13" name="Google Shape;113;p1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1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" name="Google Shape;121;p1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22" name="Google Shape;122;p1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7" name="Google Shape;127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1" name="Google Shape;131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8" name="Google Shape;138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46" name="Google Shape;146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2" name="Google Shape;152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0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59" name="Google Shape;159;p20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60" name="Google Shape;160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20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64" name="Google Shape;164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68" name="Google Shape;168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0" name="Google Shape;170;p2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74" name="Google Shape;174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2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8" name="Google Shape;178;p2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82" name="Google Shape;182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88" name="Google Shape;188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89" name="Google Shape;189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94" name="Google Shape;194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Google Shape;199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00" name="Google Shape;200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05" name="Google Shape;205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09" name="Google Shape;209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15" name="Google Shape;215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20" name="Google Shape;220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24" name="Google Shape;224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30" name="Google Shape;230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35" name="Google Shape;235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40" name="Google Shape;240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44" name="Google Shape;244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" name="Google Shape;248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49" name="Google Shape;249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54" name="Google Shape;254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60" name="Google Shape;260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65" name="Google Shape;265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" name="Google Shape;268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69" name="Google Shape;269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" name="Google Shape;273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74" name="Google Shape;274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80" name="Google Shape;280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" name="Google Shape;284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85" name="Google Shape;285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" name="Google Shape;288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89" name="Google Shape;289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" name="Google Shape;294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95" name="Google Shape;295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300" name="Google Shape;300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4" name="Google Shape;304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305" name="Google Shape;305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8" name="Google Shape;308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09" name="Google Shape;309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3" name="Google Shape;313;p23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Google Shape;315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/>
          <p:nvPr>
            <p:ph type="ctrTitle"/>
          </p:nvPr>
        </p:nvSpPr>
        <p:spPr>
          <a:xfrm>
            <a:off x="460900" y="297500"/>
            <a:ext cx="3882600" cy="12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Sentiment Classification and Analysis of Movie Reviews using NLP Techniques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</p:txBody>
      </p:sp>
      <p:sp>
        <p:nvSpPr>
          <p:cNvPr id="323" name="Google Shape;323;p25"/>
          <p:cNvSpPr txBox="1"/>
          <p:nvPr>
            <p:ph idx="1" type="subTitle"/>
          </p:nvPr>
        </p:nvSpPr>
        <p:spPr>
          <a:xfrm>
            <a:off x="1760650" y="1892775"/>
            <a:ext cx="42555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Team-27</a:t>
            </a:r>
            <a:endParaRPr/>
          </a:p>
        </p:txBody>
      </p:sp>
      <p:sp>
        <p:nvSpPr>
          <p:cNvPr id="324" name="Google Shape;324;p25"/>
          <p:cNvSpPr txBox="1"/>
          <p:nvPr/>
        </p:nvSpPr>
        <p:spPr>
          <a:xfrm>
            <a:off x="430300" y="2425575"/>
            <a:ext cx="3943800" cy="20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19301066, Abid_Al_Mamun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20101388, Md._Ajmain_Aosaf_Anan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20301134, Abdullah_Rahat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20301136, Nusaibah_Rahat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20301441, Shuvo_karmokar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5" name="Google Shape;3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97500"/>
            <a:ext cx="4402000" cy="40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31" name="Google Shape;331;p26"/>
          <p:cNvSpPr txBox="1"/>
          <p:nvPr>
            <p:ph idx="1" type="body"/>
          </p:nvPr>
        </p:nvSpPr>
        <p:spPr>
          <a:xfrm>
            <a:off x="1303800" y="1597875"/>
            <a:ext cx="7030500" cy="3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➔"/>
            </a:pPr>
            <a:r>
              <a:rPr lang="en" sz="1700">
                <a:solidFill>
                  <a:srgbClr val="000000"/>
                </a:solidFill>
              </a:rPr>
              <a:t>In today’s world movie reviews play an important role to let people know how the movie is. 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32845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➔"/>
            </a:pPr>
            <a:r>
              <a:rPr lang="en" sz="1700">
                <a:solidFill>
                  <a:srgbClr val="000000"/>
                </a:solidFill>
              </a:rPr>
              <a:t>By understanding the sentiment of the review we can know how a person feels about the movie.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32845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➔"/>
            </a:pPr>
            <a:r>
              <a:rPr lang="en" sz="1700">
                <a:solidFill>
                  <a:srgbClr val="000000"/>
                </a:solidFill>
              </a:rPr>
              <a:t>There is already some research on analyzing the review sentiments using machine learning and other methods .We took a different approach to analyze the sentiments of the reviews 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332" name="Google Shape;332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"/>
          <p:cNvSpPr txBox="1"/>
          <p:nvPr>
            <p:ph type="title"/>
          </p:nvPr>
        </p:nvSpPr>
        <p:spPr>
          <a:xfrm>
            <a:off x="142055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338" name="Google Shape;338;p27"/>
          <p:cNvSpPr txBox="1"/>
          <p:nvPr>
            <p:ph idx="1" type="body"/>
          </p:nvPr>
        </p:nvSpPr>
        <p:spPr>
          <a:xfrm>
            <a:off x="985850" y="757250"/>
            <a:ext cx="7905300" cy="42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AutoNum type="arabicPeriod"/>
            </a:pPr>
            <a:r>
              <a:rPr lang="en" sz="1200">
                <a:solidFill>
                  <a:srgbClr val="111111"/>
                </a:solidFill>
              </a:rPr>
              <a:t>The first paper proposes a novel approach, Separable Multi-Dimensional Long Short-Term Memory Recurrent Neural Network or SMDLSTM-RNN, for addressing challenges in handwritten Chinese text recognition. The method combines SMDLSTM-RNN with CNN modules, outperforming a Bidirectional LSTM-based model on diverse datasets. Experimental results on the ICDAR-2013 competition dataset show competitive accuracy, surpassing earlier LSTM-based techniques and rivaling state-of-the-art systems. The paper suggests addressing context overfitting for future improvements.</a:t>
            </a:r>
            <a:endParaRPr sz="1200">
              <a:solidFill>
                <a:srgbClr val="111111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</a:endParaRPr>
          </a:p>
          <a:p>
            <a:pPr indent="-3048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111111"/>
              </a:buClr>
              <a:buSzPts val="1200"/>
              <a:buAutoNum type="arabicPeriod"/>
            </a:pPr>
            <a:r>
              <a:rPr lang="en" sz="1200">
                <a:solidFill>
                  <a:srgbClr val="111111"/>
                </a:solidFill>
              </a:rPr>
              <a:t>The 2nd paper introduces a CNN-based approach for recognizing Bangla handwritten characters using the BanglaLekha-Isolated dataset, emphasizing the scarcity of research in this area. The proposed model achieves significant accuracy, especially with data augmentation, showcasing its effectiveness and versatility across various datasets.</a:t>
            </a:r>
            <a:endParaRPr sz="1200">
              <a:solidFill>
                <a:srgbClr val="111111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</a:endParaRPr>
          </a:p>
          <a:p>
            <a:pPr indent="-3048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111111"/>
              </a:buClr>
              <a:buSzPts val="1200"/>
              <a:buAutoNum type="arabicPeriod"/>
            </a:pPr>
            <a:r>
              <a:rPr lang="en" sz="1200">
                <a:solidFill>
                  <a:srgbClr val="111111"/>
                </a:solidFill>
              </a:rPr>
              <a:t>The paper introduces an OCR system for single-font Bangla documents, combining template and feature matching for character recognition without preprocessing. With a feature-based tree classifier, it achieves an accuracy of approximately 96%, making it a promising solution for Bangla script OCR applications, potentially aiding in text entry automation and assisting visually impaired individuals.</a:t>
            </a:r>
            <a:endParaRPr sz="1200">
              <a:solidFill>
                <a:srgbClr val="111111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39" name="Google Shape;339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