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3152dbb6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3152dbb6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3152dbb6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3152dbb6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652d854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652d854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1d566115b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1d566115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652d854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652d854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652d854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652d854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652d854b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652d854b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40f87cae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40f87cae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155/2023/3462691" TargetMode="External"/><Relationship Id="rId4" Type="http://schemas.openxmlformats.org/officeDocument/2006/relationships/hyperlink" Target="https://doi.org/10.54254/2755-2721/37/2023046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15425" y="283575"/>
            <a:ext cx="4713300" cy="139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540"/>
              <a:t>Sentiment Classification and </a:t>
            </a:r>
            <a:endParaRPr sz="2540"/>
          </a:p>
          <a:p>
            <a:pPr indent="0" lvl="0" marL="0" rtl="0" algn="l">
              <a:spcBef>
                <a:spcPts val="0"/>
              </a:spcBef>
              <a:spcAft>
                <a:spcPts val="0"/>
              </a:spcAft>
              <a:buSzPts val="990"/>
              <a:buNone/>
            </a:pPr>
            <a:r>
              <a:rPr lang="en" sz="2540"/>
              <a:t>Analysis of Movie Reviews using NLP Techniques</a:t>
            </a:r>
            <a:endParaRPr sz="2540"/>
          </a:p>
        </p:txBody>
      </p:sp>
      <p:sp>
        <p:nvSpPr>
          <p:cNvPr id="278" name="Google Shape;278;p13"/>
          <p:cNvSpPr txBox="1"/>
          <p:nvPr>
            <p:ph idx="1" type="subTitle"/>
          </p:nvPr>
        </p:nvSpPr>
        <p:spPr>
          <a:xfrm>
            <a:off x="1760650" y="1892775"/>
            <a:ext cx="1102800" cy="5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Team-27</a:t>
            </a:r>
            <a:endParaRPr/>
          </a:p>
        </p:txBody>
      </p:sp>
      <p:sp>
        <p:nvSpPr>
          <p:cNvPr id="279" name="Google Shape;279;p13"/>
          <p:cNvSpPr txBox="1"/>
          <p:nvPr/>
        </p:nvSpPr>
        <p:spPr>
          <a:xfrm>
            <a:off x="245975" y="2639175"/>
            <a:ext cx="4183500" cy="201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Abdullah Rahat                      - 20301134</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Nusaiba Rahat                        - 20301136</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Abid Al Mamun                      - 19301066</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Md. Ajmain Aosaf Anan        - 20101388</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Shuvo karmokar                     - 20301441</a:t>
            </a:r>
            <a:endParaRPr sz="1500">
              <a:solidFill>
                <a:schemeClr val="lt1"/>
              </a:solidFill>
              <a:latin typeface="Nunito"/>
              <a:ea typeface="Nunito"/>
              <a:cs typeface="Nunito"/>
              <a:sym typeface="Nunito"/>
            </a:endParaRPr>
          </a:p>
        </p:txBody>
      </p:sp>
      <p:pic>
        <p:nvPicPr>
          <p:cNvPr id="280" name="Google Shape;280;p13"/>
          <p:cNvPicPr preferRelativeResize="0"/>
          <p:nvPr/>
        </p:nvPicPr>
        <p:blipFill rotWithShape="1">
          <a:blip r:embed="rId3">
            <a:alphaModFix/>
          </a:blip>
          <a:srcRect b="-5690" l="1620" r="-1620" t="5690"/>
          <a:stretch/>
        </p:blipFill>
        <p:spPr>
          <a:xfrm>
            <a:off x="4742000" y="634850"/>
            <a:ext cx="4402000" cy="401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body"/>
          </p:nvPr>
        </p:nvSpPr>
        <p:spPr>
          <a:xfrm>
            <a:off x="1227600" y="1154325"/>
            <a:ext cx="7309800" cy="3317400"/>
          </a:xfrm>
          <a:prstGeom prst="rect">
            <a:avLst/>
          </a:prstGeom>
        </p:spPr>
        <p:txBody>
          <a:bodyPr anchorCtr="0" anchor="ctr" bIns="91425" lIns="91425" spcFirstLastPara="1" rIns="91425" wrap="square" tIns="91425">
            <a:normAutofit lnSpcReduction="10000"/>
          </a:bodyPr>
          <a:lstStyle/>
          <a:p>
            <a:pPr indent="-311150" lvl="0" marL="457200" rtl="0" algn="just">
              <a:spcBef>
                <a:spcPts val="0"/>
              </a:spcBef>
              <a:spcAft>
                <a:spcPts val="0"/>
              </a:spcAft>
              <a:buSzPts val="1300"/>
              <a:buAutoNum type="arabicPeriod"/>
            </a:pPr>
            <a:r>
              <a:rPr b="1" lang="en"/>
              <a:t>Deep Learning for Language Understanding</a:t>
            </a:r>
            <a:r>
              <a:rPr lang="en"/>
              <a:t>:</a:t>
            </a:r>
            <a:endParaRPr/>
          </a:p>
          <a:p>
            <a:pPr indent="-311150" lvl="0" marL="457200" rtl="0" algn="just">
              <a:spcBef>
                <a:spcPts val="0"/>
              </a:spcBef>
              <a:spcAft>
                <a:spcPts val="0"/>
              </a:spcAft>
              <a:buSzPts val="1300"/>
              <a:buChar char="❖"/>
            </a:pPr>
            <a:r>
              <a:rPr lang="en"/>
              <a:t>Deep learning surpasses traditional methods in comprehending language nuances and context.</a:t>
            </a:r>
            <a:endParaRPr/>
          </a:p>
          <a:p>
            <a:pPr indent="-311150" lvl="0" marL="457200" rtl="0" algn="just">
              <a:spcBef>
                <a:spcPts val="0"/>
              </a:spcBef>
              <a:spcAft>
                <a:spcPts val="0"/>
              </a:spcAft>
              <a:buSzPts val="1300"/>
              <a:buChar char="❖"/>
            </a:pPr>
            <a:r>
              <a:rPr lang="en"/>
              <a:t>Successfully applied in various scenarios, deep learning excels in understanding words and analyzing extensive text documents.</a:t>
            </a:r>
            <a:endParaRPr/>
          </a:p>
          <a:p>
            <a:pPr indent="-311150" lvl="0" marL="457200" rtl="0" algn="just">
              <a:spcBef>
                <a:spcPts val="0"/>
              </a:spcBef>
              <a:spcAft>
                <a:spcPts val="0"/>
              </a:spcAft>
              <a:buSzPts val="1300"/>
              <a:buAutoNum type="arabicPeriod"/>
            </a:pPr>
            <a:r>
              <a:rPr b="1" lang="en"/>
              <a:t>Sentiment Analysis in Movie Reviews</a:t>
            </a:r>
            <a:r>
              <a:rPr lang="en"/>
              <a:t>:</a:t>
            </a:r>
            <a:endParaRPr/>
          </a:p>
          <a:p>
            <a:pPr indent="-311150" lvl="0" marL="457200" rtl="0" algn="just">
              <a:spcBef>
                <a:spcPts val="0"/>
              </a:spcBef>
              <a:spcAft>
                <a:spcPts val="0"/>
              </a:spcAft>
              <a:buSzPts val="1300"/>
              <a:buChar char="❖"/>
            </a:pPr>
            <a:r>
              <a:rPr lang="en"/>
              <a:t>This paper focuses on sentiment analysis to understand human expression in movie reviews.</a:t>
            </a:r>
            <a:endParaRPr/>
          </a:p>
          <a:p>
            <a:pPr indent="-311150" lvl="0" marL="457200" rtl="0" algn="just">
              <a:spcBef>
                <a:spcPts val="0"/>
              </a:spcBef>
              <a:spcAft>
                <a:spcPts val="0"/>
              </a:spcAft>
              <a:buSzPts val="1300"/>
              <a:buChar char="❖"/>
            </a:pPr>
            <a:r>
              <a:rPr lang="en"/>
              <a:t>By analyzing sentiments, valuable insights for filmmakers and advertisers can be gained.</a:t>
            </a:r>
            <a:endParaRPr/>
          </a:p>
          <a:p>
            <a:pPr indent="-311150" lvl="0" marL="457200" rtl="0" algn="just">
              <a:spcBef>
                <a:spcPts val="0"/>
              </a:spcBef>
              <a:spcAft>
                <a:spcPts val="0"/>
              </a:spcAft>
              <a:buSzPts val="1300"/>
              <a:buAutoNum type="arabicPeriod"/>
            </a:pPr>
            <a:r>
              <a:rPr b="1" lang="en"/>
              <a:t>Model Testing and Impact</a:t>
            </a:r>
            <a:r>
              <a:rPr lang="en"/>
              <a:t>:</a:t>
            </a:r>
            <a:endParaRPr/>
          </a:p>
          <a:p>
            <a:pPr indent="-311150" lvl="0" marL="457200" rtl="0" algn="just">
              <a:spcBef>
                <a:spcPts val="0"/>
              </a:spcBef>
              <a:spcAft>
                <a:spcPts val="0"/>
              </a:spcAft>
              <a:buSzPts val="1300"/>
              <a:buChar char="❖"/>
            </a:pPr>
            <a:r>
              <a:rPr lang="en"/>
              <a:t>Tested on a dataset of 50,000 movie reviews, the models achieve high accuracy, with the Recurrent Neural Network (RNN) reaching 84% accuracy.</a:t>
            </a:r>
            <a:endParaRPr/>
          </a:p>
          <a:p>
            <a:pPr indent="-311150" lvl="0" marL="457200" rtl="0" algn="just">
              <a:spcBef>
                <a:spcPts val="0"/>
              </a:spcBef>
              <a:spcAft>
                <a:spcPts val="0"/>
              </a:spcAft>
              <a:buSzPts val="1300"/>
              <a:buChar char="❖"/>
            </a:pPr>
            <a:r>
              <a:rPr lang="en"/>
              <a:t>The aim is to improve decision-making in movie production by leveraging audience sentiments to better understand preferences and dislikes.</a:t>
            </a:r>
            <a:endParaRPr/>
          </a:p>
        </p:txBody>
      </p:sp>
      <p:sp>
        <p:nvSpPr>
          <p:cNvPr id="287" name="Google Shape;287;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93" name="Google Shape;293;p15"/>
          <p:cNvSpPr txBox="1"/>
          <p:nvPr>
            <p:ph idx="1" type="body"/>
          </p:nvPr>
        </p:nvSpPr>
        <p:spPr>
          <a:xfrm>
            <a:off x="1303800" y="1277675"/>
            <a:ext cx="7030500" cy="2975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We aim to empower filmmakers by providing them with valuable insights into audience sentiments through our sentiment analysis of movie reviews.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Our research strives to enhance decision-making processes in the film industry by offering data-driven insights on audience preferences and reactions to movies.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By understanding and analyzing movie reviews, we endeavor to improve audience engagement and satisfaction, ultimately contributing to the enjoyment of cinematic experiences for all.</a:t>
            </a:r>
            <a:endParaRPr sz="1500">
              <a:solidFill>
                <a:srgbClr val="000000"/>
              </a:solidFill>
            </a:endParaRPr>
          </a:p>
        </p:txBody>
      </p:sp>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311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300" name="Google Shape;300;p16"/>
          <p:cNvSpPr txBox="1"/>
          <p:nvPr>
            <p:ph idx="1" type="body"/>
          </p:nvPr>
        </p:nvSpPr>
        <p:spPr>
          <a:xfrm>
            <a:off x="1151400" y="965975"/>
            <a:ext cx="7432500" cy="3694800"/>
          </a:xfrm>
          <a:prstGeom prst="rect">
            <a:avLst/>
          </a:prstGeom>
        </p:spPr>
        <p:txBody>
          <a:bodyPr anchorCtr="0" anchor="ctr" bIns="91425" lIns="91425" spcFirstLastPara="1" rIns="91425" wrap="square" tIns="91425">
            <a:noAutofit/>
          </a:bodyPr>
          <a:lstStyle/>
          <a:p>
            <a:pPr indent="-292100" lvl="0" marL="457200" rtl="0" algn="just">
              <a:spcBef>
                <a:spcPts val="0"/>
              </a:spcBef>
              <a:spcAft>
                <a:spcPts val="0"/>
              </a:spcAft>
              <a:buClr>
                <a:srgbClr val="000000"/>
              </a:buClr>
              <a:buSzPts val="1000"/>
              <a:buFont typeface="Times New Roman"/>
              <a:buAutoNum type="arabicPeriod"/>
            </a:pPr>
            <a:r>
              <a:rPr b="1" lang="en" sz="1000">
                <a:solidFill>
                  <a:srgbClr val="000000"/>
                </a:solidFill>
              </a:rPr>
              <a:t>Aspect-Based Sentiment Analysis (ABSA):</a:t>
            </a:r>
            <a:r>
              <a:rPr lang="en" sz="1000">
                <a:solidFill>
                  <a:srgbClr val="000000"/>
                </a:solidFill>
              </a:rPr>
              <a:t> </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ABSA is crucial for understanding detailed opinions across different languages and topics.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Stemming and lemmatization, like Debela's stemmers, enhance sentiment analysis accuracy in languages like Afaan Oromoo.</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Aspect term extraction (ATE) is essential for identifying specific parts mentioned in reviews, improving analysis precision.</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Feature Extraction and Model Performance:</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Bag of words and TF-IDF are commonly used for feature extraction, capturing minor sentiment differences.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Inter-Annotator Agreement (IAA) metrics, such as Cohen’s coefficient, ensure reliability of labeled datasets.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Tuning hyperparameters improves model performance, enhancing accuracy and precision.</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ConvLSTM for Movie Sentiment Analysis:</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Deep learning, particularly ConvLSTM models, shows promise in capturing delicate feelings in movie reviews.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ConvLSTM outperforms traditional methods like SVM and Naive Bayes, as well as LSTM and LSTM with attention layers, in capturing sequential dependencies.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This advancement could revolutionize the film industry by improving market research and recommendation systems, and aiding filmmakers in decision-making.</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Limitations and Future Directions:</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Despite its potential, ConvLSTM has limitations, such as reliance on IMDb data which may not fully represent diverse audience sentiments.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Further investigation into model comparisons and understanding performance-influencing elements is essential.</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Considering demographic changes and real-world circumstances can enhance the study's applicability and impact.</a:t>
            </a:r>
            <a:endParaRPr sz="925"/>
          </a:p>
        </p:txBody>
      </p:sp>
      <p:sp>
        <p:nvSpPr>
          <p:cNvPr id="301" name="Google Shape;301;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990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07" name="Google Shape;307;p17"/>
          <p:cNvSpPr txBox="1"/>
          <p:nvPr>
            <p:ph idx="1" type="body"/>
          </p:nvPr>
        </p:nvSpPr>
        <p:spPr>
          <a:xfrm>
            <a:off x="1303800" y="1792875"/>
            <a:ext cx="7030500" cy="2541600"/>
          </a:xfrm>
          <a:prstGeom prst="rect">
            <a:avLst/>
          </a:prstGeom>
        </p:spPr>
        <p:txBody>
          <a:bodyPr anchorCtr="0" anchor="t" bIns="91425" lIns="91425" spcFirstLastPara="1" rIns="91425" wrap="square" tIns="91425">
            <a:normAutofit fontScale="92500" lnSpcReduction="10000"/>
          </a:bodyPr>
          <a:lstStyle/>
          <a:p>
            <a:pPr indent="-322580" lvl="0" marL="457200" rtl="0" algn="just">
              <a:spcBef>
                <a:spcPts val="0"/>
              </a:spcBef>
              <a:spcAft>
                <a:spcPts val="0"/>
              </a:spcAft>
              <a:buSzPct val="100000"/>
              <a:buChar char="➔"/>
            </a:pPr>
            <a:r>
              <a:rPr lang="en" sz="1600">
                <a:solidFill>
                  <a:srgbClr val="505050"/>
                </a:solidFill>
              </a:rPr>
              <a:t>In this project, the aim is to perform sentiment analysis on the IMDB movie review dataset.IMDB dataset having 50K movie reviews for natural language processing or Text analytics</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322580" lvl="0" marL="457200" rtl="0" algn="just">
              <a:spcBef>
                <a:spcPts val="0"/>
              </a:spcBef>
              <a:spcAft>
                <a:spcPts val="0"/>
              </a:spcAft>
              <a:buSzPct val="100000"/>
              <a:buChar char="➔"/>
            </a:pPr>
            <a:r>
              <a:rPr lang="en" sz="1600">
                <a:solidFill>
                  <a:srgbClr val="505050"/>
                </a:solidFill>
              </a:rPr>
              <a:t>This is a dataset for binary sentiment classification containing substantially more data than previous benchmark datasets..</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0" lvl="0" marL="457200" rtl="0" algn="just">
              <a:spcBef>
                <a:spcPts val="0"/>
              </a:spcBef>
              <a:spcAft>
                <a:spcPts val="0"/>
              </a:spcAft>
              <a:buNone/>
            </a:pPr>
            <a:r>
              <a:rPr b="1" i="1" lang="en" sz="1275">
                <a:solidFill>
                  <a:srgbClr val="505050"/>
                </a:solidFill>
              </a:rPr>
              <a:t>Dataset: Andrew L. Maas, Raymond E. Daly, Peter T. Pham, Dan Huang, Andrew Y. Ng, and Christopher Potts. (2011). Learning Word Vectors for Sentiment Analysis. The 49th Annual Meeting of the Association for Computational Linguistics (ACL 2011</a:t>
            </a:r>
            <a:endParaRPr b="1" i="1" sz="1275">
              <a:solidFill>
                <a:srgbClr val="505050"/>
              </a:solidFill>
            </a:endParaRPr>
          </a:p>
        </p:txBody>
      </p:sp>
      <p:sp>
        <p:nvSpPr>
          <p:cNvPr id="308" name="Google Shape;308;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p18"/>
          <p:cNvSpPr txBox="1"/>
          <p:nvPr>
            <p:ph type="title"/>
          </p:nvPr>
        </p:nvSpPr>
        <p:spPr>
          <a:xfrm>
            <a:off x="1149575" y="156550"/>
            <a:ext cx="7030500" cy="6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314" name="Google Shape;314;p18"/>
          <p:cNvSpPr txBox="1"/>
          <p:nvPr>
            <p:ph idx="1" type="body"/>
          </p:nvPr>
        </p:nvSpPr>
        <p:spPr>
          <a:xfrm>
            <a:off x="1292125" y="951700"/>
            <a:ext cx="7030500" cy="4291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rPr>
              <a:t>Exploratory Data Analysis (EDA): </a:t>
            </a:r>
            <a:endParaRPr b="1" sz="1200">
              <a:solidFill>
                <a:srgbClr val="000000"/>
              </a:solidFill>
            </a:endParaRPr>
          </a:p>
          <a:p>
            <a:pPr indent="-304800" lvl="0" marL="457200" rtl="0" algn="l">
              <a:spcBef>
                <a:spcPts val="1200"/>
              </a:spcBef>
              <a:spcAft>
                <a:spcPts val="0"/>
              </a:spcAft>
              <a:buClr>
                <a:srgbClr val="000000"/>
              </a:buClr>
              <a:buSzPts val="1200"/>
              <a:buFont typeface="Nunito"/>
              <a:buChar char="●"/>
            </a:pPr>
            <a:r>
              <a:rPr b="1" lang="en" sz="1200">
                <a:solidFill>
                  <a:srgbClr val="000000"/>
                </a:solidFill>
              </a:rPr>
              <a:t>Dimensions: Use df.shape.</a:t>
            </a:r>
            <a:endParaRPr b="1" sz="1200">
              <a:solidFill>
                <a:srgbClr val="000000"/>
              </a:solidFill>
            </a:endParaRPr>
          </a:p>
          <a:p>
            <a:pPr indent="-304800" lvl="0" marL="457200" rtl="0" algn="l">
              <a:spcBef>
                <a:spcPts val="0"/>
              </a:spcBef>
              <a:spcAft>
                <a:spcPts val="0"/>
              </a:spcAft>
              <a:buClr>
                <a:srgbClr val="000000"/>
              </a:buClr>
              <a:buSzPts val="1200"/>
              <a:buFont typeface="Nunito"/>
              <a:buChar char="●"/>
            </a:pPr>
            <a:r>
              <a:rPr b="1" lang="en" sz="1200">
                <a:solidFill>
                  <a:srgbClr val="000000"/>
                </a:solidFill>
              </a:rPr>
              <a:t>First Few Rows: Employ df.head().</a:t>
            </a:r>
            <a:endParaRPr b="1" sz="1200">
              <a:solidFill>
                <a:srgbClr val="000000"/>
              </a:solidFill>
            </a:endParaRPr>
          </a:p>
          <a:p>
            <a:pPr indent="-304800" lvl="0" marL="457200" rtl="0" algn="l">
              <a:spcBef>
                <a:spcPts val="0"/>
              </a:spcBef>
              <a:spcAft>
                <a:spcPts val="0"/>
              </a:spcAft>
              <a:buClr>
                <a:srgbClr val="000000"/>
              </a:buClr>
              <a:buSzPts val="1200"/>
              <a:buFont typeface="Nunito"/>
              <a:buChar char="●"/>
            </a:pPr>
            <a:r>
              <a:rPr b="1" lang="en" sz="1200">
                <a:solidFill>
                  <a:srgbClr val="000000"/>
                </a:solidFill>
              </a:rPr>
              <a:t>Statistical Info: Utilize df.describe().</a:t>
            </a:r>
            <a:endParaRPr b="1" sz="1200">
              <a:solidFill>
                <a:srgbClr val="000000"/>
              </a:solidFill>
            </a:endParaRPr>
          </a:p>
          <a:p>
            <a:pPr indent="-304800" lvl="0" marL="457200" rtl="0" algn="l">
              <a:spcBef>
                <a:spcPts val="0"/>
              </a:spcBef>
              <a:spcAft>
                <a:spcPts val="0"/>
              </a:spcAft>
              <a:buClr>
                <a:srgbClr val="000000"/>
              </a:buClr>
              <a:buSzPts val="1200"/>
              <a:buFont typeface="Nunito"/>
              <a:buChar char="●"/>
            </a:pPr>
            <a:r>
              <a:rPr b="1" lang="en" sz="1200">
                <a:solidFill>
                  <a:srgbClr val="000000"/>
                </a:solidFill>
              </a:rPr>
              <a:t>Sentiment Distribution: Check with df['sentiment'].value_counts().</a:t>
            </a:r>
            <a:endParaRPr b="1" sz="1200">
              <a:solidFill>
                <a:srgbClr val="000000"/>
              </a:solidFill>
            </a:endParaRPr>
          </a:p>
          <a:p>
            <a:pPr indent="0" lvl="0" marL="0" rtl="0" algn="l">
              <a:spcBef>
                <a:spcPts val="1200"/>
              </a:spcBef>
              <a:spcAft>
                <a:spcPts val="0"/>
              </a:spcAft>
              <a:buNone/>
            </a:pPr>
            <a:r>
              <a:rPr b="1" lang="en" sz="1200">
                <a:solidFill>
                  <a:srgbClr val="000000"/>
                </a:solidFill>
              </a:rPr>
              <a:t>Dataset Balancing :</a:t>
            </a:r>
            <a:endParaRPr b="1" sz="1200">
              <a:solidFill>
                <a:srgbClr val="000000"/>
              </a:solidFill>
            </a:endParaRPr>
          </a:p>
          <a:p>
            <a:pPr indent="-304800" lvl="0" marL="457200" rtl="0" algn="l">
              <a:spcBef>
                <a:spcPts val="1200"/>
              </a:spcBef>
              <a:spcAft>
                <a:spcPts val="0"/>
              </a:spcAft>
              <a:buClr>
                <a:srgbClr val="000000"/>
              </a:buClr>
              <a:buSzPts val="1200"/>
              <a:buChar char="●"/>
            </a:pPr>
            <a:r>
              <a:rPr b="1" lang="en" sz="1200">
                <a:solidFill>
                  <a:srgbClr val="000000"/>
                </a:solidFill>
              </a:rPr>
              <a:t>25,000 negative and 25,000 positive reviews.</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Employed an 80:20 split for training and testing.</a:t>
            </a:r>
            <a:endParaRPr b="1" sz="1200">
              <a:solidFill>
                <a:srgbClr val="000000"/>
              </a:solidFill>
            </a:endParaRPr>
          </a:p>
          <a:p>
            <a:pPr indent="0" lvl="0" marL="0" rtl="0" algn="l">
              <a:spcBef>
                <a:spcPts val="1200"/>
              </a:spcBef>
              <a:spcAft>
                <a:spcPts val="0"/>
              </a:spcAft>
              <a:buNone/>
            </a:pPr>
            <a:r>
              <a:rPr b="1" lang="en" sz="1200">
                <a:solidFill>
                  <a:srgbClr val="000000"/>
                </a:solidFill>
              </a:rPr>
              <a:t>Preprocessing Steps</a:t>
            </a:r>
            <a:endParaRPr b="1" sz="1200">
              <a:solidFill>
                <a:srgbClr val="000000"/>
              </a:solidFill>
            </a:endParaRPr>
          </a:p>
          <a:p>
            <a:pPr indent="-304800" lvl="0" marL="457200" rtl="0" algn="l">
              <a:spcBef>
                <a:spcPts val="1200"/>
              </a:spcBef>
              <a:spcAft>
                <a:spcPts val="0"/>
              </a:spcAft>
              <a:buClr>
                <a:srgbClr val="000000"/>
              </a:buClr>
              <a:buSzPts val="1200"/>
              <a:buChar char="●"/>
            </a:pPr>
            <a:r>
              <a:rPr b="1" lang="en" sz="1200">
                <a:solidFill>
                  <a:srgbClr val="000000"/>
                </a:solidFill>
              </a:rPr>
              <a:t>HTML Tags Removal: Used BeautifulSoup library.</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Elimination of Square Brackets: May contain irrelevant info.</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Special Character Removal: Utilized regular expressions.</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Text Normalization: Converted all characters to lowercase.</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Stemming: Reduced words to root form using Porter Stemmer.</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Stopwords Removal: Eliminated common English stopwords.</a:t>
            </a:r>
            <a:endParaRPr b="1" sz="1200">
              <a:solidFill>
                <a:srgbClr val="000000"/>
              </a:solidFill>
            </a:endParaRPr>
          </a:p>
          <a:p>
            <a:pPr indent="0" lvl="0" marL="0" rtl="0" algn="l">
              <a:spcBef>
                <a:spcPts val="1200"/>
              </a:spcBef>
              <a:spcAft>
                <a:spcPts val="0"/>
              </a:spcAft>
              <a:buNone/>
            </a:pPr>
            <a:r>
              <a:t/>
            </a:r>
            <a:endParaRPr b="1" sz="1200">
              <a:solidFill>
                <a:srgbClr val="000000"/>
              </a:solidFill>
            </a:endParaRPr>
          </a:p>
          <a:p>
            <a:pPr indent="0" lvl="0" marL="0" rtl="0" algn="l">
              <a:spcBef>
                <a:spcPts val="1200"/>
              </a:spcBef>
              <a:spcAft>
                <a:spcPts val="1200"/>
              </a:spcAft>
              <a:buNone/>
            </a:pPr>
            <a:r>
              <a:t/>
            </a:r>
            <a:endParaRPr sz="1200"/>
          </a:p>
        </p:txBody>
      </p:sp>
      <p:sp>
        <p:nvSpPr>
          <p:cNvPr id="315" name="Google Shape;31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1163850" y="108725"/>
            <a:ext cx="7030500" cy="7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rPr lang="en" sz="1400">
                <a:solidFill>
                  <a:srgbClr val="111111"/>
                </a:solidFill>
                <a:latin typeface="Nunito"/>
                <a:ea typeface="Nunito"/>
                <a:cs typeface="Nunito"/>
                <a:sym typeface="Nunito"/>
              </a:rPr>
              <a:t>Feature Extraction:</a:t>
            </a:r>
            <a:endParaRPr sz="1400">
              <a:solidFill>
                <a:srgbClr val="111111"/>
              </a:solidFill>
              <a:latin typeface="Nunito"/>
              <a:ea typeface="Nunito"/>
              <a:cs typeface="Nunito"/>
              <a:sym typeface="Nunito"/>
            </a:endParaRPr>
          </a:p>
          <a:p>
            <a:pPr indent="-317500" lvl="0" marL="457200" rtl="0" algn="l">
              <a:lnSpc>
                <a:spcPct val="115000"/>
              </a:lnSpc>
              <a:spcBef>
                <a:spcPts val="90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Converts text data into numerical features for ML models.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Tokenization: Splits text into words or tokens.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Vectorization: Converts tokens into numerical vectors (BoW, TF-IDF, Word Embeddings).</a:t>
            </a:r>
            <a:endParaRPr b="0"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b="0"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rPr lang="en" sz="1400">
                <a:solidFill>
                  <a:srgbClr val="111111"/>
                </a:solidFill>
                <a:latin typeface="Nunito"/>
                <a:ea typeface="Nunito"/>
                <a:cs typeface="Nunito"/>
                <a:sym typeface="Nunito"/>
              </a:rPr>
              <a:t>Model Selection:</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b="0" sz="1400">
              <a:solidFill>
                <a:srgbClr val="111111"/>
              </a:solidFill>
              <a:latin typeface="Nunito"/>
              <a:ea typeface="Nunito"/>
              <a:cs typeface="Nunito"/>
              <a:sym typeface="Nunito"/>
            </a:endParaRPr>
          </a:p>
          <a:p>
            <a:pPr indent="-317500" lvl="0" marL="457200" rtl="0" algn="l">
              <a:lnSpc>
                <a:spcPct val="115000"/>
              </a:lnSpc>
              <a:spcBef>
                <a:spcPts val="90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Traditional ML models tested: Logistic Regression (LR), Multinomial Naive Bayes (MNB), Support Vector Machine (SVM).</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Best performers: LR and MNB, consistent across BoW and TF-IDF.</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SVM showed inferior performance, especially with TF-IDF features.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RNN model experimented for sequence modeling, performance compared to traditional ML models.</a:t>
            </a:r>
            <a:endParaRPr b="0" sz="1400">
              <a:solidFill>
                <a:srgbClr val="111111"/>
              </a:solidFill>
              <a:latin typeface="Nunito"/>
              <a:ea typeface="Nunito"/>
              <a:cs typeface="Nunito"/>
              <a:sym typeface="Nunito"/>
            </a:endParaRPr>
          </a:p>
          <a:p>
            <a:pPr indent="0" lvl="0" marL="0" rtl="0" algn="l">
              <a:spcBef>
                <a:spcPts val="0"/>
              </a:spcBef>
              <a:spcAft>
                <a:spcPts val="0"/>
              </a:spcAft>
              <a:buSzPts val="990"/>
              <a:buNone/>
            </a:pPr>
            <a:r>
              <a:t/>
            </a:r>
            <a:endParaRPr sz="1400"/>
          </a:p>
        </p:txBody>
      </p:sp>
      <p:sp>
        <p:nvSpPr>
          <p:cNvPr id="321" name="Google Shape;321;p19"/>
          <p:cNvSpPr txBox="1"/>
          <p:nvPr>
            <p:ph idx="1" type="body"/>
          </p:nvPr>
        </p:nvSpPr>
        <p:spPr>
          <a:xfrm>
            <a:off x="11708775" y="3645950"/>
            <a:ext cx="3203700" cy="100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900"/>
              </a:spcBef>
              <a:spcAft>
                <a:spcPts val="0"/>
              </a:spcAft>
              <a:buNone/>
            </a:pPr>
            <a:r>
              <a:t/>
            </a:r>
            <a:endParaRPr sz="1200">
              <a:solidFill>
                <a:srgbClr val="111111"/>
              </a:solidFill>
              <a:latin typeface="Roboto"/>
              <a:ea typeface="Roboto"/>
              <a:cs typeface="Roboto"/>
              <a:sym typeface="Roboto"/>
            </a:endParaRPr>
          </a:p>
          <a:p>
            <a:pPr indent="-287655" lvl="0" marL="457200" rtl="0" algn="l">
              <a:spcBef>
                <a:spcPts val="900"/>
              </a:spcBef>
              <a:spcAft>
                <a:spcPts val="0"/>
              </a:spcAft>
              <a:buClr>
                <a:srgbClr val="111111"/>
              </a:buClr>
              <a:buSzPct val="100000"/>
              <a:buFont typeface="Roboto"/>
              <a:buChar char="●"/>
            </a:pPr>
            <a:r>
              <a:rPr lang="en" sz="1200">
                <a:solidFill>
                  <a:srgbClr val="111111"/>
                </a:solidFill>
                <a:latin typeface="Roboto"/>
                <a:ea typeface="Roboto"/>
                <a:cs typeface="Roboto"/>
                <a:sym typeface="Roboto"/>
              </a:rPr>
              <a:t>Calculated the total number of categories (folders) and images in the dataset. and displayed a few sample images from the dataset and their dimensions.</a:t>
            </a:r>
            <a:endParaRPr/>
          </a:p>
        </p:txBody>
      </p:sp>
      <p:sp>
        <p:nvSpPr>
          <p:cNvPr id="322" name="Google Shape;322;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132550" y="774050"/>
            <a:ext cx="77871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r>
              <a:rPr lang="en" sz="2000"/>
              <a:t>(continue)</a:t>
            </a:r>
            <a:endParaRPr b="0" sz="700">
              <a:solidFill>
                <a:srgbClr val="111111"/>
              </a:solidFill>
              <a:latin typeface="Nunito"/>
              <a:ea typeface="Nunito"/>
              <a:cs typeface="Nunito"/>
              <a:sym typeface="Nunito"/>
            </a:endParaRPr>
          </a:p>
          <a:p>
            <a:pPr indent="0" lvl="0" marL="0" rtl="0" algn="l">
              <a:spcBef>
                <a:spcPts val="0"/>
              </a:spcBef>
              <a:spcAft>
                <a:spcPts val="0"/>
              </a:spcAft>
              <a:buNone/>
            </a:pPr>
            <a:r>
              <a:t/>
            </a:r>
            <a:endParaRPr b="0" sz="1500">
              <a:solidFill>
                <a:srgbClr val="111111"/>
              </a:solidFill>
              <a:latin typeface="Nunito"/>
              <a:ea typeface="Nunito"/>
              <a:cs typeface="Nunito"/>
              <a:sym typeface="Nunito"/>
            </a:endParaRPr>
          </a:p>
          <a:p>
            <a:pPr indent="0" lvl="0" marL="0" rtl="0" algn="l">
              <a:spcBef>
                <a:spcPts val="0"/>
              </a:spcBef>
              <a:spcAft>
                <a:spcPts val="0"/>
              </a:spcAft>
              <a:buNone/>
            </a:pPr>
            <a:r>
              <a:rPr lang="en" sz="1500">
                <a:solidFill>
                  <a:srgbClr val="111111"/>
                </a:solidFill>
                <a:latin typeface="Nunito"/>
                <a:ea typeface="Nunito"/>
                <a:cs typeface="Nunito"/>
                <a:sym typeface="Nunito"/>
              </a:rPr>
              <a:t>Model Evaluation:</a:t>
            </a:r>
            <a:endParaRPr sz="1500">
              <a:solidFill>
                <a:srgbClr val="111111"/>
              </a:solidFill>
              <a:latin typeface="Nunito"/>
              <a:ea typeface="Nunito"/>
              <a:cs typeface="Nunito"/>
              <a:sym typeface="Nunito"/>
            </a:endParaRPr>
          </a:p>
          <a:p>
            <a:pPr indent="0" lvl="0" marL="457200" rtl="0" algn="l">
              <a:spcBef>
                <a:spcPts val="0"/>
              </a:spcBef>
              <a:spcAft>
                <a:spcPts val="0"/>
              </a:spcAft>
              <a:buNone/>
            </a:pPr>
            <a:r>
              <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LR with BoW: Accuracy 75.12%, balanced precision, recall, and F1-scores.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MNB with TF-IDF: Accuracy 75.09%, consistent precision and recall.</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SVM with BoW: Accuracy 58.29%, imbalanced performance, particularly with low recall for positive sentiments.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SVM with TF-IDF: Accuracy 51.12%, challenges in classifying positive sentiments.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LR and MNB showcased robust performance, highlighting their suitability for sentiment analysis tasks.</a:t>
            </a:r>
            <a:endParaRPr b="0" sz="1500">
              <a:solidFill>
                <a:srgbClr val="111111"/>
              </a:solidFill>
              <a:latin typeface="Nunito"/>
              <a:ea typeface="Nunito"/>
              <a:cs typeface="Nunito"/>
              <a:sym typeface="Nunito"/>
            </a:endParaRPr>
          </a:p>
          <a:p>
            <a:pPr indent="0" lvl="0" marL="457200" rtl="0" algn="l">
              <a:spcBef>
                <a:spcPts val="0"/>
              </a:spcBef>
              <a:spcAft>
                <a:spcPts val="0"/>
              </a:spcAft>
              <a:buNone/>
            </a:pPr>
            <a:r>
              <a:t/>
            </a:r>
            <a:endParaRPr b="0" sz="1500">
              <a:solidFill>
                <a:srgbClr val="111111"/>
              </a:solidFill>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p:txBody>
      </p:sp>
      <p:sp>
        <p:nvSpPr>
          <p:cNvPr id="328" name="Google Shape;328;p20"/>
          <p:cNvSpPr txBox="1"/>
          <p:nvPr>
            <p:ph idx="1" type="body"/>
          </p:nvPr>
        </p:nvSpPr>
        <p:spPr>
          <a:xfrm>
            <a:off x="12035350" y="3540975"/>
            <a:ext cx="2783700" cy="253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9" name="Google Shape;329;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35" name="Google Shape;335;p21"/>
          <p:cNvSpPr txBox="1"/>
          <p:nvPr>
            <p:ph idx="1" type="body"/>
          </p:nvPr>
        </p:nvSpPr>
        <p:spPr>
          <a:xfrm>
            <a:off x="1303800" y="1505300"/>
            <a:ext cx="7030500" cy="33606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Dey, S., Chakraborty, S., Saha, S., &amp; Chakraborty, A. (2016). Sentiment analysis of movie reviews using machine learning techniques. In 2016 International Conference on Electrical, Electronics, and Optimization Techniques (ICEEOT) (pp. 581-586). IEEE.</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El-Din, S. S. A. (2016). Sentiment analysis in movie reviews based on machine learning techniques. In 2016 7th Cairo International Biomedical Engineering Conference (CIBEC) (pp. 106-109). IEEE.</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Ahuja, S., Sahu, T. P., &amp; Singh, A. (2019). Sentiment analysis of movie reviews: A study on feature selection &amp; classification algorithm. In 2019 2nd International Conference on Computing, Mathematics and Communication Technologies (ICMCT) (pp. 1-4). IEEE.</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Can, A., Koc, A. B., Sen, B., &amp; Kucuktunc, O. (2018). Sentiment classification of Turkish movie reviews using machine learning techniques. In 2018 6th International Istanbul Smart Grids and Cities Congress and Fair (ICSG Istanbul) (pp. 1-5). IEEE.</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Can, F., &amp; Sarıyar, M. (2018). Turkish Movie Reviews Sentiment Analysis. Journal of Engineering Research and Applied Science, 5(2), 785-792.</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93370" lvl="0" marL="457200" rtl="0" algn="l">
              <a:spcBef>
                <a:spcPts val="0"/>
              </a:spcBef>
              <a:spcAft>
                <a:spcPts val="0"/>
              </a:spcAft>
              <a:buClr>
                <a:srgbClr val="000000"/>
              </a:buClr>
              <a:buSzPct val="100000"/>
              <a:buFont typeface="Times New Roman"/>
              <a:buAutoNum type="arabicPeriod"/>
            </a:pPr>
            <a:r>
              <a:rPr lang="en" sz="1200">
                <a:solidFill>
                  <a:srgbClr val="000000"/>
                </a:solidFill>
                <a:latin typeface="Times New Roman"/>
                <a:ea typeface="Times New Roman"/>
                <a:cs typeface="Times New Roman"/>
                <a:sym typeface="Times New Roman"/>
              </a:rPr>
              <a:t>Horsa, O. G., &amp; Tune, K. K. (2023). Aspect-Based sentiment analysis for AFAAN Oromoo movie reviews using machine learning techniques. </a:t>
            </a:r>
            <a:r>
              <a:rPr i="1" lang="en" sz="1200">
                <a:solidFill>
                  <a:srgbClr val="000000"/>
                </a:solidFill>
                <a:latin typeface="Times New Roman"/>
                <a:ea typeface="Times New Roman"/>
                <a:cs typeface="Times New Roman"/>
                <a:sym typeface="Times New Roman"/>
              </a:rPr>
              <a:t>Applied Computational Intelligence and Soft Computing</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2023</a:t>
            </a:r>
            <a:r>
              <a:rPr lang="en" sz="1200">
                <a:solidFill>
                  <a:srgbClr val="000000"/>
                </a:solidFill>
                <a:latin typeface="Times New Roman"/>
                <a:ea typeface="Times New Roman"/>
                <a:cs typeface="Times New Roman"/>
                <a:sym typeface="Times New Roman"/>
              </a:rPr>
              <a:t>, 1–12.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https://doi.org/10.1155/2023/3462691</a:t>
            </a:r>
            <a:endParaRPr b="1" sz="1200">
              <a:solidFill>
                <a:srgbClr val="000000"/>
              </a:solidFill>
              <a:latin typeface="Times New Roman"/>
              <a:ea typeface="Times New Roman"/>
              <a:cs typeface="Times New Roman"/>
              <a:sym typeface="Times New Roman"/>
            </a:endParaRPr>
          </a:p>
          <a:p>
            <a:pPr indent="-293370" lvl="0" marL="457200" rtl="0" algn="l">
              <a:spcBef>
                <a:spcPts val="0"/>
              </a:spcBef>
              <a:spcAft>
                <a:spcPts val="0"/>
              </a:spcAft>
              <a:buClr>
                <a:srgbClr val="000000"/>
              </a:buClr>
              <a:buSzPct val="100000"/>
              <a:buFont typeface="Times New Roman"/>
              <a:buAutoNum type="arabicPeriod"/>
            </a:pPr>
            <a:r>
              <a:rPr lang="en" sz="1200">
                <a:solidFill>
                  <a:srgbClr val="000000"/>
                </a:solidFill>
                <a:latin typeface="Times New Roman"/>
                <a:ea typeface="Times New Roman"/>
                <a:cs typeface="Times New Roman"/>
                <a:sym typeface="Times New Roman"/>
              </a:rPr>
              <a:t>Xu, J. (2024, February). Decoding sentiment: A sentiment analysis model for movie reviews. </a:t>
            </a:r>
            <a:r>
              <a:rPr i="1" lang="en" sz="1200">
                <a:solidFill>
                  <a:srgbClr val="000000"/>
                </a:solidFill>
                <a:latin typeface="Times New Roman"/>
                <a:ea typeface="Times New Roman"/>
                <a:cs typeface="Times New Roman"/>
                <a:sym typeface="Times New Roman"/>
              </a:rPr>
              <a:t>Applied and Computational Engineering</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37</a:t>
            </a:r>
            <a:r>
              <a:rPr lang="en" sz="1200">
                <a:solidFill>
                  <a:srgbClr val="000000"/>
                </a:solidFill>
                <a:latin typeface="Times New Roman"/>
                <a:ea typeface="Times New Roman"/>
                <a:cs typeface="Times New Roman"/>
                <a:sym typeface="Times New Roman"/>
              </a:rPr>
              <a:t>(1), 31-37.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https://doi.org/10.54254/2755-2721/37/20230466</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
        <p:nvSpPr>
          <p:cNvPr id="336" name="Google Shape;336;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