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Nunito"/>
      <p:regular r:id="rId32"/>
      <p:bold r:id="rId33"/>
      <p:italic r:id="rId34"/>
      <p:boldItalic r:id="rId35"/>
    </p:embeddedFont>
    <p:embeddedFont>
      <p:font typeface="Maven Pro"/>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Nunito-bold.fntdata"/><Relationship Id="rId10" Type="http://schemas.openxmlformats.org/officeDocument/2006/relationships/slide" Target="slides/slide5.xml"/><Relationship Id="rId32" Type="http://schemas.openxmlformats.org/officeDocument/2006/relationships/font" Target="fonts/Nunito-regular.fntdata"/><Relationship Id="rId13" Type="http://schemas.openxmlformats.org/officeDocument/2006/relationships/slide" Target="slides/slide8.xml"/><Relationship Id="rId35" Type="http://schemas.openxmlformats.org/officeDocument/2006/relationships/font" Target="fonts/Nunito-boldItalic.fntdata"/><Relationship Id="rId12" Type="http://schemas.openxmlformats.org/officeDocument/2006/relationships/slide" Target="slides/slide7.xml"/><Relationship Id="rId34" Type="http://schemas.openxmlformats.org/officeDocument/2006/relationships/font" Target="fonts/Nunito-italic.fntdata"/><Relationship Id="rId15" Type="http://schemas.openxmlformats.org/officeDocument/2006/relationships/slide" Target="slides/slide10.xml"/><Relationship Id="rId37" Type="http://schemas.openxmlformats.org/officeDocument/2006/relationships/font" Target="fonts/MavenPro-bold.fntdata"/><Relationship Id="rId14" Type="http://schemas.openxmlformats.org/officeDocument/2006/relationships/slide" Target="slides/slide9.xml"/><Relationship Id="rId36" Type="http://schemas.openxmlformats.org/officeDocument/2006/relationships/font" Target="fonts/MavenPr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a652d854b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a652d854b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a652d854b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a652d854b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d1e4340604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d1e4340604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a652d854b7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a652d854b7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d1e434060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d1e434060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d1e434060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d1e434060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d1e434060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d1e434060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a652d854b7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a652d854b7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d1e434060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d1e434060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d1e434060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d1e4340604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a3152dbb6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a3152dbb6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a652d854b7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a652d854b7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a3152dbb6e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a3152dbb6e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a40f87caeb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a40f87caeb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a3152dbb6e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a3152dbb6e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a652d854b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a652d854b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d1d566115b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d1d566115b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a652d854b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a652d854b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a652d854b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a652d854b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a652d854b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a652d854b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a652d854b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a652d854b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doi.org/10.1155/2023/3462691" TargetMode="External"/><Relationship Id="rId4" Type="http://schemas.openxmlformats.org/officeDocument/2006/relationships/hyperlink" Target="https://doi.org/10.54254/2755-2721/37/2023046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15425" y="283575"/>
            <a:ext cx="4713300" cy="1395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SzPts val="990"/>
              <a:buNone/>
            </a:pPr>
            <a:r>
              <a:rPr lang="en" sz="2540"/>
              <a:t>Sentiment Classification and </a:t>
            </a:r>
            <a:endParaRPr sz="2540"/>
          </a:p>
          <a:p>
            <a:pPr indent="0" lvl="0" marL="0" rtl="0" algn="l">
              <a:spcBef>
                <a:spcPts val="0"/>
              </a:spcBef>
              <a:spcAft>
                <a:spcPts val="0"/>
              </a:spcAft>
              <a:buSzPts val="990"/>
              <a:buNone/>
            </a:pPr>
            <a:r>
              <a:rPr lang="en" sz="2540"/>
              <a:t>Analysis of Movie Reviews using NLP Techniques</a:t>
            </a:r>
            <a:endParaRPr sz="2540"/>
          </a:p>
        </p:txBody>
      </p:sp>
      <p:sp>
        <p:nvSpPr>
          <p:cNvPr id="278" name="Google Shape;278;p13"/>
          <p:cNvSpPr txBox="1"/>
          <p:nvPr>
            <p:ph idx="1" type="subTitle"/>
          </p:nvPr>
        </p:nvSpPr>
        <p:spPr>
          <a:xfrm>
            <a:off x="1760650" y="1892775"/>
            <a:ext cx="1102800" cy="53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Team-27</a:t>
            </a:r>
            <a:endParaRPr/>
          </a:p>
        </p:txBody>
      </p:sp>
      <p:sp>
        <p:nvSpPr>
          <p:cNvPr id="279" name="Google Shape;279;p13"/>
          <p:cNvSpPr txBox="1"/>
          <p:nvPr/>
        </p:nvSpPr>
        <p:spPr>
          <a:xfrm>
            <a:off x="245975" y="2639175"/>
            <a:ext cx="4183500" cy="2013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1"/>
              </a:buClr>
              <a:buSzPts val="1500"/>
              <a:buFont typeface="Nunito"/>
              <a:buChar char="●"/>
            </a:pPr>
            <a:r>
              <a:rPr lang="en" sz="1500">
                <a:solidFill>
                  <a:schemeClr val="lt1"/>
                </a:solidFill>
                <a:latin typeface="Nunito"/>
                <a:ea typeface="Nunito"/>
                <a:cs typeface="Nunito"/>
                <a:sym typeface="Nunito"/>
              </a:rPr>
              <a:t>Abdullah Rahat                      - 20301134</a:t>
            </a:r>
            <a:endParaRPr sz="1500">
              <a:solidFill>
                <a:schemeClr val="lt1"/>
              </a:solidFill>
              <a:latin typeface="Nunito"/>
              <a:ea typeface="Nunito"/>
              <a:cs typeface="Nunito"/>
              <a:sym typeface="Nunito"/>
            </a:endParaRPr>
          </a:p>
          <a:p>
            <a:pPr indent="-323850" lvl="0" marL="457200" rtl="0" algn="l">
              <a:spcBef>
                <a:spcPts val="0"/>
              </a:spcBef>
              <a:spcAft>
                <a:spcPts val="0"/>
              </a:spcAft>
              <a:buClr>
                <a:schemeClr val="lt1"/>
              </a:buClr>
              <a:buSzPts val="1500"/>
              <a:buFont typeface="Nunito"/>
              <a:buChar char="●"/>
            </a:pPr>
            <a:r>
              <a:rPr lang="en" sz="1500">
                <a:solidFill>
                  <a:schemeClr val="lt1"/>
                </a:solidFill>
                <a:latin typeface="Nunito"/>
                <a:ea typeface="Nunito"/>
                <a:cs typeface="Nunito"/>
                <a:sym typeface="Nunito"/>
              </a:rPr>
              <a:t>Nusaiba Rahat                        - 20301136</a:t>
            </a:r>
            <a:endParaRPr sz="1500">
              <a:solidFill>
                <a:schemeClr val="lt1"/>
              </a:solidFill>
              <a:latin typeface="Nunito"/>
              <a:ea typeface="Nunito"/>
              <a:cs typeface="Nunito"/>
              <a:sym typeface="Nunito"/>
            </a:endParaRPr>
          </a:p>
          <a:p>
            <a:pPr indent="-323850" lvl="0" marL="457200" rtl="0" algn="l">
              <a:spcBef>
                <a:spcPts val="0"/>
              </a:spcBef>
              <a:spcAft>
                <a:spcPts val="0"/>
              </a:spcAft>
              <a:buClr>
                <a:schemeClr val="lt1"/>
              </a:buClr>
              <a:buSzPts val="1500"/>
              <a:buFont typeface="Nunito"/>
              <a:buChar char="●"/>
            </a:pPr>
            <a:r>
              <a:rPr lang="en" sz="1500">
                <a:solidFill>
                  <a:schemeClr val="lt1"/>
                </a:solidFill>
                <a:latin typeface="Nunito"/>
                <a:ea typeface="Nunito"/>
                <a:cs typeface="Nunito"/>
                <a:sym typeface="Nunito"/>
              </a:rPr>
              <a:t>Abid Al Mamun                      - 19301066</a:t>
            </a:r>
            <a:endParaRPr sz="1500">
              <a:solidFill>
                <a:schemeClr val="lt1"/>
              </a:solidFill>
              <a:latin typeface="Nunito"/>
              <a:ea typeface="Nunito"/>
              <a:cs typeface="Nunito"/>
              <a:sym typeface="Nunito"/>
            </a:endParaRPr>
          </a:p>
          <a:p>
            <a:pPr indent="-323850" lvl="0" marL="457200" rtl="0" algn="l">
              <a:spcBef>
                <a:spcPts val="0"/>
              </a:spcBef>
              <a:spcAft>
                <a:spcPts val="0"/>
              </a:spcAft>
              <a:buClr>
                <a:schemeClr val="lt1"/>
              </a:buClr>
              <a:buSzPts val="1500"/>
              <a:buFont typeface="Nunito"/>
              <a:buChar char="●"/>
            </a:pPr>
            <a:r>
              <a:rPr lang="en" sz="1500">
                <a:solidFill>
                  <a:schemeClr val="lt1"/>
                </a:solidFill>
                <a:latin typeface="Nunito"/>
                <a:ea typeface="Nunito"/>
                <a:cs typeface="Nunito"/>
                <a:sym typeface="Nunito"/>
              </a:rPr>
              <a:t>Md. Ajmain Aosaf Anan        - 20101388</a:t>
            </a:r>
            <a:endParaRPr sz="1500">
              <a:solidFill>
                <a:schemeClr val="lt1"/>
              </a:solidFill>
              <a:latin typeface="Nunito"/>
              <a:ea typeface="Nunito"/>
              <a:cs typeface="Nunito"/>
              <a:sym typeface="Nunito"/>
            </a:endParaRPr>
          </a:p>
          <a:p>
            <a:pPr indent="-323850" lvl="0" marL="457200" rtl="0" algn="l">
              <a:spcBef>
                <a:spcPts val="0"/>
              </a:spcBef>
              <a:spcAft>
                <a:spcPts val="0"/>
              </a:spcAft>
              <a:buClr>
                <a:schemeClr val="lt1"/>
              </a:buClr>
              <a:buSzPts val="1500"/>
              <a:buFont typeface="Nunito"/>
              <a:buChar char="●"/>
            </a:pPr>
            <a:r>
              <a:rPr lang="en" sz="1500">
                <a:solidFill>
                  <a:schemeClr val="lt1"/>
                </a:solidFill>
                <a:latin typeface="Nunito"/>
                <a:ea typeface="Nunito"/>
                <a:cs typeface="Nunito"/>
                <a:sym typeface="Nunito"/>
              </a:rPr>
              <a:t>Shuvo karmokar                     - 20301441</a:t>
            </a:r>
            <a:endParaRPr sz="1500">
              <a:solidFill>
                <a:schemeClr val="lt1"/>
              </a:solidFill>
              <a:latin typeface="Nunito"/>
              <a:ea typeface="Nunito"/>
              <a:cs typeface="Nunito"/>
              <a:sym typeface="Nunito"/>
            </a:endParaRPr>
          </a:p>
        </p:txBody>
      </p:sp>
      <p:pic>
        <p:nvPicPr>
          <p:cNvPr id="280" name="Google Shape;280;p13"/>
          <p:cNvPicPr preferRelativeResize="0"/>
          <p:nvPr/>
        </p:nvPicPr>
        <p:blipFill rotWithShape="1">
          <a:blip r:embed="rId3">
            <a:alphaModFix/>
          </a:blip>
          <a:srcRect b="-5690" l="1620" r="-1620" t="5690"/>
          <a:stretch/>
        </p:blipFill>
        <p:spPr>
          <a:xfrm>
            <a:off x="4742000" y="634850"/>
            <a:ext cx="4402000" cy="4017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40" name="Shape 340"/>
        <p:cNvGrpSpPr/>
        <p:nvPr/>
      </p:nvGrpSpPr>
      <p:grpSpPr>
        <a:xfrm>
          <a:off x="0" y="0"/>
          <a:ext cx="0" cy="0"/>
          <a:chOff x="0" y="0"/>
          <a:chExt cx="0" cy="0"/>
        </a:xfrm>
      </p:grpSpPr>
      <p:sp>
        <p:nvSpPr>
          <p:cNvPr id="341" name="Google Shape;341;p22"/>
          <p:cNvSpPr txBox="1"/>
          <p:nvPr>
            <p:ph type="title"/>
          </p:nvPr>
        </p:nvSpPr>
        <p:spPr>
          <a:xfrm>
            <a:off x="1229050" y="642650"/>
            <a:ext cx="7030500" cy="359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Nunito"/>
                <a:ea typeface="Nunito"/>
                <a:cs typeface="Nunito"/>
                <a:sym typeface="Nunito"/>
              </a:rPr>
              <a:t>Feature Representation: </a:t>
            </a:r>
            <a:endParaRPr sz="22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BoW (Bag-of-Words):</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b="0" lang="en" sz="1800">
                <a:latin typeface="Nunito"/>
                <a:ea typeface="Nunito"/>
                <a:cs typeface="Nunito"/>
                <a:sym typeface="Nunito"/>
              </a:rPr>
              <a:t>BoW represents text data as a collection of words, disregarding grammar and word order.</a:t>
            </a:r>
            <a:endParaRPr b="0" sz="1800">
              <a:latin typeface="Nunito"/>
              <a:ea typeface="Nunito"/>
              <a:cs typeface="Nunito"/>
              <a:sym typeface="Nunito"/>
            </a:endParaRPr>
          </a:p>
          <a:p>
            <a:pPr indent="-342900" lvl="0" marL="457200" rtl="0" algn="l">
              <a:spcBef>
                <a:spcPts val="0"/>
              </a:spcBef>
              <a:spcAft>
                <a:spcPts val="0"/>
              </a:spcAft>
              <a:buSzPts val="1800"/>
              <a:buFont typeface="Nunito"/>
              <a:buChar char="●"/>
            </a:pPr>
            <a:r>
              <a:rPr b="0" lang="en" sz="1800">
                <a:latin typeface="Nunito"/>
                <a:ea typeface="Nunito"/>
                <a:cs typeface="Nunito"/>
                <a:sym typeface="Nunito"/>
              </a:rPr>
              <a:t>Each document is represented by a vector where each dimension corresponds to a unique word in the vocabulary, and the value indicates the frequency of the word in the document.</a:t>
            </a:r>
            <a:endParaRPr b="0" sz="1800">
              <a:latin typeface="Nunito"/>
              <a:ea typeface="Nunito"/>
              <a:cs typeface="Nunito"/>
              <a:sym typeface="Nunito"/>
            </a:endParaRPr>
          </a:p>
          <a:p>
            <a:pPr indent="-342900" lvl="0" marL="457200" rtl="0" algn="l">
              <a:spcBef>
                <a:spcPts val="0"/>
              </a:spcBef>
              <a:spcAft>
                <a:spcPts val="0"/>
              </a:spcAft>
              <a:buSzPts val="1800"/>
              <a:buFont typeface="Nunito"/>
              <a:buChar char="●"/>
            </a:pPr>
            <a:r>
              <a:rPr b="0" lang="en" sz="1800">
                <a:latin typeface="Nunito"/>
                <a:ea typeface="Nunito"/>
                <a:cs typeface="Nunito"/>
                <a:sym typeface="Nunito"/>
              </a:rPr>
              <a:t>BoW is used in the project for its simplicity and effectiveness in capturing the presence of words in the text data.</a:t>
            </a:r>
            <a:endParaRPr b="0" sz="1800">
              <a:latin typeface="Nunito"/>
              <a:ea typeface="Nunito"/>
              <a:cs typeface="Nunito"/>
              <a:sym typeface="Nunito"/>
            </a:endParaRPr>
          </a:p>
          <a:p>
            <a:pPr indent="0" lvl="0" marL="457200" rtl="0" algn="l">
              <a:spcBef>
                <a:spcPts val="0"/>
              </a:spcBef>
              <a:spcAft>
                <a:spcPts val="0"/>
              </a:spcAft>
              <a:buNone/>
            </a:pPr>
            <a:r>
              <a:t/>
            </a:r>
            <a:endParaRPr sz="1800">
              <a:latin typeface="Nunito"/>
              <a:ea typeface="Nunito"/>
              <a:cs typeface="Nunito"/>
              <a:sym typeface="Nunito"/>
            </a:endParaRPr>
          </a:p>
        </p:txBody>
      </p:sp>
      <p:sp>
        <p:nvSpPr>
          <p:cNvPr id="342" name="Google Shape;342;p22"/>
          <p:cNvSpPr txBox="1"/>
          <p:nvPr>
            <p:ph idx="1" type="body"/>
          </p:nvPr>
        </p:nvSpPr>
        <p:spPr>
          <a:xfrm>
            <a:off x="10449150" y="-143075"/>
            <a:ext cx="2061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43" name="Google Shape;343;p22"/>
          <p:cNvSpPr txBox="1"/>
          <p:nvPr>
            <p:ph idx="12" type="sldNum"/>
          </p:nvPr>
        </p:nvSpPr>
        <p:spPr>
          <a:xfrm>
            <a:off x="6386646" y="388680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47" name="Shape 347"/>
        <p:cNvGrpSpPr/>
        <p:nvPr/>
      </p:nvGrpSpPr>
      <p:grpSpPr>
        <a:xfrm>
          <a:off x="0" y="0"/>
          <a:ext cx="0" cy="0"/>
          <a:chOff x="0" y="0"/>
          <a:chExt cx="0" cy="0"/>
        </a:xfrm>
      </p:grpSpPr>
      <p:sp>
        <p:nvSpPr>
          <p:cNvPr id="348" name="Google Shape;348;p23"/>
          <p:cNvSpPr txBox="1"/>
          <p:nvPr>
            <p:ph type="title"/>
          </p:nvPr>
        </p:nvSpPr>
        <p:spPr>
          <a:xfrm>
            <a:off x="1303800" y="598575"/>
            <a:ext cx="7030500" cy="422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sz="1800">
              <a:latin typeface="Nunito"/>
              <a:ea typeface="Nunito"/>
              <a:cs typeface="Nunito"/>
              <a:sym typeface="Nunito"/>
            </a:endParaRPr>
          </a:p>
          <a:p>
            <a:pPr indent="0" lvl="0" marL="0" rtl="0" algn="l">
              <a:spcBef>
                <a:spcPts val="0"/>
              </a:spcBef>
              <a:spcAft>
                <a:spcPts val="0"/>
              </a:spcAft>
              <a:buNone/>
            </a:pPr>
            <a:r>
              <a:rPr lang="en" sz="2200">
                <a:latin typeface="Nunito"/>
                <a:ea typeface="Nunito"/>
                <a:cs typeface="Nunito"/>
                <a:sym typeface="Nunito"/>
              </a:rPr>
              <a:t>Feature Representation (continue)</a:t>
            </a:r>
            <a:endParaRPr sz="2200">
              <a:latin typeface="Nunito"/>
              <a:ea typeface="Nunito"/>
              <a:cs typeface="Nunito"/>
              <a:sym typeface="Nunito"/>
            </a:endParaRPr>
          </a:p>
          <a:p>
            <a:pPr indent="0" lvl="0" marL="0" rtl="0" algn="l">
              <a:spcBef>
                <a:spcPts val="0"/>
              </a:spcBef>
              <a:spcAft>
                <a:spcPts val="0"/>
              </a:spcAft>
              <a:buNone/>
            </a:pPr>
            <a:r>
              <a:t/>
            </a:r>
            <a:endParaRPr sz="22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TF-IDF (Term Frequency-Inverse Document Frequency):</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331470" lvl="0" marL="457200" rtl="0" algn="l">
              <a:spcBef>
                <a:spcPts val="0"/>
              </a:spcBef>
              <a:spcAft>
                <a:spcPts val="0"/>
              </a:spcAft>
              <a:buSzPct val="100000"/>
              <a:buFont typeface="Nunito"/>
              <a:buChar char="●"/>
            </a:pPr>
            <a:r>
              <a:rPr b="0" lang="en" sz="1800">
                <a:latin typeface="Nunito"/>
                <a:ea typeface="Nunito"/>
                <a:cs typeface="Nunito"/>
                <a:sym typeface="Nunito"/>
              </a:rPr>
              <a:t>TF-IDF represents text data by considering the importance of words in documents.</a:t>
            </a:r>
            <a:endParaRPr b="0" sz="1800">
              <a:latin typeface="Nunito"/>
              <a:ea typeface="Nunito"/>
              <a:cs typeface="Nunito"/>
              <a:sym typeface="Nunito"/>
            </a:endParaRPr>
          </a:p>
          <a:p>
            <a:pPr indent="-331470" lvl="0" marL="457200" rtl="0" algn="l">
              <a:spcBef>
                <a:spcPts val="0"/>
              </a:spcBef>
              <a:spcAft>
                <a:spcPts val="0"/>
              </a:spcAft>
              <a:buSzPct val="100000"/>
              <a:buFont typeface="Nunito"/>
              <a:buChar char="●"/>
            </a:pPr>
            <a:r>
              <a:rPr b="0" lang="en" sz="1800">
                <a:latin typeface="Nunito"/>
                <a:ea typeface="Nunito"/>
                <a:cs typeface="Nunito"/>
                <a:sym typeface="Nunito"/>
              </a:rPr>
              <a:t>It calculates the frequency of a word in a document (TF) and scales it by the frequency of the word across all documents (IDF).</a:t>
            </a:r>
            <a:endParaRPr b="0" sz="1800">
              <a:latin typeface="Nunito"/>
              <a:ea typeface="Nunito"/>
              <a:cs typeface="Nunito"/>
              <a:sym typeface="Nunito"/>
            </a:endParaRPr>
          </a:p>
          <a:p>
            <a:pPr indent="-331470" lvl="0" marL="457200" rtl="0" algn="l">
              <a:spcBef>
                <a:spcPts val="0"/>
              </a:spcBef>
              <a:spcAft>
                <a:spcPts val="0"/>
              </a:spcAft>
              <a:buSzPct val="100000"/>
              <a:buFont typeface="Nunito"/>
              <a:buChar char="●"/>
            </a:pPr>
            <a:r>
              <a:rPr b="0" lang="en" sz="1800">
                <a:latin typeface="Nunito"/>
                <a:ea typeface="Nunito"/>
                <a:cs typeface="Nunito"/>
                <a:sym typeface="Nunito"/>
              </a:rPr>
              <a:t>Words that appear frequently in a document but rarely in other documents are given higher importance.</a:t>
            </a:r>
            <a:endParaRPr b="0" sz="1800">
              <a:latin typeface="Nunito"/>
              <a:ea typeface="Nunito"/>
              <a:cs typeface="Nunito"/>
              <a:sym typeface="Nunito"/>
            </a:endParaRPr>
          </a:p>
          <a:p>
            <a:pPr indent="-331470" lvl="0" marL="457200" rtl="0" algn="l">
              <a:spcBef>
                <a:spcPts val="0"/>
              </a:spcBef>
              <a:spcAft>
                <a:spcPts val="0"/>
              </a:spcAft>
              <a:buSzPct val="100000"/>
              <a:buFont typeface="Nunito"/>
              <a:buChar char="●"/>
            </a:pPr>
            <a:r>
              <a:rPr b="0" lang="en" sz="1800">
                <a:latin typeface="Nunito"/>
                <a:ea typeface="Nunito"/>
                <a:cs typeface="Nunito"/>
                <a:sym typeface="Nunito"/>
              </a:rPr>
              <a:t>TF-IDF is used in the project to address the issue of common words by downweighting them and emphasizing rare words, potentially improving the model's ability to capture meaningful information.</a:t>
            </a:r>
            <a:endParaRPr b="0" sz="1800">
              <a:latin typeface="Nunito"/>
              <a:ea typeface="Nunito"/>
              <a:cs typeface="Nunito"/>
              <a:sym typeface="Nunito"/>
            </a:endParaRPr>
          </a:p>
          <a:p>
            <a:pPr indent="0" lvl="0" marL="457200" rtl="0" algn="l">
              <a:spcBef>
                <a:spcPts val="0"/>
              </a:spcBef>
              <a:spcAft>
                <a:spcPts val="0"/>
              </a:spcAft>
              <a:buNone/>
            </a:pPr>
            <a:r>
              <a:t/>
            </a:r>
            <a:endParaRPr b="0" sz="1800">
              <a:latin typeface="Nunito"/>
              <a:ea typeface="Nunito"/>
              <a:cs typeface="Nunito"/>
              <a:sym typeface="Nunito"/>
            </a:endParaRPr>
          </a:p>
        </p:txBody>
      </p:sp>
      <p:sp>
        <p:nvSpPr>
          <p:cNvPr id="349" name="Google Shape;349;p23"/>
          <p:cNvSpPr txBox="1"/>
          <p:nvPr>
            <p:ph idx="1" type="body"/>
          </p:nvPr>
        </p:nvSpPr>
        <p:spPr>
          <a:xfrm>
            <a:off x="10437500" y="123925"/>
            <a:ext cx="1500900" cy="393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50" name="Google Shape;350;p2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54" name="Shape 354"/>
        <p:cNvGrpSpPr/>
        <p:nvPr/>
      </p:nvGrpSpPr>
      <p:grpSpPr>
        <a:xfrm>
          <a:off x="0" y="0"/>
          <a:ext cx="0" cy="0"/>
          <a:chOff x="0" y="0"/>
          <a:chExt cx="0" cy="0"/>
        </a:xfrm>
      </p:grpSpPr>
      <p:sp>
        <p:nvSpPr>
          <p:cNvPr id="355" name="Google Shape;355;p24"/>
          <p:cNvSpPr txBox="1"/>
          <p:nvPr>
            <p:ph type="title"/>
          </p:nvPr>
        </p:nvSpPr>
        <p:spPr>
          <a:xfrm>
            <a:off x="1303800" y="271475"/>
            <a:ext cx="7030500" cy="455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00">
                <a:latin typeface="Nunito"/>
                <a:ea typeface="Nunito"/>
                <a:cs typeface="Nunito"/>
                <a:sym typeface="Nunito"/>
              </a:rPr>
              <a:t>RNN Architecture </a:t>
            </a:r>
            <a:endParaRPr sz="2200">
              <a:latin typeface="Nunito"/>
              <a:ea typeface="Nunito"/>
              <a:cs typeface="Nunito"/>
              <a:sym typeface="Nunito"/>
            </a:endParaRPr>
          </a:p>
          <a:p>
            <a:pPr indent="0" lvl="0" marL="0" rtl="0" algn="l">
              <a:spcBef>
                <a:spcPts val="0"/>
              </a:spcBef>
              <a:spcAft>
                <a:spcPts val="0"/>
              </a:spcAft>
              <a:buNone/>
            </a:pPr>
            <a:r>
              <a:t/>
            </a:r>
            <a:endParaRPr sz="2200">
              <a:latin typeface="Nunito"/>
              <a:ea typeface="Nunito"/>
              <a:cs typeface="Nunito"/>
              <a:sym typeface="Nunito"/>
            </a:endParaRPr>
          </a:p>
          <a:p>
            <a:pPr indent="0" lvl="0" marL="0" rtl="0" algn="l">
              <a:spcBef>
                <a:spcPts val="0"/>
              </a:spcBef>
              <a:spcAft>
                <a:spcPts val="0"/>
              </a:spcAft>
              <a:buNone/>
            </a:pPr>
            <a:r>
              <a:rPr lang="en" sz="1688">
                <a:latin typeface="Nunito"/>
                <a:ea typeface="Nunito"/>
                <a:cs typeface="Nunito"/>
                <a:sym typeface="Nunito"/>
              </a:rPr>
              <a:t>Sequential model architecture implemented for RNN.</a:t>
            </a:r>
            <a:endParaRPr sz="1688">
              <a:latin typeface="Nunito"/>
              <a:ea typeface="Nunito"/>
              <a:cs typeface="Nunito"/>
              <a:sym typeface="Nunito"/>
            </a:endParaRPr>
          </a:p>
          <a:p>
            <a:pPr indent="-325120" lvl="0" marL="457200" rtl="0" algn="l">
              <a:spcBef>
                <a:spcPts val="0"/>
              </a:spcBef>
              <a:spcAft>
                <a:spcPts val="0"/>
              </a:spcAft>
              <a:buSzPct val="100000"/>
              <a:buFont typeface="Nunito"/>
              <a:buChar char="●"/>
            </a:pPr>
            <a:r>
              <a:rPr b="0" lang="en" sz="1688">
                <a:latin typeface="Nunito"/>
                <a:ea typeface="Nunito"/>
                <a:cs typeface="Nunito"/>
                <a:sym typeface="Nunito"/>
              </a:rPr>
              <a:t>Embedding layer for converting text to dense vectors.</a:t>
            </a:r>
            <a:endParaRPr b="0" sz="1688">
              <a:latin typeface="Nunito"/>
              <a:ea typeface="Nunito"/>
              <a:cs typeface="Nunito"/>
              <a:sym typeface="Nunito"/>
            </a:endParaRPr>
          </a:p>
          <a:p>
            <a:pPr indent="-325120" lvl="0" marL="457200" rtl="0" algn="l">
              <a:spcBef>
                <a:spcPts val="0"/>
              </a:spcBef>
              <a:spcAft>
                <a:spcPts val="0"/>
              </a:spcAft>
              <a:buSzPct val="100000"/>
              <a:buFont typeface="Nunito"/>
              <a:buChar char="●"/>
            </a:pPr>
            <a:r>
              <a:rPr b="0" lang="en" sz="1688">
                <a:latin typeface="Nunito"/>
                <a:ea typeface="Nunito"/>
                <a:cs typeface="Nunito"/>
                <a:sym typeface="Nunito"/>
              </a:rPr>
              <a:t>SimpleRNN layer for sequence modeling.</a:t>
            </a:r>
            <a:endParaRPr b="0" sz="1688">
              <a:latin typeface="Nunito"/>
              <a:ea typeface="Nunito"/>
              <a:cs typeface="Nunito"/>
              <a:sym typeface="Nunito"/>
            </a:endParaRPr>
          </a:p>
          <a:p>
            <a:pPr indent="-325120" lvl="0" marL="457200" rtl="0" algn="l">
              <a:spcBef>
                <a:spcPts val="0"/>
              </a:spcBef>
              <a:spcAft>
                <a:spcPts val="0"/>
              </a:spcAft>
              <a:buSzPct val="100000"/>
              <a:buFont typeface="Nunito"/>
              <a:buChar char="●"/>
            </a:pPr>
            <a:r>
              <a:rPr b="0" lang="en" sz="1688">
                <a:latin typeface="Nunito"/>
                <a:ea typeface="Nunito"/>
                <a:cs typeface="Nunito"/>
                <a:sym typeface="Nunito"/>
              </a:rPr>
              <a:t>Dense layer for binary sentiment classification.</a:t>
            </a:r>
            <a:endParaRPr b="0" sz="1688">
              <a:latin typeface="Nunito"/>
              <a:ea typeface="Nunito"/>
              <a:cs typeface="Nunito"/>
              <a:sym typeface="Nunito"/>
            </a:endParaRPr>
          </a:p>
          <a:p>
            <a:pPr indent="0" lvl="0" marL="914400" rtl="0" algn="l">
              <a:spcBef>
                <a:spcPts val="0"/>
              </a:spcBef>
              <a:spcAft>
                <a:spcPts val="0"/>
              </a:spcAft>
              <a:buNone/>
            </a:pPr>
            <a:r>
              <a:t/>
            </a:r>
            <a:endParaRPr b="0" sz="1688">
              <a:latin typeface="Nunito"/>
              <a:ea typeface="Nunito"/>
              <a:cs typeface="Nunito"/>
              <a:sym typeface="Nunito"/>
            </a:endParaRPr>
          </a:p>
          <a:p>
            <a:pPr indent="0" lvl="0" marL="0" rtl="0" algn="l">
              <a:spcBef>
                <a:spcPts val="0"/>
              </a:spcBef>
              <a:spcAft>
                <a:spcPts val="0"/>
              </a:spcAft>
              <a:buNone/>
            </a:pPr>
            <a:r>
              <a:rPr lang="en" sz="1688">
                <a:latin typeface="Nunito"/>
                <a:ea typeface="Nunito"/>
                <a:cs typeface="Nunito"/>
                <a:sym typeface="Nunito"/>
              </a:rPr>
              <a:t>Data Preparation:</a:t>
            </a:r>
            <a:endParaRPr sz="1688">
              <a:latin typeface="Nunito"/>
              <a:ea typeface="Nunito"/>
              <a:cs typeface="Nunito"/>
              <a:sym typeface="Nunito"/>
            </a:endParaRPr>
          </a:p>
          <a:p>
            <a:pPr indent="-325120" lvl="0" marL="457200" rtl="0" algn="l">
              <a:spcBef>
                <a:spcPts val="0"/>
              </a:spcBef>
              <a:spcAft>
                <a:spcPts val="0"/>
              </a:spcAft>
              <a:buSzPct val="100000"/>
              <a:buFont typeface="Nunito"/>
              <a:buChar char="●"/>
            </a:pPr>
            <a:r>
              <a:rPr b="0" lang="en" sz="1688">
                <a:latin typeface="Nunito"/>
                <a:ea typeface="Nunito"/>
                <a:cs typeface="Nunito"/>
                <a:sym typeface="Nunito"/>
              </a:rPr>
              <a:t>Tokenization and padding performed using Keras Tokenizer.</a:t>
            </a:r>
            <a:endParaRPr b="0" sz="1688">
              <a:latin typeface="Nunito"/>
              <a:ea typeface="Nunito"/>
              <a:cs typeface="Nunito"/>
              <a:sym typeface="Nunito"/>
            </a:endParaRPr>
          </a:p>
          <a:p>
            <a:pPr indent="-325120" lvl="0" marL="457200" rtl="0" algn="l">
              <a:spcBef>
                <a:spcPts val="0"/>
              </a:spcBef>
              <a:spcAft>
                <a:spcPts val="0"/>
              </a:spcAft>
              <a:buSzPct val="100000"/>
              <a:buFont typeface="Nunito"/>
              <a:buChar char="●"/>
            </a:pPr>
            <a:r>
              <a:rPr b="0" lang="en" sz="1688">
                <a:latin typeface="Nunito"/>
                <a:ea typeface="Nunito"/>
                <a:cs typeface="Nunito"/>
                <a:sym typeface="Nunito"/>
              </a:rPr>
              <a:t>Ensured uniform sequence length for RNN input.</a:t>
            </a:r>
            <a:endParaRPr b="0" sz="1688">
              <a:latin typeface="Nunito"/>
              <a:ea typeface="Nunito"/>
              <a:cs typeface="Nunito"/>
              <a:sym typeface="Nunito"/>
            </a:endParaRPr>
          </a:p>
          <a:p>
            <a:pPr indent="0" lvl="0" marL="914400" rtl="0" algn="l">
              <a:spcBef>
                <a:spcPts val="0"/>
              </a:spcBef>
              <a:spcAft>
                <a:spcPts val="0"/>
              </a:spcAft>
              <a:buNone/>
            </a:pPr>
            <a:r>
              <a:t/>
            </a:r>
            <a:endParaRPr b="0" sz="1688">
              <a:latin typeface="Nunito"/>
              <a:ea typeface="Nunito"/>
              <a:cs typeface="Nunito"/>
              <a:sym typeface="Nunito"/>
            </a:endParaRPr>
          </a:p>
          <a:p>
            <a:pPr indent="0" lvl="0" marL="0" rtl="0" algn="l">
              <a:spcBef>
                <a:spcPts val="0"/>
              </a:spcBef>
              <a:spcAft>
                <a:spcPts val="0"/>
              </a:spcAft>
              <a:buNone/>
            </a:pPr>
            <a:r>
              <a:rPr lang="en" sz="1688">
                <a:latin typeface="Nunito"/>
                <a:ea typeface="Nunito"/>
                <a:cs typeface="Nunito"/>
                <a:sym typeface="Nunito"/>
              </a:rPr>
              <a:t>Training and Optimization:</a:t>
            </a:r>
            <a:endParaRPr sz="1688">
              <a:latin typeface="Nunito"/>
              <a:ea typeface="Nunito"/>
              <a:cs typeface="Nunito"/>
              <a:sym typeface="Nunito"/>
            </a:endParaRPr>
          </a:p>
          <a:p>
            <a:pPr indent="-325120" lvl="0" marL="457200" rtl="0" algn="l">
              <a:spcBef>
                <a:spcPts val="0"/>
              </a:spcBef>
              <a:spcAft>
                <a:spcPts val="0"/>
              </a:spcAft>
              <a:buSzPct val="100000"/>
              <a:buFont typeface="Nunito"/>
              <a:buChar char="●"/>
            </a:pPr>
            <a:r>
              <a:rPr b="0" lang="en" sz="1688">
                <a:latin typeface="Nunito"/>
                <a:ea typeface="Nunito"/>
                <a:cs typeface="Nunito"/>
                <a:sym typeface="Nunito"/>
              </a:rPr>
              <a:t>Adam optimizer and binary cross entropy loss used.</a:t>
            </a:r>
            <a:endParaRPr b="0" sz="1688">
              <a:latin typeface="Nunito"/>
              <a:ea typeface="Nunito"/>
              <a:cs typeface="Nunito"/>
              <a:sym typeface="Nunito"/>
            </a:endParaRPr>
          </a:p>
          <a:p>
            <a:pPr indent="-325120" lvl="0" marL="457200" rtl="0" algn="l">
              <a:spcBef>
                <a:spcPts val="0"/>
              </a:spcBef>
              <a:spcAft>
                <a:spcPts val="0"/>
              </a:spcAft>
              <a:buSzPct val="100000"/>
              <a:buFont typeface="Nunito"/>
              <a:buChar char="●"/>
            </a:pPr>
            <a:r>
              <a:rPr b="0" lang="en" sz="1688">
                <a:latin typeface="Nunito"/>
                <a:ea typeface="Nunito"/>
                <a:cs typeface="Nunito"/>
                <a:sym typeface="Nunito"/>
              </a:rPr>
              <a:t>Trained over 5 epochs with batch size of 64.</a:t>
            </a:r>
            <a:endParaRPr b="0" sz="1688">
              <a:latin typeface="Nunito"/>
              <a:ea typeface="Nunito"/>
              <a:cs typeface="Nunito"/>
              <a:sym typeface="Nunito"/>
            </a:endParaRPr>
          </a:p>
          <a:p>
            <a:pPr indent="-325120" lvl="0" marL="457200" rtl="0" algn="l">
              <a:spcBef>
                <a:spcPts val="0"/>
              </a:spcBef>
              <a:spcAft>
                <a:spcPts val="0"/>
              </a:spcAft>
              <a:buSzPct val="100000"/>
              <a:buFont typeface="Nunito"/>
              <a:buChar char="●"/>
            </a:pPr>
            <a:r>
              <a:rPr b="0" lang="en" sz="1688">
                <a:latin typeface="Nunito"/>
                <a:ea typeface="Nunito"/>
                <a:cs typeface="Nunito"/>
                <a:sym typeface="Nunito"/>
              </a:rPr>
              <a:t>20% validation split for monitoring performance.</a:t>
            </a:r>
            <a:endParaRPr b="0" sz="1688">
              <a:latin typeface="Nunito"/>
              <a:ea typeface="Nunito"/>
              <a:cs typeface="Nunito"/>
              <a:sym typeface="Nunito"/>
            </a:endParaRPr>
          </a:p>
          <a:p>
            <a:pPr indent="0" lvl="0" marL="914400" rtl="0" algn="l">
              <a:spcBef>
                <a:spcPts val="0"/>
              </a:spcBef>
              <a:spcAft>
                <a:spcPts val="0"/>
              </a:spcAft>
              <a:buNone/>
            </a:pPr>
            <a:r>
              <a:t/>
            </a:r>
            <a:endParaRPr sz="1688">
              <a:latin typeface="Nunito"/>
              <a:ea typeface="Nunito"/>
              <a:cs typeface="Nunito"/>
              <a:sym typeface="Nunito"/>
            </a:endParaRPr>
          </a:p>
          <a:p>
            <a:pPr indent="0" lvl="0" marL="0" rtl="0" algn="l">
              <a:spcBef>
                <a:spcPts val="0"/>
              </a:spcBef>
              <a:spcAft>
                <a:spcPts val="0"/>
              </a:spcAft>
              <a:buNone/>
            </a:pPr>
            <a:r>
              <a:rPr lang="en" sz="1688">
                <a:latin typeface="Nunito"/>
                <a:ea typeface="Nunito"/>
                <a:cs typeface="Nunito"/>
                <a:sym typeface="Nunito"/>
              </a:rPr>
              <a:t>Evaluation:</a:t>
            </a:r>
            <a:endParaRPr sz="1688">
              <a:latin typeface="Nunito"/>
              <a:ea typeface="Nunito"/>
              <a:cs typeface="Nunito"/>
              <a:sym typeface="Nunito"/>
            </a:endParaRPr>
          </a:p>
          <a:p>
            <a:pPr indent="-325120" lvl="0" marL="457200" rtl="0" algn="l">
              <a:spcBef>
                <a:spcPts val="0"/>
              </a:spcBef>
              <a:spcAft>
                <a:spcPts val="0"/>
              </a:spcAft>
              <a:buSzPct val="100000"/>
              <a:buFont typeface="Nunito"/>
              <a:buChar char="●"/>
            </a:pPr>
            <a:r>
              <a:rPr b="0" lang="en" sz="1688">
                <a:latin typeface="Nunito"/>
                <a:ea typeface="Nunito"/>
                <a:cs typeface="Nunito"/>
                <a:sym typeface="Nunito"/>
              </a:rPr>
              <a:t>Model's accuracy evaluated on test dataset.</a:t>
            </a:r>
            <a:endParaRPr b="0" sz="1688">
              <a:latin typeface="Nunito"/>
              <a:ea typeface="Nunito"/>
              <a:cs typeface="Nunito"/>
              <a:sym typeface="Nunito"/>
            </a:endParaRPr>
          </a:p>
          <a:p>
            <a:pPr indent="-325120" lvl="0" marL="457200" rtl="0" algn="l">
              <a:spcBef>
                <a:spcPts val="0"/>
              </a:spcBef>
              <a:spcAft>
                <a:spcPts val="0"/>
              </a:spcAft>
              <a:buSzPct val="100000"/>
              <a:buFont typeface="Nunito"/>
              <a:buChar char="●"/>
            </a:pPr>
            <a:r>
              <a:rPr b="0" lang="en" sz="1688">
                <a:latin typeface="Nunito"/>
                <a:ea typeface="Nunito"/>
                <a:cs typeface="Nunito"/>
                <a:sym typeface="Nunito"/>
              </a:rPr>
              <a:t>Measures effectiveness in sentiment classification for movie reviews.</a:t>
            </a:r>
            <a:endParaRPr b="0" sz="1688">
              <a:latin typeface="Nunito"/>
              <a:ea typeface="Nunito"/>
              <a:cs typeface="Nunito"/>
              <a:sym typeface="Nunito"/>
            </a:endParaRPr>
          </a:p>
          <a:p>
            <a:pPr indent="0" lvl="0" marL="457200" rtl="0" algn="l">
              <a:spcBef>
                <a:spcPts val="0"/>
              </a:spcBef>
              <a:spcAft>
                <a:spcPts val="0"/>
              </a:spcAft>
              <a:buNone/>
            </a:pPr>
            <a:r>
              <a:t/>
            </a:r>
            <a:endParaRPr sz="1688">
              <a:latin typeface="Nunito"/>
              <a:ea typeface="Nunito"/>
              <a:cs typeface="Nunito"/>
              <a:sym typeface="Nunito"/>
            </a:endParaRPr>
          </a:p>
        </p:txBody>
      </p:sp>
      <p:sp>
        <p:nvSpPr>
          <p:cNvPr id="356" name="Google Shape;356;p24"/>
          <p:cNvSpPr txBox="1"/>
          <p:nvPr>
            <p:ph idx="1" type="body"/>
          </p:nvPr>
        </p:nvSpPr>
        <p:spPr>
          <a:xfrm>
            <a:off x="10437500" y="123925"/>
            <a:ext cx="1500900" cy="393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57" name="Google Shape;357;p2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61" name="Shape 361"/>
        <p:cNvGrpSpPr/>
        <p:nvPr/>
      </p:nvGrpSpPr>
      <p:grpSpPr>
        <a:xfrm>
          <a:off x="0" y="0"/>
          <a:ext cx="0" cy="0"/>
          <a:chOff x="0" y="0"/>
          <a:chExt cx="0" cy="0"/>
        </a:xfrm>
      </p:grpSpPr>
      <p:sp>
        <p:nvSpPr>
          <p:cNvPr id="362" name="Google Shape;362;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a:t>
            </a:r>
            <a:endParaRPr/>
          </a:p>
        </p:txBody>
      </p:sp>
      <p:sp>
        <p:nvSpPr>
          <p:cNvPr id="363" name="Google Shape;363;p25"/>
          <p:cNvSpPr txBox="1"/>
          <p:nvPr>
            <p:ph idx="1" type="body"/>
          </p:nvPr>
        </p:nvSpPr>
        <p:spPr>
          <a:xfrm>
            <a:off x="1303800" y="1080025"/>
            <a:ext cx="3611100" cy="1667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t/>
            </a:r>
            <a:endParaRPr b="1" sz="1400"/>
          </a:p>
          <a:p>
            <a:pPr indent="0" lvl="0" marL="0" rtl="0" algn="l">
              <a:lnSpc>
                <a:spcPct val="95000"/>
              </a:lnSpc>
              <a:spcBef>
                <a:spcPts val="1200"/>
              </a:spcBef>
              <a:spcAft>
                <a:spcPts val="0"/>
              </a:spcAft>
              <a:buSzPts val="275"/>
              <a:buNone/>
            </a:pPr>
            <a:r>
              <a:rPr b="1" lang="en" sz="1400" u="sng"/>
              <a:t>Traditional Machine Learning Model:</a:t>
            </a:r>
            <a:endParaRPr b="1" sz="1400" u="sng"/>
          </a:p>
          <a:p>
            <a:pPr indent="0" lvl="0" marL="0" rtl="0" algn="l">
              <a:lnSpc>
                <a:spcPct val="95000"/>
              </a:lnSpc>
              <a:spcBef>
                <a:spcPts val="1200"/>
              </a:spcBef>
              <a:spcAft>
                <a:spcPts val="0"/>
              </a:spcAft>
              <a:buSzPts val="275"/>
              <a:buNone/>
            </a:pPr>
            <a:r>
              <a:t/>
            </a:r>
            <a:endParaRPr b="1" sz="1400" u="sng"/>
          </a:p>
          <a:p>
            <a:pPr indent="0" lvl="0" marL="0" rtl="0" algn="l">
              <a:lnSpc>
                <a:spcPct val="100000"/>
              </a:lnSpc>
              <a:spcBef>
                <a:spcPts val="1200"/>
              </a:spcBef>
              <a:spcAft>
                <a:spcPts val="0"/>
              </a:spcAft>
              <a:buNone/>
            </a:pPr>
            <a:r>
              <a:rPr b="1" lang="en" sz="1400"/>
              <a:t>.Logistic Regression (BoW):</a:t>
            </a:r>
            <a:endParaRPr b="1" sz="1400"/>
          </a:p>
          <a:p>
            <a:pPr indent="0" lvl="0" marL="457200" rtl="0" algn="l">
              <a:lnSpc>
                <a:spcPct val="100000"/>
              </a:lnSpc>
              <a:spcBef>
                <a:spcPts val="1200"/>
              </a:spcBef>
              <a:spcAft>
                <a:spcPts val="0"/>
              </a:spcAft>
              <a:buNone/>
            </a:pPr>
            <a:r>
              <a:rPr lang="en" sz="1400"/>
              <a:t>Accuracy: 75.12%</a:t>
            </a:r>
            <a:endParaRPr sz="1400"/>
          </a:p>
          <a:p>
            <a:pPr indent="0" lvl="0" marL="457200" rtl="0" algn="l">
              <a:lnSpc>
                <a:spcPct val="100000"/>
              </a:lnSpc>
              <a:spcBef>
                <a:spcPts val="1200"/>
              </a:spcBef>
              <a:spcAft>
                <a:spcPts val="0"/>
              </a:spcAft>
              <a:buNone/>
            </a:pPr>
            <a:r>
              <a:rPr lang="en" sz="1400"/>
              <a:t>Precision (Positive): 0.75 </a:t>
            </a:r>
            <a:endParaRPr sz="1400"/>
          </a:p>
          <a:p>
            <a:pPr indent="0" lvl="0" marL="457200" rtl="0" algn="l">
              <a:lnSpc>
                <a:spcPct val="100000"/>
              </a:lnSpc>
              <a:spcBef>
                <a:spcPts val="1200"/>
              </a:spcBef>
              <a:spcAft>
                <a:spcPts val="0"/>
              </a:spcAft>
              <a:buNone/>
            </a:pPr>
            <a:r>
              <a:rPr lang="en" sz="1400"/>
              <a:t>Precision (Negative): 0.75</a:t>
            </a:r>
            <a:endParaRPr sz="1400"/>
          </a:p>
          <a:p>
            <a:pPr indent="0" lvl="0" marL="457200" rtl="0" algn="l">
              <a:lnSpc>
                <a:spcPct val="100000"/>
              </a:lnSpc>
              <a:spcBef>
                <a:spcPts val="1200"/>
              </a:spcBef>
              <a:spcAft>
                <a:spcPts val="0"/>
              </a:spcAft>
              <a:buNone/>
            </a:pPr>
            <a:r>
              <a:rPr lang="en" sz="1400"/>
              <a:t>Recall (Positive): 0.75</a:t>
            </a:r>
            <a:endParaRPr sz="1400"/>
          </a:p>
          <a:p>
            <a:pPr indent="0" lvl="0" marL="457200" rtl="0" algn="l">
              <a:lnSpc>
                <a:spcPct val="100000"/>
              </a:lnSpc>
              <a:spcBef>
                <a:spcPts val="1200"/>
              </a:spcBef>
              <a:spcAft>
                <a:spcPts val="0"/>
              </a:spcAft>
              <a:buNone/>
            </a:pPr>
            <a:r>
              <a:rPr lang="en" sz="1400"/>
              <a:t>Recall (Negative): 0.75</a:t>
            </a:r>
            <a:endParaRPr sz="1400"/>
          </a:p>
          <a:p>
            <a:pPr indent="0" lvl="0" marL="457200" rtl="0" algn="l">
              <a:lnSpc>
                <a:spcPct val="100000"/>
              </a:lnSpc>
              <a:spcBef>
                <a:spcPts val="1200"/>
              </a:spcBef>
              <a:spcAft>
                <a:spcPts val="0"/>
              </a:spcAft>
              <a:buNone/>
            </a:pPr>
            <a:r>
              <a:rPr lang="en" sz="1400"/>
              <a:t>F1-score (Positive): 0.75</a:t>
            </a:r>
            <a:endParaRPr sz="1400"/>
          </a:p>
          <a:p>
            <a:pPr indent="0" lvl="0" marL="457200" rtl="0" algn="l">
              <a:lnSpc>
                <a:spcPct val="100000"/>
              </a:lnSpc>
              <a:spcBef>
                <a:spcPts val="1200"/>
              </a:spcBef>
              <a:spcAft>
                <a:spcPts val="0"/>
              </a:spcAft>
              <a:buNone/>
            </a:pPr>
            <a:r>
              <a:rPr lang="en" sz="1400"/>
              <a:t>F1-score (Negative): 0.75</a:t>
            </a:r>
            <a:endParaRPr sz="1400"/>
          </a:p>
          <a:p>
            <a:pPr indent="0" lvl="0" marL="0" rtl="0" algn="l">
              <a:lnSpc>
                <a:spcPct val="100000"/>
              </a:lnSpc>
              <a:spcBef>
                <a:spcPts val="1200"/>
              </a:spcBef>
              <a:spcAft>
                <a:spcPts val="0"/>
              </a:spcAft>
              <a:buNone/>
            </a:pPr>
            <a:r>
              <a:t/>
            </a:r>
            <a:endParaRPr b="1" sz="1400"/>
          </a:p>
          <a:p>
            <a:pPr indent="0" lvl="0" marL="0" rtl="0" algn="l">
              <a:lnSpc>
                <a:spcPct val="100000"/>
              </a:lnSpc>
              <a:spcBef>
                <a:spcPts val="1200"/>
              </a:spcBef>
              <a:spcAft>
                <a:spcPts val="1200"/>
              </a:spcAft>
              <a:buSzPts val="275"/>
              <a:buNone/>
            </a:pPr>
            <a:r>
              <a:t/>
            </a:r>
            <a:endParaRPr b="1" sz="1400"/>
          </a:p>
        </p:txBody>
      </p:sp>
      <p:sp>
        <p:nvSpPr>
          <p:cNvPr id="364" name="Google Shape;364;p2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5" name="Google Shape;365;p25"/>
          <p:cNvSpPr txBox="1"/>
          <p:nvPr/>
        </p:nvSpPr>
        <p:spPr>
          <a:xfrm>
            <a:off x="4529150" y="2071700"/>
            <a:ext cx="3921900" cy="2343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latin typeface="Nunito"/>
                <a:ea typeface="Nunito"/>
                <a:cs typeface="Nunito"/>
                <a:sym typeface="Nunito"/>
              </a:rPr>
              <a:t> Logistic Regression (TF-IDF):</a:t>
            </a:r>
            <a:endParaRPr b="1">
              <a:latin typeface="Nunito"/>
              <a:ea typeface="Nunito"/>
              <a:cs typeface="Nunito"/>
              <a:sym typeface="Nunito"/>
            </a:endParaRPr>
          </a:p>
          <a:p>
            <a:pPr indent="0" lvl="0" marL="457200" rtl="0" algn="l">
              <a:lnSpc>
                <a:spcPct val="150000"/>
              </a:lnSpc>
              <a:spcBef>
                <a:spcPts val="0"/>
              </a:spcBef>
              <a:spcAft>
                <a:spcPts val="0"/>
              </a:spcAft>
              <a:buNone/>
            </a:pPr>
            <a:r>
              <a:rPr lang="en">
                <a:latin typeface="Nunito"/>
                <a:ea typeface="Nunito"/>
                <a:cs typeface="Nunito"/>
                <a:sym typeface="Nunito"/>
              </a:rPr>
              <a:t>Accuracy: 75.00%</a:t>
            </a:r>
            <a:endParaRPr>
              <a:latin typeface="Nunito"/>
              <a:ea typeface="Nunito"/>
              <a:cs typeface="Nunito"/>
              <a:sym typeface="Nunito"/>
            </a:endParaRPr>
          </a:p>
          <a:p>
            <a:pPr indent="0" lvl="0" marL="457200" rtl="0" algn="l">
              <a:lnSpc>
                <a:spcPct val="150000"/>
              </a:lnSpc>
              <a:spcBef>
                <a:spcPts val="0"/>
              </a:spcBef>
              <a:spcAft>
                <a:spcPts val="0"/>
              </a:spcAft>
              <a:buNone/>
            </a:pPr>
            <a:r>
              <a:rPr lang="en">
                <a:latin typeface="Nunito"/>
                <a:ea typeface="Nunito"/>
                <a:cs typeface="Nunito"/>
                <a:sym typeface="Nunito"/>
              </a:rPr>
              <a:t>Precision (Positive): 0.74</a:t>
            </a:r>
            <a:endParaRPr>
              <a:latin typeface="Nunito"/>
              <a:ea typeface="Nunito"/>
              <a:cs typeface="Nunito"/>
              <a:sym typeface="Nunito"/>
            </a:endParaRPr>
          </a:p>
          <a:p>
            <a:pPr indent="0" lvl="0" marL="457200" rtl="0" algn="l">
              <a:lnSpc>
                <a:spcPct val="150000"/>
              </a:lnSpc>
              <a:spcBef>
                <a:spcPts val="0"/>
              </a:spcBef>
              <a:spcAft>
                <a:spcPts val="0"/>
              </a:spcAft>
              <a:buNone/>
            </a:pPr>
            <a:r>
              <a:rPr lang="en">
                <a:latin typeface="Nunito"/>
                <a:ea typeface="Nunito"/>
                <a:cs typeface="Nunito"/>
                <a:sym typeface="Nunito"/>
              </a:rPr>
              <a:t>Precision (Negative): 0.76</a:t>
            </a:r>
            <a:endParaRPr>
              <a:latin typeface="Nunito"/>
              <a:ea typeface="Nunito"/>
              <a:cs typeface="Nunito"/>
              <a:sym typeface="Nunito"/>
            </a:endParaRPr>
          </a:p>
          <a:p>
            <a:pPr indent="0" lvl="0" marL="457200" rtl="0" algn="l">
              <a:lnSpc>
                <a:spcPct val="150000"/>
              </a:lnSpc>
              <a:spcBef>
                <a:spcPts val="0"/>
              </a:spcBef>
              <a:spcAft>
                <a:spcPts val="0"/>
              </a:spcAft>
              <a:buNone/>
            </a:pPr>
            <a:r>
              <a:rPr lang="en">
                <a:latin typeface="Nunito"/>
                <a:ea typeface="Nunito"/>
                <a:cs typeface="Nunito"/>
                <a:sym typeface="Nunito"/>
              </a:rPr>
              <a:t>Recall (Positive): 0.77</a:t>
            </a:r>
            <a:endParaRPr>
              <a:latin typeface="Nunito"/>
              <a:ea typeface="Nunito"/>
              <a:cs typeface="Nunito"/>
              <a:sym typeface="Nunito"/>
            </a:endParaRPr>
          </a:p>
          <a:p>
            <a:pPr indent="0" lvl="0" marL="457200" rtl="0" algn="l">
              <a:lnSpc>
                <a:spcPct val="150000"/>
              </a:lnSpc>
              <a:spcBef>
                <a:spcPts val="0"/>
              </a:spcBef>
              <a:spcAft>
                <a:spcPts val="0"/>
              </a:spcAft>
              <a:buNone/>
            </a:pPr>
            <a:r>
              <a:rPr lang="en">
                <a:latin typeface="Nunito"/>
                <a:ea typeface="Nunito"/>
                <a:cs typeface="Nunito"/>
                <a:sym typeface="Nunito"/>
              </a:rPr>
              <a:t>Recall (Negative): 0.73</a:t>
            </a:r>
            <a:endParaRPr>
              <a:latin typeface="Nunito"/>
              <a:ea typeface="Nunito"/>
              <a:cs typeface="Nunito"/>
              <a:sym typeface="Nunito"/>
            </a:endParaRPr>
          </a:p>
          <a:p>
            <a:pPr indent="0" lvl="0" marL="457200" rtl="0" algn="l">
              <a:lnSpc>
                <a:spcPct val="150000"/>
              </a:lnSpc>
              <a:spcBef>
                <a:spcPts val="0"/>
              </a:spcBef>
              <a:spcAft>
                <a:spcPts val="0"/>
              </a:spcAft>
              <a:buNone/>
            </a:pPr>
            <a:r>
              <a:rPr lang="en">
                <a:latin typeface="Nunito"/>
                <a:ea typeface="Nunito"/>
                <a:cs typeface="Nunito"/>
                <a:sym typeface="Nunito"/>
              </a:rPr>
              <a:t>F1-score (Positive): 0.75</a:t>
            </a:r>
            <a:endParaRPr>
              <a:latin typeface="Nunito"/>
              <a:ea typeface="Nunito"/>
              <a:cs typeface="Nunito"/>
              <a:sym typeface="Nunito"/>
            </a:endParaRPr>
          </a:p>
          <a:p>
            <a:pPr indent="0" lvl="0" marL="457200" rtl="0" algn="l">
              <a:lnSpc>
                <a:spcPct val="150000"/>
              </a:lnSpc>
              <a:spcBef>
                <a:spcPts val="0"/>
              </a:spcBef>
              <a:spcAft>
                <a:spcPts val="0"/>
              </a:spcAft>
              <a:buNone/>
            </a:pPr>
            <a:r>
              <a:rPr lang="en">
                <a:latin typeface="Nunito"/>
                <a:ea typeface="Nunito"/>
                <a:cs typeface="Nunito"/>
                <a:sym typeface="Nunito"/>
              </a:rPr>
              <a:t>F1-score (Negative): 0.75</a:t>
            </a:r>
            <a:endParaRPr>
              <a:solidFill>
                <a:schemeClr val="dk2"/>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69" name="Shape 369"/>
        <p:cNvGrpSpPr/>
        <p:nvPr/>
      </p:nvGrpSpPr>
      <p:grpSpPr>
        <a:xfrm>
          <a:off x="0" y="0"/>
          <a:ext cx="0" cy="0"/>
          <a:chOff x="0" y="0"/>
          <a:chExt cx="0" cy="0"/>
        </a:xfrm>
      </p:grpSpPr>
      <p:sp>
        <p:nvSpPr>
          <p:cNvPr id="370" name="Google Shape;370;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 </a:t>
            </a:r>
            <a:r>
              <a:rPr lang="en" sz="2200"/>
              <a:t>(continue)</a:t>
            </a:r>
            <a:endParaRPr sz="2200"/>
          </a:p>
        </p:txBody>
      </p:sp>
      <p:sp>
        <p:nvSpPr>
          <p:cNvPr id="371" name="Google Shape;371;p26"/>
          <p:cNvSpPr txBox="1"/>
          <p:nvPr>
            <p:ph idx="1" type="body"/>
          </p:nvPr>
        </p:nvSpPr>
        <p:spPr>
          <a:xfrm>
            <a:off x="1303800" y="1080025"/>
            <a:ext cx="3611100" cy="1667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t/>
            </a:r>
            <a:endParaRPr b="1" sz="1400"/>
          </a:p>
          <a:p>
            <a:pPr indent="0" lvl="0" marL="0" rtl="0" algn="l">
              <a:lnSpc>
                <a:spcPct val="95000"/>
              </a:lnSpc>
              <a:spcBef>
                <a:spcPts val="1200"/>
              </a:spcBef>
              <a:spcAft>
                <a:spcPts val="0"/>
              </a:spcAft>
              <a:buSzPts val="275"/>
              <a:buNone/>
            </a:pPr>
            <a:r>
              <a:rPr b="1" lang="en" sz="1400" u="sng"/>
              <a:t>Traditional Machine Learning Model:</a:t>
            </a:r>
            <a:endParaRPr b="1" sz="1400" u="sng"/>
          </a:p>
          <a:p>
            <a:pPr indent="0" lvl="0" marL="0" rtl="0" algn="l">
              <a:lnSpc>
                <a:spcPct val="95000"/>
              </a:lnSpc>
              <a:spcBef>
                <a:spcPts val="1200"/>
              </a:spcBef>
              <a:spcAft>
                <a:spcPts val="0"/>
              </a:spcAft>
              <a:buSzPts val="275"/>
              <a:buNone/>
            </a:pPr>
            <a:r>
              <a:t/>
            </a:r>
            <a:endParaRPr b="1" sz="1400" u="sng"/>
          </a:p>
          <a:p>
            <a:pPr indent="0" lvl="0" marL="0" rtl="0" algn="l">
              <a:lnSpc>
                <a:spcPct val="100000"/>
              </a:lnSpc>
              <a:spcBef>
                <a:spcPts val="1200"/>
              </a:spcBef>
              <a:spcAft>
                <a:spcPts val="0"/>
              </a:spcAft>
              <a:buNone/>
            </a:pPr>
            <a:r>
              <a:rPr b="1" lang="en" sz="1400"/>
              <a:t>.Logistic Regression (BoW):</a:t>
            </a:r>
            <a:endParaRPr b="1" sz="1400"/>
          </a:p>
          <a:p>
            <a:pPr indent="0" lvl="0" marL="457200" rtl="0" algn="l">
              <a:lnSpc>
                <a:spcPct val="100000"/>
              </a:lnSpc>
              <a:spcBef>
                <a:spcPts val="1200"/>
              </a:spcBef>
              <a:spcAft>
                <a:spcPts val="0"/>
              </a:spcAft>
              <a:buNone/>
            </a:pPr>
            <a:r>
              <a:rPr lang="en" sz="1400"/>
              <a:t>Accuracy: 75.12%</a:t>
            </a:r>
            <a:endParaRPr sz="1400"/>
          </a:p>
          <a:p>
            <a:pPr indent="0" lvl="0" marL="457200" rtl="0" algn="l">
              <a:lnSpc>
                <a:spcPct val="100000"/>
              </a:lnSpc>
              <a:spcBef>
                <a:spcPts val="1200"/>
              </a:spcBef>
              <a:spcAft>
                <a:spcPts val="0"/>
              </a:spcAft>
              <a:buNone/>
            </a:pPr>
            <a:r>
              <a:rPr lang="en" sz="1400"/>
              <a:t>Precision (Positive): 0.75 </a:t>
            </a:r>
            <a:endParaRPr sz="1400"/>
          </a:p>
          <a:p>
            <a:pPr indent="0" lvl="0" marL="457200" rtl="0" algn="l">
              <a:lnSpc>
                <a:spcPct val="100000"/>
              </a:lnSpc>
              <a:spcBef>
                <a:spcPts val="1200"/>
              </a:spcBef>
              <a:spcAft>
                <a:spcPts val="0"/>
              </a:spcAft>
              <a:buNone/>
            </a:pPr>
            <a:r>
              <a:rPr lang="en" sz="1400"/>
              <a:t>Precision (Negative): 0.75</a:t>
            </a:r>
            <a:endParaRPr sz="1400"/>
          </a:p>
          <a:p>
            <a:pPr indent="0" lvl="0" marL="457200" rtl="0" algn="l">
              <a:lnSpc>
                <a:spcPct val="100000"/>
              </a:lnSpc>
              <a:spcBef>
                <a:spcPts val="1200"/>
              </a:spcBef>
              <a:spcAft>
                <a:spcPts val="0"/>
              </a:spcAft>
              <a:buNone/>
            </a:pPr>
            <a:r>
              <a:rPr lang="en" sz="1400"/>
              <a:t>Recall (Positive): 0.75</a:t>
            </a:r>
            <a:endParaRPr sz="1400"/>
          </a:p>
          <a:p>
            <a:pPr indent="0" lvl="0" marL="457200" rtl="0" algn="l">
              <a:lnSpc>
                <a:spcPct val="100000"/>
              </a:lnSpc>
              <a:spcBef>
                <a:spcPts val="1200"/>
              </a:spcBef>
              <a:spcAft>
                <a:spcPts val="0"/>
              </a:spcAft>
              <a:buNone/>
            </a:pPr>
            <a:r>
              <a:rPr lang="en" sz="1400"/>
              <a:t>Recall (Negative): 0.75</a:t>
            </a:r>
            <a:endParaRPr sz="1400"/>
          </a:p>
          <a:p>
            <a:pPr indent="0" lvl="0" marL="457200" rtl="0" algn="l">
              <a:lnSpc>
                <a:spcPct val="100000"/>
              </a:lnSpc>
              <a:spcBef>
                <a:spcPts val="1200"/>
              </a:spcBef>
              <a:spcAft>
                <a:spcPts val="0"/>
              </a:spcAft>
              <a:buNone/>
            </a:pPr>
            <a:r>
              <a:rPr lang="en" sz="1400"/>
              <a:t>F1-score (Positive): 0.75</a:t>
            </a:r>
            <a:endParaRPr sz="1400"/>
          </a:p>
          <a:p>
            <a:pPr indent="0" lvl="0" marL="457200" rtl="0" algn="l">
              <a:lnSpc>
                <a:spcPct val="100000"/>
              </a:lnSpc>
              <a:spcBef>
                <a:spcPts val="1200"/>
              </a:spcBef>
              <a:spcAft>
                <a:spcPts val="0"/>
              </a:spcAft>
              <a:buNone/>
            </a:pPr>
            <a:r>
              <a:rPr lang="en" sz="1400"/>
              <a:t>F1-score (Negative): 0.75</a:t>
            </a:r>
            <a:endParaRPr sz="1400"/>
          </a:p>
          <a:p>
            <a:pPr indent="0" lvl="0" marL="0" rtl="0" algn="l">
              <a:lnSpc>
                <a:spcPct val="100000"/>
              </a:lnSpc>
              <a:spcBef>
                <a:spcPts val="1200"/>
              </a:spcBef>
              <a:spcAft>
                <a:spcPts val="0"/>
              </a:spcAft>
              <a:buNone/>
            </a:pPr>
            <a:r>
              <a:t/>
            </a:r>
            <a:endParaRPr b="1" sz="1400"/>
          </a:p>
          <a:p>
            <a:pPr indent="0" lvl="0" marL="0" rtl="0" algn="l">
              <a:lnSpc>
                <a:spcPct val="100000"/>
              </a:lnSpc>
              <a:spcBef>
                <a:spcPts val="1200"/>
              </a:spcBef>
              <a:spcAft>
                <a:spcPts val="1200"/>
              </a:spcAft>
              <a:buSzPts val="275"/>
              <a:buNone/>
            </a:pPr>
            <a:r>
              <a:t/>
            </a:r>
            <a:endParaRPr b="1" sz="1400"/>
          </a:p>
        </p:txBody>
      </p:sp>
      <p:sp>
        <p:nvSpPr>
          <p:cNvPr id="372" name="Google Shape;372;p2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73" name="Google Shape;373;p26"/>
          <p:cNvSpPr txBox="1"/>
          <p:nvPr/>
        </p:nvSpPr>
        <p:spPr>
          <a:xfrm>
            <a:off x="4529150" y="2071700"/>
            <a:ext cx="3921900" cy="2343000"/>
          </a:xfrm>
          <a:prstGeom prst="rect">
            <a:avLst/>
          </a:prstGeom>
          <a:noFill/>
          <a:ln>
            <a:noFill/>
          </a:ln>
        </p:spPr>
        <p:txBody>
          <a:bodyPr anchorCtr="0" anchor="t" bIns="91425" lIns="91425" spcFirstLastPara="1" rIns="91425" wrap="square" tIns="91425">
            <a:noAutofit/>
          </a:bodyPr>
          <a:lstStyle/>
          <a:p>
            <a:pPr indent="0" lvl="0" marL="0" rtl="0" algn="l">
              <a:lnSpc>
                <a:spcPct val="178000"/>
              </a:lnSpc>
              <a:spcBef>
                <a:spcPts val="0"/>
              </a:spcBef>
              <a:spcAft>
                <a:spcPts val="0"/>
              </a:spcAft>
              <a:buNone/>
            </a:pPr>
            <a:r>
              <a:rPr b="1" lang="en">
                <a:latin typeface="Nunito"/>
                <a:ea typeface="Nunito"/>
                <a:cs typeface="Nunito"/>
                <a:sym typeface="Nunito"/>
              </a:rPr>
              <a:t> Logistic Regression (TF-IDF):</a:t>
            </a:r>
            <a:endParaRPr b="1">
              <a:latin typeface="Nunito"/>
              <a:ea typeface="Nunito"/>
              <a:cs typeface="Nunito"/>
              <a:sym typeface="Nunito"/>
            </a:endParaRPr>
          </a:p>
          <a:p>
            <a:pPr indent="0" lvl="0" marL="457200" rtl="0" algn="l">
              <a:lnSpc>
                <a:spcPct val="178000"/>
              </a:lnSpc>
              <a:spcBef>
                <a:spcPts val="0"/>
              </a:spcBef>
              <a:spcAft>
                <a:spcPts val="0"/>
              </a:spcAft>
              <a:buNone/>
            </a:pPr>
            <a:r>
              <a:rPr lang="en">
                <a:latin typeface="Nunito"/>
                <a:ea typeface="Nunito"/>
                <a:cs typeface="Nunito"/>
                <a:sym typeface="Nunito"/>
              </a:rPr>
              <a:t>Accuracy: 75.00%</a:t>
            </a:r>
            <a:endParaRPr>
              <a:latin typeface="Nunito"/>
              <a:ea typeface="Nunito"/>
              <a:cs typeface="Nunito"/>
              <a:sym typeface="Nunito"/>
            </a:endParaRPr>
          </a:p>
          <a:p>
            <a:pPr indent="0" lvl="0" marL="457200" rtl="0" algn="l">
              <a:lnSpc>
                <a:spcPct val="178000"/>
              </a:lnSpc>
              <a:spcBef>
                <a:spcPts val="0"/>
              </a:spcBef>
              <a:spcAft>
                <a:spcPts val="0"/>
              </a:spcAft>
              <a:buNone/>
            </a:pPr>
            <a:r>
              <a:rPr lang="en">
                <a:latin typeface="Nunito"/>
                <a:ea typeface="Nunito"/>
                <a:cs typeface="Nunito"/>
                <a:sym typeface="Nunito"/>
              </a:rPr>
              <a:t>Precision (Positive): 0.74</a:t>
            </a:r>
            <a:endParaRPr>
              <a:latin typeface="Nunito"/>
              <a:ea typeface="Nunito"/>
              <a:cs typeface="Nunito"/>
              <a:sym typeface="Nunito"/>
            </a:endParaRPr>
          </a:p>
          <a:p>
            <a:pPr indent="0" lvl="0" marL="457200" rtl="0" algn="l">
              <a:lnSpc>
                <a:spcPct val="178000"/>
              </a:lnSpc>
              <a:spcBef>
                <a:spcPts val="0"/>
              </a:spcBef>
              <a:spcAft>
                <a:spcPts val="0"/>
              </a:spcAft>
              <a:buNone/>
            </a:pPr>
            <a:r>
              <a:rPr lang="en">
                <a:latin typeface="Nunito"/>
                <a:ea typeface="Nunito"/>
                <a:cs typeface="Nunito"/>
                <a:sym typeface="Nunito"/>
              </a:rPr>
              <a:t>Precision (Negative): 0.76</a:t>
            </a:r>
            <a:endParaRPr>
              <a:latin typeface="Nunito"/>
              <a:ea typeface="Nunito"/>
              <a:cs typeface="Nunito"/>
              <a:sym typeface="Nunito"/>
            </a:endParaRPr>
          </a:p>
          <a:p>
            <a:pPr indent="0" lvl="0" marL="457200" rtl="0" algn="l">
              <a:lnSpc>
                <a:spcPct val="178000"/>
              </a:lnSpc>
              <a:spcBef>
                <a:spcPts val="0"/>
              </a:spcBef>
              <a:spcAft>
                <a:spcPts val="0"/>
              </a:spcAft>
              <a:buNone/>
            </a:pPr>
            <a:r>
              <a:rPr lang="en">
                <a:latin typeface="Nunito"/>
                <a:ea typeface="Nunito"/>
                <a:cs typeface="Nunito"/>
                <a:sym typeface="Nunito"/>
              </a:rPr>
              <a:t>Recall (Positive): 0.77</a:t>
            </a:r>
            <a:endParaRPr>
              <a:latin typeface="Nunito"/>
              <a:ea typeface="Nunito"/>
              <a:cs typeface="Nunito"/>
              <a:sym typeface="Nunito"/>
            </a:endParaRPr>
          </a:p>
          <a:p>
            <a:pPr indent="0" lvl="0" marL="457200" rtl="0" algn="l">
              <a:lnSpc>
                <a:spcPct val="178000"/>
              </a:lnSpc>
              <a:spcBef>
                <a:spcPts val="0"/>
              </a:spcBef>
              <a:spcAft>
                <a:spcPts val="0"/>
              </a:spcAft>
              <a:buNone/>
            </a:pPr>
            <a:r>
              <a:rPr lang="en">
                <a:latin typeface="Nunito"/>
                <a:ea typeface="Nunito"/>
                <a:cs typeface="Nunito"/>
                <a:sym typeface="Nunito"/>
              </a:rPr>
              <a:t>Recall (Negative): 0.73</a:t>
            </a:r>
            <a:endParaRPr>
              <a:latin typeface="Nunito"/>
              <a:ea typeface="Nunito"/>
              <a:cs typeface="Nunito"/>
              <a:sym typeface="Nunito"/>
            </a:endParaRPr>
          </a:p>
          <a:p>
            <a:pPr indent="0" lvl="0" marL="457200" rtl="0" algn="l">
              <a:lnSpc>
                <a:spcPct val="178000"/>
              </a:lnSpc>
              <a:spcBef>
                <a:spcPts val="0"/>
              </a:spcBef>
              <a:spcAft>
                <a:spcPts val="0"/>
              </a:spcAft>
              <a:buNone/>
            </a:pPr>
            <a:r>
              <a:rPr lang="en">
                <a:latin typeface="Nunito"/>
                <a:ea typeface="Nunito"/>
                <a:cs typeface="Nunito"/>
                <a:sym typeface="Nunito"/>
              </a:rPr>
              <a:t>F1-score (Positive): 0.75</a:t>
            </a:r>
            <a:endParaRPr>
              <a:latin typeface="Nunito"/>
              <a:ea typeface="Nunito"/>
              <a:cs typeface="Nunito"/>
              <a:sym typeface="Nunito"/>
            </a:endParaRPr>
          </a:p>
          <a:p>
            <a:pPr indent="0" lvl="0" marL="457200" rtl="0" algn="l">
              <a:lnSpc>
                <a:spcPct val="178000"/>
              </a:lnSpc>
              <a:spcBef>
                <a:spcPts val="0"/>
              </a:spcBef>
              <a:spcAft>
                <a:spcPts val="0"/>
              </a:spcAft>
              <a:buNone/>
            </a:pPr>
            <a:r>
              <a:rPr lang="en">
                <a:latin typeface="Nunito"/>
                <a:ea typeface="Nunito"/>
                <a:cs typeface="Nunito"/>
                <a:sym typeface="Nunito"/>
              </a:rPr>
              <a:t>F1-score (Negative): 0.75</a:t>
            </a:r>
            <a:endParaRPr>
              <a:solidFill>
                <a:schemeClr val="dk2"/>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77" name="Shape 377"/>
        <p:cNvGrpSpPr/>
        <p:nvPr/>
      </p:nvGrpSpPr>
      <p:grpSpPr>
        <a:xfrm>
          <a:off x="0" y="0"/>
          <a:ext cx="0" cy="0"/>
          <a:chOff x="0" y="0"/>
          <a:chExt cx="0" cy="0"/>
        </a:xfrm>
      </p:grpSpPr>
      <p:sp>
        <p:nvSpPr>
          <p:cNvPr id="378" name="Google Shape;378;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 (</a:t>
            </a:r>
            <a:r>
              <a:rPr lang="en" sz="2200"/>
              <a:t>continue</a:t>
            </a:r>
            <a:r>
              <a:rPr lang="en" sz="2200"/>
              <a:t>)</a:t>
            </a:r>
            <a:endParaRPr sz="2200"/>
          </a:p>
        </p:txBody>
      </p:sp>
      <p:sp>
        <p:nvSpPr>
          <p:cNvPr id="379" name="Google Shape;379;p27"/>
          <p:cNvSpPr txBox="1"/>
          <p:nvPr>
            <p:ph idx="1" type="body"/>
          </p:nvPr>
        </p:nvSpPr>
        <p:spPr>
          <a:xfrm>
            <a:off x="1303800" y="1080025"/>
            <a:ext cx="3611100" cy="1667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t/>
            </a:r>
            <a:endParaRPr b="1" sz="1400"/>
          </a:p>
          <a:p>
            <a:pPr indent="0" lvl="0" marL="0" rtl="0" algn="l">
              <a:lnSpc>
                <a:spcPct val="95000"/>
              </a:lnSpc>
              <a:spcBef>
                <a:spcPts val="1200"/>
              </a:spcBef>
              <a:spcAft>
                <a:spcPts val="0"/>
              </a:spcAft>
              <a:buSzPts val="275"/>
              <a:buNone/>
            </a:pPr>
            <a:r>
              <a:rPr b="1" lang="en" sz="1400" u="sng"/>
              <a:t>Traditional Machine Learning Model:</a:t>
            </a:r>
            <a:endParaRPr b="1" sz="1400" u="sng"/>
          </a:p>
          <a:p>
            <a:pPr indent="0" lvl="0" marL="0" rtl="0" algn="l">
              <a:lnSpc>
                <a:spcPct val="95000"/>
              </a:lnSpc>
              <a:spcBef>
                <a:spcPts val="1200"/>
              </a:spcBef>
              <a:spcAft>
                <a:spcPts val="0"/>
              </a:spcAft>
              <a:buSzPts val="275"/>
              <a:buNone/>
            </a:pPr>
            <a:r>
              <a:t/>
            </a:r>
            <a:endParaRPr b="1" sz="1400" u="sng"/>
          </a:p>
          <a:p>
            <a:pPr indent="0" lvl="0" marL="0" rtl="0" algn="l">
              <a:lnSpc>
                <a:spcPct val="100000"/>
              </a:lnSpc>
              <a:spcBef>
                <a:spcPts val="1200"/>
              </a:spcBef>
              <a:spcAft>
                <a:spcPts val="0"/>
              </a:spcAft>
              <a:buNone/>
            </a:pPr>
            <a:r>
              <a:rPr b="1" lang="en" sz="1400"/>
              <a:t>Support Vector Machine (BoW):</a:t>
            </a:r>
            <a:endParaRPr b="1" sz="1400"/>
          </a:p>
          <a:p>
            <a:pPr indent="0" lvl="0" marL="457200" rtl="0" algn="l">
              <a:lnSpc>
                <a:spcPct val="100000"/>
              </a:lnSpc>
              <a:spcBef>
                <a:spcPts val="1200"/>
              </a:spcBef>
              <a:spcAft>
                <a:spcPts val="0"/>
              </a:spcAft>
              <a:buNone/>
            </a:pPr>
            <a:r>
              <a:rPr lang="en" sz="1400"/>
              <a:t>Accuracy: 58.29%</a:t>
            </a:r>
            <a:endParaRPr sz="1400"/>
          </a:p>
          <a:p>
            <a:pPr indent="0" lvl="0" marL="457200" rtl="0" algn="l">
              <a:lnSpc>
                <a:spcPct val="100000"/>
              </a:lnSpc>
              <a:spcBef>
                <a:spcPts val="1200"/>
              </a:spcBef>
              <a:spcAft>
                <a:spcPts val="0"/>
              </a:spcAft>
              <a:buNone/>
            </a:pPr>
            <a:r>
              <a:rPr lang="en" sz="1400"/>
              <a:t>Precision (Positive): 0.94</a:t>
            </a:r>
            <a:endParaRPr sz="1400"/>
          </a:p>
          <a:p>
            <a:pPr indent="0" lvl="0" marL="457200" rtl="0" algn="l">
              <a:lnSpc>
                <a:spcPct val="100000"/>
              </a:lnSpc>
              <a:spcBef>
                <a:spcPts val="1200"/>
              </a:spcBef>
              <a:spcAft>
                <a:spcPts val="0"/>
              </a:spcAft>
              <a:buNone/>
            </a:pPr>
            <a:r>
              <a:rPr lang="en" sz="1400"/>
              <a:t>Precision (Negative): 0.55</a:t>
            </a:r>
            <a:endParaRPr sz="1400"/>
          </a:p>
          <a:p>
            <a:pPr indent="0" lvl="0" marL="457200" rtl="0" algn="l">
              <a:lnSpc>
                <a:spcPct val="100000"/>
              </a:lnSpc>
              <a:spcBef>
                <a:spcPts val="1200"/>
              </a:spcBef>
              <a:spcAft>
                <a:spcPts val="0"/>
              </a:spcAft>
              <a:buNone/>
            </a:pPr>
            <a:r>
              <a:rPr lang="en" sz="1400"/>
              <a:t>Recall (Positive): 0.18</a:t>
            </a:r>
            <a:endParaRPr sz="1400"/>
          </a:p>
          <a:p>
            <a:pPr indent="0" lvl="0" marL="457200" rtl="0" algn="l">
              <a:lnSpc>
                <a:spcPct val="100000"/>
              </a:lnSpc>
              <a:spcBef>
                <a:spcPts val="1200"/>
              </a:spcBef>
              <a:spcAft>
                <a:spcPts val="0"/>
              </a:spcAft>
              <a:buNone/>
            </a:pPr>
            <a:r>
              <a:rPr lang="en" sz="1400"/>
              <a:t>Recall (Negative): 0.99</a:t>
            </a:r>
            <a:endParaRPr sz="1400"/>
          </a:p>
          <a:p>
            <a:pPr indent="0" lvl="0" marL="457200" rtl="0" algn="l">
              <a:lnSpc>
                <a:spcPct val="100000"/>
              </a:lnSpc>
              <a:spcBef>
                <a:spcPts val="1200"/>
              </a:spcBef>
              <a:spcAft>
                <a:spcPts val="0"/>
              </a:spcAft>
              <a:buNone/>
            </a:pPr>
            <a:r>
              <a:rPr lang="en" sz="1400"/>
              <a:t>F1-score (Positive): 0.30</a:t>
            </a:r>
            <a:endParaRPr sz="1400"/>
          </a:p>
          <a:p>
            <a:pPr indent="0" lvl="0" marL="457200" rtl="0" algn="l">
              <a:lnSpc>
                <a:spcPct val="100000"/>
              </a:lnSpc>
              <a:spcBef>
                <a:spcPts val="1200"/>
              </a:spcBef>
              <a:spcAft>
                <a:spcPts val="0"/>
              </a:spcAft>
              <a:buNone/>
            </a:pPr>
            <a:r>
              <a:rPr lang="en" sz="1400"/>
              <a:t>F1-score (Negative): 0.70</a:t>
            </a:r>
            <a:endParaRPr sz="1400"/>
          </a:p>
          <a:p>
            <a:pPr indent="0" lvl="0" marL="457200" rtl="0" algn="l">
              <a:lnSpc>
                <a:spcPct val="100000"/>
              </a:lnSpc>
              <a:spcBef>
                <a:spcPts val="1200"/>
              </a:spcBef>
              <a:spcAft>
                <a:spcPts val="0"/>
              </a:spcAft>
              <a:buNone/>
            </a:pPr>
            <a:r>
              <a:t/>
            </a:r>
            <a:endParaRPr b="1" sz="1400"/>
          </a:p>
          <a:p>
            <a:pPr indent="0" lvl="0" marL="457200" rtl="0" algn="l">
              <a:lnSpc>
                <a:spcPct val="100000"/>
              </a:lnSpc>
              <a:spcBef>
                <a:spcPts val="1200"/>
              </a:spcBef>
              <a:spcAft>
                <a:spcPts val="0"/>
              </a:spcAft>
              <a:buNone/>
            </a:pPr>
            <a:r>
              <a:t/>
            </a:r>
            <a:endParaRPr b="1" sz="1400"/>
          </a:p>
          <a:p>
            <a:pPr indent="0" lvl="0" marL="0" rtl="0" algn="l">
              <a:lnSpc>
                <a:spcPct val="100000"/>
              </a:lnSpc>
              <a:spcBef>
                <a:spcPts val="1200"/>
              </a:spcBef>
              <a:spcAft>
                <a:spcPts val="0"/>
              </a:spcAft>
              <a:buNone/>
            </a:pPr>
            <a:r>
              <a:t/>
            </a:r>
            <a:endParaRPr b="1" sz="1400"/>
          </a:p>
          <a:p>
            <a:pPr indent="0" lvl="0" marL="0" rtl="0" algn="l">
              <a:lnSpc>
                <a:spcPct val="100000"/>
              </a:lnSpc>
              <a:spcBef>
                <a:spcPts val="1200"/>
              </a:spcBef>
              <a:spcAft>
                <a:spcPts val="0"/>
              </a:spcAft>
              <a:buNone/>
            </a:pPr>
            <a:r>
              <a:t/>
            </a:r>
            <a:endParaRPr b="1" sz="1400"/>
          </a:p>
          <a:p>
            <a:pPr indent="0" lvl="0" marL="0" rtl="0" algn="l">
              <a:lnSpc>
                <a:spcPct val="100000"/>
              </a:lnSpc>
              <a:spcBef>
                <a:spcPts val="1200"/>
              </a:spcBef>
              <a:spcAft>
                <a:spcPts val="0"/>
              </a:spcAft>
              <a:buNone/>
            </a:pPr>
            <a:r>
              <a:t/>
            </a:r>
            <a:endParaRPr b="1" sz="1400"/>
          </a:p>
          <a:p>
            <a:pPr indent="0" lvl="0" marL="0" rtl="0" algn="l">
              <a:lnSpc>
                <a:spcPct val="100000"/>
              </a:lnSpc>
              <a:spcBef>
                <a:spcPts val="1200"/>
              </a:spcBef>
              <a:spcAft>
                <a:spcPts val="1200"/>
              </a:spcAft>
              <a:buSzPts val="275"/>
              <a:buNone/>
            </a:pPr>
            <a:r>
              <a:t/>
            </a:r>
            <a:endParaRPr b="1" sz="1400"/>
          </a:p>
        </p:txBody>
      </p:sp>
      <p:sp>
        <p:nvSpPr>
          <p:cNvPr id="380" name="Google Shape;380;p2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81" name="Google Shape;381;p27"/>
          <p:cNvSpPr txBox="1"/>
          <p:nvPr/>
        </p:nvSpPr>
        <p:spPr>
          <a:xfrm>
            <a:off x="4529150" y="2071700"/>
            <a:ext cx="3921900" cy="2343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latin typeface="Nunito"/>
                <a:ea typeface="Nunito"/>
                <a:cs typeface="Nunito"/>
                <a:sym typeface="Nunito"/>
              </a:rPr>
              <a:t>Support Vector Machine (TF-IDF):</a:t>
            </a:r>
            <a:endParaRPr b="1">
              <a:latin typeface="Nunito"/>
              <a:ea typeface="Nunito"/>
              <a:cs typeface="Nunito"/>
              <a:sym typeface="Nunito"/>
            </a:endParaRPr>
          </a:p>
          <a:p>
            <a:pPr indent="0" lvl="0" marL="457200" rtl="0" algn="l">
              <a:lnSpc>
                <a:spcPct val="175000"/>
              </a:lnSpc>
              <a:spcBef>
                <a:spcPts val="0"/>
              </a:spcBef>
              <a:spcAft>
                <a:spcPts val="0"/>
              </a:spcAft>
              <a:buNone/>
            </a:pPr>
            <a:r>
              <a:rPr lang="en">
                <a:latin typeface="Nunito"/>
                <a:ea typeface="Nunito"/>
                <a:cs typeface="Nunito"/>
                <a:sym typeface="Nunito"/>
              </a:rPr>
              <a:t>Accuracy: 51.12%</a:t>
            </a:r>
            <a:endParaRPr>
              <a:latin typeface="Nunito"/>
              <a:ea typeface="Nunito"/>
              <a:cs typeface="Nunito"/>
              <a:sym typeface="Nunito"/>
            </a:endParaRPr>
          </a:p>
          <a:p>
            <a:pPr indent="0" lvl="0" marL="457200" rtl="0" algn="l">
              <a:lnSpc>
                <a:spcPct val="175000"/>
              </a:lnSpc>
              <a:spcBef>
                <a:spcPts val="0"/>
              </a:spcBef>
              <a:spcAft>
                <a:spcPts val="0"/>
              </a:spcAft>
              <a:buNone/>
            </a:pPr>
            <a:r>
              <a:rPr lang="en">
                <a:latin typeface="Nunito"/>
                <a:ea typeface="Nunito"/>
                <a:cs typeface="Nunito"/>
                <a:sym typeface="Nunito"/>
              </a:rPr>
              <a:t>Precision (Positive): 1.00</a:t>
            </a:r>
            <a:endParaRPr>
              <a:latin typeface="Nunito"/>
              <a:ea typeface="Nunito"/>
              <a:cs typeface="Nunito"/>
              <a:sym typeface="Nunito"/>
            </a:endParaRPr>
          </a:p>
          <a:p>
            <a:pPr indent="0" lvl="0" marL="457200" rtl="0" algn="l">
              <a:lnSpc>
                <a:spcPct val="175000"/>
              </a:lnSpc>
              <a:spcBef>
                <a:spcPts val="0"/>
              </a:spcBef>
              <a:spcAft>
                <a:spcPts val="0"/>
              </a:spcAft>
              <a:buNone/>
            </a:pPr>
            <a:r>
              <a:rPr lang="en">
                <a:latin typeface="Nunito"/>
                <a:ea typeface="Nunito"/>
                <a:cs typeface="Nunito"/>
                <a:sym typeface="Nunito"/>
              </a:rPr>
              <a:t>Precision (Negative): 0.51</a:t>
            </a:r>
            <a:endParaRPr>
              <a:latin typeface="Nunito"/>
              <a:ea typeface="Nunito"/>
              <a:cs typeface="Nunito"/>
              <a:sym typeface="Nunito"/>
            </a:endParaRPr>
          </a:p>
          <a:p>
            <a:pPr indent="0" lvl="0" marL="457200" rtl="0" algn="l">
              <a:lnSpc>
                <a:spcPct val="175000"/>
              </a:lnSpc>
              <a:spcBef>
                <a:spcPts val="0"/>
              </a:spcBef>
              <a:spcAft>
                <a:spcPts val="0"/>
              </a:spcAft>
              <a:buNone/>
            </a:pPr>
            <a:r>
              <a:rPr lang="en">
                <a:latin typeface="Nunito"/>
                <a:ea typeface="Nunito"/>
                <a:cs typeface="Nunito"/>
                <a:sym typeface="Nunito"/>
              </a:rPr>
              <a:t>Recall (Positive): 0.02</a:t>
            </a:r>
            <a:endParaRPr>
              <a:latin typeface="Nunito"/>
              <a:ea typeface="Nunito"/>
              <a:cs typeface="Nunito"/>
              <a:sym typeface="Nunito"/>
            </a:endParaRPr>
          </a:p>
          <a:p>
            <a:pPr indent="0" lvl="0" marL="457200" rtl="0" algn="l">
              <a:lnSpc>
                <a:spcPct val="175000"/>
              </a:lnSpc>
              <a:spcBef>
                <a:spcPts val="0"/>
              </a:spcBef>
              <a:spcAft>
                <a:spcPts val="0"/>
              </a:spcAft>
              <a:buNone/>
            </a:pPr>
            <a:r>
              <a:rPr lang="en">
                <a:latin typeface="Nunito"/>
                <a:ea typeface="Nunito"/>
                <a:cs typeface="Nunito"/>
                <a:sym typeface="Nunito"/>
              </a:rPr>
              <a:t>Recall (Negative): 1.00</a:t>
            </a:r>
            <a:endParaRPr>
              <a:latin typeface="Nunito"/>
              <a:ea typeface="Nunito"/>
              <a:cs typeface="Nunito"/>
              <a:sym typeface="Nunito"/>
            </a:endParaRPr>
          </a:p>
          <a:p>
            <a:pPr indent="0" lvl="0" marL="457200" rtl="0" algn="l">
              <a:lnSpc>
                <a:spcPct val="175000"/>
              </a:lnSpc>
              <a:spcBef>
                <a:spcPts val="0"/>
              </a:spcBef>
              <a:spcAft>
                <a:spcPts val="0"/>
              </a:spcAft>
              <a:buNone/>
            </a:pPr>
            <a:r>
              <a:rPr lang="en">
                <a:latin typeface="Nunito"/>
                <a:ea typeface="Nunito"/>
                <a:cs typeface="Nunito"/>
                <a:sym typeface="Nunito"/>
              </a:rPr>
              <a:t>F1-score (Positive): 0.04</a:t>
            </a:r>
            <a:endParaRPr>
              <a:latin typeface="Nunito"/>
              <a:ea typeface="Nunito"/>
              <a:cs typeface="Nunito"/>
              <a:sym typeface="Nunito"/>
            </a:endParaRPr>
          </a:p>
          <a:p>
            <a:pPr indent="0" lvl="0" marL="457200" rtl="0" algn="l">
              <a:lnSpc>
                <a:spcPct val="175000"/>
              </a:lnSpc>
              <a:spcBef>
                <a:spcPts val="0"/>
              </a:spcBef>
              <a:spcAft>
                <a:spcPts val="0"/>
              </a:spcAft>
              <a:buNone/>
            </a:pPr>
            <a:r>
              <a:rPr lang="en">
                <a:latin typeface="Nunito"/>
                <a:ea typeface="Nunito"/>
                <a:cs typeface="Nunito"/>
                <a:sym typeface="Nunito"/>
              </a:rPr>
              <a:t>F1-score (Negative): 0.67</a:t>
            </a:r>
            <a:endParaRPr>
              <a:latin typeface="Nunito"/>
              <a:ea typeface="Nunito"/>
              <a:cs typeface="Nunito"/>
              <a:sym typeface="Nunito"/>
            </a:endParaRPr>
          </a:p>
          <a:p>
            <a:pPr indent="0" lvl="0" marL="457200" rtl="0" algn="l">
              <a:lnSpc>
                <a:spcPct val="150000"/>
              </a:lnSpc>
              <a:spcBef>
                <a:spcPts val="0"/>
              </a:spcBef>
              <a:spcAft>
                <a:spcPts val="0"/>
              </a:spcAft>
              <a:buNone/>
            </a:pPr>
            <a:r>
              <a:t/>
            </a:r>
            <a:endParaRPr b="1">
              <a:latin typeface="Nunito"/>
              <a:ea typeface="Nunito"/>
              <a:cs typeface="Nunito"/>
              <a:sym typeface="Nunito"/>
            </a:endParaRPr>
          </a:p>
          <a:p>
            <a:pPr indent="0" lvl="0" marL="457200" rtl="0" algn="l">
              <a:lnSpc>
                <a:spcPct val="150000"/>
              </a:lnSpc>
              <a:spcBef>
                <a:spcPts val="0"/>
              </a:spcBef>
              <a:spcAft>
                <a:spcPts val="0"/>
              </a:spcAft>
              <a:buNone/>
            </a:pPr>
            <a:r>
              <a:t/>
            </a:r>
            <a:endParaRPr b="1">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85" name="Shape 385"/>
        <p:cNvGrpSpPr/>
        <p:nvPr/>
      </p:nvGrpSpPr>
      <p:grpSpPr>
        <a:xfrm>
          <a:off x="0" y="0"/>
          <a:ext cx="0" cy="0"/>
          <a:chOff x="0" y="0"/>
          <a:chExt cx="0" cy="0"/>
        </a:xfrm>
      </p:grpSpPr>
      <p:sp>
        <p:nvSpPr>
          <p:cNvPr id="386" name="Google Shape;386;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 (</a:t>
            </a:r>
            <a:r>
              <a:rPr lang="en" sz="2200"/>
              <a:t>continue)</a:t>
            </a:r>
            <a:endParaRPr sz="2200"/>
          </a:p>
        </p:txBody>
      </p:sp>
      <p:sp>
        <p:nvSpPr>
          <p:cNvPr id="387" name="Google Shape;387;p28"/>
          <p:cNvSpPr txBox="1"/>
          <p:nvPr>
            <p:ph idx="1" type="body"/>
          </p:nvPr>
        </p:nvSpPr>
        <p:spPr>
          <a:xfrm>
            <a:off x="1303800" y="1080025"/>
            <a:ext cx="7030500" cy="1667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t/>
            </a:r>
            <a:endParaRPr b="1" sz="1400"/>
          </a:p>
          <a:p>
            <a:pPr indent="0" lvl="0" marL="0" rtl="0" algn="l">
              <a:lnSpc>
                <a:spcPct val="95000"/>
              </a:lnSpc>
              <a:spcBef>
                <a:spcPts val="1200"/>
              </a:spcBef>
              <a:spcAft>
                <a:spcPts val="0"/>
              </a:spcAft>
              <a:buSzPts val="275"/>
              <a:buNone/>
            </a:pPr>
            <a:r>
              <a:rPr b="1" lang="en" sz="1400" u="sng"/>
              <a:t>Deep Learning </a:t>
            </a:r>
            <a:r>
              <a:rPr b="1" lang="en" sz="1400" u="sng"/>
              <a:t> Model:</a:t>
            </a:r>
            <a:endParaRPr b="1" sz="1400" u="sng"/>
          </a:p>
          <a:p>
            <a:pPr indent="0" lvl="0" marL="0" rtl="0" algn="l">
              <a:lnSpc>
                <a:spcPct val="95000"/>
              </a:lnSpc>
              <a:spcBef>
                <a:spcPts val="1200"/>
              </a:spcBef>
              <a:spcAft>
                <a:spcPts val="0"/>
              </a:spcAft>
              <a:buSzPts val="275"/>
              <a:buNone/>
            </a:pPr>
            <a:r>
              <a:t/>
            </a:r>
            <a:endParaRPr b="1" sz="1400" u="sng"/>
          </a:p>
          <a:p>
            <a:pPr indent="0" lvl="0" marL="0" rtl="0" algn="l">
              <a:lnSpc>
                <a:spcPct val="100000"/>
              </a:lnSpc>
              <a:spcBef>
                <a:spcPts val="1200"/>
              </a:spcBef>
              <a:spcAft>
                <a:spcPts val="0"/>
              </a:spcAft>
              <a:buNone/>
            </a:pPr>
            <a:r>
              <a:rPr b="1" lang="en" sz="1400"/>
              <a:t>Recurrent Neural Network: </a:t>
            </a:r>
            <a:endParaRPr b="1" sz="1400"/>
          </a:p>
          <a:p>
            <a:pPr indent="0" lvl="0" marL="0" rtl="0" algn="l">
              <a:spcBef>
                <a:spcPts val="1200"/>
              </a:spcBef>
              <a:spcAft>
                <a:spcPts val="0"/>
              </a:spcAft>
              <a:buNone/>
            </a:pPr>
            <a:r>
              <a:rPr lang="en" sz="1100">
                <a:solidFill>
                  <a:srgbClr val="000000"/>
                </a:solidFill>
                <a:latin typeface="Times New Roman"/>
                <a:ea typeface="Times New Roman"/>
                <a:cs typeface="Times New Roman"/>
                <a:sym typeface="Times New Roman"/>
              </a:rPr>
              <a:t>The RNN model was trained over 5 epochs with the following results:</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000000"/>
                </a:solidFill>
                <a:latin typeface="Times New Roman"/>
                <a:ea typeface="Times New Roman"/>
                <a:cs typeface="Times New Roman"/>
                <a:sym typeface="Times New Roman"/>
              </a:rPr>
              <a:t>Epoch 1: Loss: 0.6205, Accuracy: 62.64%, Validation Loss: 0.8979, Validation Accuracy: 61.74%</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000000"/>
                </a:solidFill>
                <a:latin typeface="Times New Roman"/>
                <a:ea typeface="Times New Roman"/>
                <a:cs typeface="Times New Roman"/>
                <a:sym typeface="Times New Roman"/>
              </a:rPr>
              <a:t>Epoch 2: Loss: 0.3764, Accuracy: 83.90%, Validation Loss: 1.4732, Validation Accuracy: 56.77%</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000000"/>
                </a:solidFill>
                <a:latin typeface="Times New Roman"/>
                <a:ea typeface="Times New Roman"/>
                <a:cs typeface="Times New Roman"/>
                <a:sym typeface="Times New Roman"/>
              </a:rPr>
              <a:t>Epoch 3: Loss: 0.2913, Accuracy: 88.43%, Validation Loss: 0.5619, Validation Accuracy: 81.55%</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000000"/>
                </a:solidFill>
                <a:latin typeface="Times New Roman"/>
                <a:ea typeface="Times New Roman"/>
                <a:cs typeface="Times New Roman"/>
                <a:sym typeface="Times New Roman"/>
              </a:rPr>
              <a:t>Epoch 4: Loss: 0.2274, Accuracy: 91.37%, Validation Loss: 0.6866, Validation Accuracy: 79.56%</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000000"/>
                </a:solidFill>
                <a:latin typeface="Times New Roman"/>
                <a:ea typeface="Times New Roman"/>
                <a:cs typeface="Times New Roman"/>
                <a:sym typeface="Times New Roman"/>
              </a:rPr>
              <a:t>Epoch 5: Loss: 0.1847, Accuracy: 93.24%, Validation Loss: 0.6123, Validation Accuracy: 83.64%</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a:solidFill>
                  <a:srgbClr val="000000"/>
                </a:solidFill>
                <a:latin typeface="Times New Roman"/>
                <a:ea typeface="Times New Roman"/>
                <a:cs typeface="Times New Roman"/>
                <a:sym typeface="Times New Roman"/>
              </a:rPr>
              <a:t>The final accuracy on the test set was 84.29%</a:t>
            </a:r>
            <a:endParaRPr b="1" sz="1600"/>
          </a:p>
          <a:p>
            <a:pPr indent="0" lvl="0" marL="457200" rtl="0" algn="l">
              <a:lnSpc>
                <a:spcPct val="100000"/>
              </a:lnSpc>
              <a:spcBef>
                <a:spcPts val="0"/>
              </a:spcBef>
              <a:spcAft>
                <a:spcPts val="0"/>
              </a:spcAft>
              <a:buNone/>
            </a:pPr>
            <a:r>
              <a:t/>
            </a:r>
            <a:endParaRPr b="1" sz="1400"/>
          </a:p>
          <a:p>
            <a:pPr indent="0" lvl="0" marL="0" rtl="0" algn="l">
              <a:lnSpc>
                <a:spcPct val="100000"/>
              </a:lnSpc>
              <a:spcBef>
                <a:spcPts val="1200"/>
              </a:spcBef>
              <a:spcAft>
                <a:spcPts val="0"/>
              </a:spcAft>
              <a:buNone/>
            </a:pPr>
            <a:r>
              <a:t/>
            </a:r>
            <a:endParaRPr b="1" sz="1400"/>
          </a:p>
          <a:p>
            <a:pPr indent="0" lvl="0" marL="0" rtl="0" algn="l">
              <a:lnSpc>
                <a:spcPct val="100000"/>
              </a:lnSpc>
              <a:spcBef>
                <a:spcPts val="1200"/>
              </a:spcBef>
              <a:spcAft>
                <a:spcPts val="0"/>
              </a:spcAft>
              <a:buNone/>
            </a:pPr>
            <a:r>
              <a:t/>
            </a:r>
            <a:endParaRPr b="1" sz="1400"/>
          </a:p>
          <a:p>
            <a:pPr indent="0" lvl="0" marL="0" rtl="0" algn="l">
              <a:lnSpc>
                <a:spcPct val="100000"/>
              </a:lnSpc>
              <a:spcBef>
                <a:spcPts val="1200"/>
              </a:spcBef>
              <a:spcAft>
                <a:spcPts val="0"/>
              </a:spcAft>
              <a:buNone/>
            </a:pPr>
            <a:r>
              <a:t/>
            </a:r>
            <a:endParaRPr b="1" sz="1400"/>
          </a:p>
          <a:p>
            <a:pPr indent="0" lvl="0" marL="0" rtl="0" algn="l">
              <a:lnSpc>
                <a:spcPct val="100000"/>
              </a:lnSpc>
              <a:spcBef>
                <a:spcPts val="1200"/>
              </a:spcBef>
              <a:spcAft>
                <a:spcPts val="1200"/>
              </a:spcAft>
              <a:buSzPts val="275"/>
              <a:buNone/>
            </a:pPr>
            <a:r>
              <a:t/>
            </a:r>
            <a:endParaRPr b="1" sz="1400"/>
          </a:p>
        </p:txBody>
      </p:sp>
      <p:sp>
        <p:nvSpPr>
          <p:cNvPr id="388" name="Google Shape;388;p2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89" name="Google Shape;389;p28"/>
          <p:cNvSpPr txBox="1"/>
          <p:nvPr/>
        </p:nvSpPr>
        <p:spPr>
          <a:xfrm>
            <a:off x="4529150" y="2071700"/>
            <a:ext cx="3921900" cy="23430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t/>
            </a:r>
            <a:endParaRPr b="1">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93" name="Shape 393"/>
        <p:cNvGrpSpPr/>
        <p:nvPr/>
      </p:nvGrpSpPr>
      <p:grpSpPr>
        <a:xfrm>
          <a:off x="0" y="0"/>
          <a:ext cx="0" cy="0"/>
          <a:chOff x="0" y="0"/>
          <a:chExt cx="0" cy="0"/>
        </a:xfrm>
      </p:grpSpPr>
      <p:sp>
        <p:nvSpPr>
          <p:cNvPr id="394" name="Google Shape;394;p29"/>
          <p:cNvSpPr txBox="1"/>
          <p:nvPr>
            <p:ph type="title"/>
          </p:nvPr>
        </p:nvSpPr>
        <p:spPr>
          <a:xfrm>
            <a:off x="1097325" y="489575"/>
            <a:ext cx="2565900" cy="413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Confusion</a:t>
            </a:r>
            <a:endParaRPr/>
          </a:p>
          <a:p>
            <a:pPr indent="0" lvl="0" marL="0" rtl="0" algn="l">
              <a:spcBef>
                <a:spcPts val="0"/>
              </a:spcBef>
              <a:spcAft>
                <a:spcPts val="0"/>
              </a:spcAft>
              <a:buNone/>
            </a:pPr>
            <a:r>
              <a:rPr lang="en"/>
              <a:t>Matrix For RNN: </a:t>
            </a:r>
            <a:endParaRPr/>
          </a:p>
        </p:txBody>
      </p:sp>
      <p:sp>
        <p:nvSpPr>
          <p:cNvPr id="395" name="Google Shape;395;p29"/>
          <p:cNvSpPr txBox="1"/>
          <p:nvPr>
            <p:ph idx="1" type="body"/>
          </p:nvPr>
        </p:nvSpPr>
        <p:spPr>
          <a:xfrm>
            <a:off x="11078975" y="1597875"/>
            <a:ext cx="3810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96" name="Google Shape;396;p2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97" name="Google Shape;397;p29"/>
          <p:cNvPicPr preferRelativeResize="0"/>
          <p:nvPr/>
        </p:nvPicPr>
        <p:blipFill>
          <a:blip r:embed="rId3">
            <a:alphaModFix/>
          </a:blip>
          <a:stretch>
            <a:fillRect/>
          </a:stretch>
        </p:blipFill>
        <p:spPr>
          <a:xfrm>
            <a:off x="3275075" y="420338"/>
            <a:ext cx="5175974" cy="43028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01" name="Shape 401"/>
        <p:cNvGrpSpPr/>
        <p:nvPr/>
      </p:nvGrpSpPr>
      <p:grpSpPr>
        <a:xfrm>
          <a:off x="0" y="0"/>
          <a:ext cx="0" cy="0"/>
          <a:chOff x="0" y="0"/>
          <a:chExt cx="0" cy="0"/>
        </a:xfrm>
      </p:grpSpPr>
      <p:sp>
        <p:nvSpPr>
          <p:cNvPr id="402" name="Google Shape;402;p30"/>
          <p:cNvSpPr txBox="1"/>
          <p:nvPr>
            <p:ph type="title"/>
          </p:nvPr>
        </p:nvSpPr>
        <p:spPr>
          <a:xfrm>
            <a:off x="271475" y="242900"/>
            <a:ext cx="8544000" cy="438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Visual Representation of Sentiment</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b="0" lang="en" sz="1000"/>
              <a:t>W</a:t>
            </a:r>
            <a:r>
              <a:rPr b="0" lang="en" sz="1300"/>
              <a:t>ord clouds provide a visual representation of the most frequent words in positive and negative movie reviews. Words are sized according to their frequency, highlighting prominent terms in each sentiment category.</a:t>
            </a:r>
            <a:endParaRPr b="0" sz="1400"/>
          </a:p>
          <a:p>
            <a:pPr indent="0" lvl="0" marL="457200" rtl="0" algn="l">
              <a:spcBef>
                <a:spcPts val="0"/>
              </a:spcBef>
              <a:spcAft>
                <a:spcPts val="0"/>
              </a:spcAft>
              <a:buNone/>
            </a:pPr>
            <a:r>
              <a:t/>
            </a:r>
            <a:endParaRPr sz="1500"/>
          </a:p>
        </p:txBody>
      </p:sp>
      <p:sp>
        <p:nvSpPr>
          <p:cNvPr id="403" name="Google Shape;403;p30"/>
          <p:cNvSpPr txBox="1"/>
          <p:nvPr>
            <p:ph idx="1" type="body"/>
          </p:nvPr>
        </p:nvSpPr>
        <p:spPr>
          <a:xfrm>
            <a:off x="11078975" y="1597875"/>
            <a:ext cx="3810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04" name="Google Shape;404;p3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05" name="Google Shape;405;p30"/>
          <p:cNvPicPr preferRelativeResize="0"/>
          <p:nvPr/>
        </p:nvPicPr>
        <p:blipFill>
          <a:blip r:embed="rId3">
            <a:alphaModFix/>
          </a:blip>
          <a:stretch>
            <a:fillRect/>
          </a:stretch>
        </p:blipFill>
        <p:spPr>
          <a:xfrm>
            <a:off x="271475" y="1525375"/>
            <a:ext cx="4300525" cy="2790825"/>
          </a:xfrm>
          <a:prstGeom prst="rect">
            <a:avLst/>
          </a:prstGeom>
          <a:noFill/>
          <a:ln>
            <a:noFill/>
          </a:ln>
        </p:spPr>
      </p:pic>
      <p:pic>
        <p:nvPicPr>
          <p:cNvPr id="406" name="Google Shape;406;p30"/>
          <p:cNvPicPr preferRelativeResize="0"/>
          <p:nvPr/>
        </p:nvPicPr>
        <p:blipFill>
          <a:blip r:embed="rId4">
            <a:alphaModFix/>
          </a:blip>
          <a:stretch>
            <a:fillRect/>
          </a:stretch>
        </p:blipFill>
        <p:spPr>
          <a:xfrm>
            <a:off x="4843475" y="1525375"/>
            <a:ext cx="3971999" cy="2790825"/>
          </a:xfrm>
          <a:prstGeom prst="rect">
            <a:avLst/>
          </a:prstGeom>
          <a:noFill/>
          <a:ln>
            <a:noFill/>
          </a:ln>
        </p:spPr>
      </p:pic>
      <p:sp>
        <p:nvSpPr>
          <p:cNvPr id="407" name="Google Shape;407;p30"/>
          <p:cNvSpPr txBox="1"/>
          <p:nvPr/>
        </p:nvSpPr>
        <p:spPr>
          <a:xfrm>
            <a:off x="1443050" y="4472000"/>
            <a:ext cx="1743000" cy="3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Nunito"/>
                <a:ea typeface="Nunito"/>
                <a:cs typeface="Nunito"/>
                <a:sym typeface="Nunito"/>
              </a:rPr>
              <a:t>Positive Review</a:t>
            </a:r>
            <a:endParaRPr b="1" sz="1300">
              <a:solidFill>
                <a:schemeClr val="dk2"/>
              </a:solidFill>
              <a:latin typeface="Nunito"/>
              <a:ea typeface="Nunito"/>
              <a:cs typeface="Nunito"/>
              <a:sym typeface="Nunito"/>
            </a:endParaRPr>
          </a:p>
        </p:txBody>
      </p:sp>
      <p:sp>
        <p:nvSpPr>
          <p:cNvPr id="408" name="Google Shape;408;p30"/>
          <p:cNvSpPr txBox="1"/>
          <p:nvPr/>
        </p:nvSpPr>
        <p:spPr>
          <a:xfrm>
            <a:off x="6050825" y="4439450"/>
            <a:ext cx="15573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Nunito"/>
                <a:ea typeface="Nunito"/>
                <a:cs typeface="Nunito"/>
                <a:sym typeface="Nunito"/>
              </a:rPr>
              <a:t>Negative Review</a:t>
            </a:r>
            <a:endParaRPr b="1" sz="1300">
              <a:solidFill>
                <a:schemeClr val="dk2"/>
              </a:solidFill>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12" name="Shape 412"/>
        <p:cNvGrpSpPr/>
        <p:nvPr/>
      </p:nvGrpSpPr>
      <p:grpSpPr>
        <a:xfrm>
          <a:off x="0" y="0"/>
          <a:ext cx="0" cy="0"/>
          <a:chOff x="0" y="0"/>
          <a:chExt cx="0" cy="0"/>
        </a:xfrm>
      </p:grpSpPr>
      <p:sp>
        <p:nvSpPr>
          <p:cNvPr id="413" name="Google Shape;413;p31"/>
          <p:cNvSpPr txBox="1"/>
          <p:nvPr>
            <p:ph type="title"/>
          </p:nvPr>
        </p:nvSpPr>
        <p:spPr>
          <a:xfrm>
            <a:off x="271475" y="242900"/>
            <a:ext cx="8544000" cy="438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Discussion (Key Points)</a:t>
            </a:r>
            <a:endParaRPr sz="1900"/>
          </a:p>
          <a:p>
            <a:pPr indent="0" lvl="0" marL="0" rtl="0" algn="l">
              <a:spcBef>
                <a:spcPts val="0"/>
              </a:spcBef>
              <a:spcAft>
                <a:spcPts val="0"/>
              </a:spcAft>
              <a:buNone/>
            </a:pPr>
            <a:r>
              <a:t/>
            </a:r>
            <a:endParaRPr sz="1900"/>
          </a:p>
          <a:p>
            <a:pPr indent="-349250" lvl="0" marL="457200" rtl="0" algn="l">
              <a:spcBef>
                <a:spcPts val="0"/>
              </a:spcBef>
              <a:spcAft>
                <a:spcPts val="0"/>
              </a:spcAft>
              <a:buSzPts val="1900"/>
              <a:buChar char="➔"/>
            </a:pPr>
            <a:r>
              <a:rPr b="0" lang="en" sz="1900"/>
              <a:t>The best result we get from the RNN model. Since deep Learning models need a lot of data to perform and we could provide our model that much data</a:t>
            </a:r>
            <a:endParaRPr b="0" sz="1900"/>
          </a:p>
          <a:p>
            <a:pPr indent="0" lvl="0" marL="457200" rtl="0" algn="l">
              <a:spcBef>
                <a:spcPts val="0"/>
              </a:spcBef>
              <a:spcAft>
                <a:spcPts val="0"/>
              </a:spcAft>
              <a:buNone/>
            </a:pPr>
            <a:r>
              <a:t/>
            </a:r>
            <a:endParaRPr b="0" sz="1900"/>
          </a:p>
          <a:p>
            <a:pPr indent="-349250" lvl="0" marL="457200" rtl="0" algn="l">
              <a:spcBef>
                <a:spcPts val="0"/>
              </a:spcBef>
              <a:spcAft>
                <a:spcPts val="0"/>
              </a:spcAft>
              <a:buSzPts val="1900"/>
              <a:buChar char="➔"/>
            </a:pPr>
            <a:r>
              <a:rPr b="0" lang="en" sz="1900"/>
              <a:t>SVM was the worst performer while Logistic Regression and Naive Bayes both did well for BoW and TF-IDF</a:t>
            </a:r>
            <a:endParaRPr b="0" sz="1900"/>
          </a:p>
          <a:p>
            <a:pPr indent="0" lvl="0" marL="457200" rtl="0" algn="l">
              <a:spcBef>
                <a:spcPts val="0"/>
              </a:spcBef>
              <a:spcAft>
                <a:spcPts val="0"/>
              </a:spcAft>
              <a:buNone/>
            </a:pPr>
            <a:r>
              <a:t/>
            </a:r>
            <a:endParaRPr b="0" sz="1900"/>
          </a:p>
          <a:p>
            <a:pPr indent="-349250" lvl="0" marL="457200" rtl="0" algn="l">
              <a:spcBef>
                <a:spcPts val="0"/>
              </a:spcBef>
              <a:spcAft>
                <a:spcPts val="0"/>
              </a:spcAft>
              <a:buSzPts val="1900"/>
              <a:buChar char="➔"/>
            </a:pPr>
            <a:r>
              <a:rPr b="0" lang="en" sz="1900"/>
              <a:t>If we could have more data we could use more complex Neural model like LSTM with custom layer and pooling. But for a mini project it was an more than enough accuracy </a:t>
            </a:r>
            <a:endParaRPr b="0" sz="1900"/>
          </a:p>
        </p:txBody>
      </p:sp>
      <p:sp>
        <p:nvSpPr>
          <p:cNvPr id="414" name="Google Shape;414;p31"/>
          <p:cNvSpPr txBox="1"/>
          <p:nvPr>
            <p:ph idx="1" type="body"/>
          </p:nvPr>
        </p:nvSpPr>
        <p:spPr>
          <a:xfrm>
            <a:off x="11078975" y="1597875"/>
            <a:ext cx="3810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15" name="Google Shape;415;p3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16" name="Google Shape;416;p31"/>
          <p:cNvSpPr txBox="1"/>
          <p:nvPr/>
        </p:nvSpPr>
        <p:spPr>
          <a:xfrm>
            <a:off x="6050825" y="4439450"/>
            <a:ext cx="15573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300">
              <a:solidFill>
                <a:schemeClr val="dk2"/>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84" name="Shape 284"/>
        <p:cNvGrpSpPr/>
        <p:nvPr/>
      </p:nvGrpSpPr>
      <p:grpSpPr>
        <a:xfrm>
          <a:off x="0" y="0"/>
          <a:ext cx="0" cy="0"/>
          <a:chOff x="0" y="0"/>
          <a:chExt cx="0" cy="0"/>
        </a:xfrm>
      </p:grpSpPr>
      <p:sp>
        <p:nvSpPr>
          <p:cNvPr id="285" name="Google Shape;285;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86" name="Google Shape;286;p14"/>
          <p:cNvSpPr txBox="1"/>
          <p:nvPr>
            <p:ph idx="1" type="body"/>
          </p:nvPr>
        </p:nvSpPr>
        <p:spPr>
          <a:xfrm>
            <a:off x="1227600" y="1154325"/>
            <a:ext cx="7309800" cy="3317400"/>
          </a:xfrm>
          <a:prstGeom prst="rect">
            <a:avLst/>
          </a:prstGeom>
        </p:spPr>
        <p:txBody>
          <a:bodyPr anchorCtr="0" anchor="ctr" bIns="91425" lIns="91425" spcFirstLastPara="1" rIns="91425" wrap="square" tIns="91425">
            <a:normAutofit lnSpcReduction="10000"/>
          </a:bodyPr>
          <a:lstStyle/>
          <a:p>
            <a:pPr indent="-311150" lvl="0" marL="457200" rtl="0" algn="just">
              <a:spcBef>
                <a:spcPts val="0"/>
              </a:spcBef>
              <a:spcAft>
                <a:spcPts val="0"/>
              </a:spcAft>
              <a:buSzPts val="1300"/>
              <a:buAutoNum type="arabicPeriod"/>
            </a:pPr>
            <a:r>
              <a:rPr b="1" lang="en"/>
              <a:t>Deep Learning for Language Understanding</a:t>
            </a:r>
            <a:r>
              <a:rPr lang="en"/>
              <a:t>:</a:t>
            </a:r>
            <a:endParaRPr/>
          </a:p>
          <a:p>
            <a:pPr indent="-311150" lvl="0" marL="457200" rtl="0" algn="just">
              <a:spcBef>
                <a:spcPts val="0"/>
              </a:spcBef>
              <a:spcAft>
                <a:spcPts val="0"/>
              </a:spcAft>
              <a:buSzPts val="1300"/>
              <a:buChar char="❖"/>
            </a:pPr>
            <a:r>
              <a:rPr lang="en"/>
              <a:t>Deep learning surpasses traditional methods in comprehending language nuances and context.</a:t>
            </a:r>
            <a:endParaRPr/>
          </a:p>
          <a:p>
            <a:pPr indent="-311150" lvl="0" marL="457200" rtl="0" algn="just">
              <a:spcBef>
                <a:spcPts val="0"/>
              </a:spcBef>
              <a:spcAft>
                <a:spcPts val="0"/>
              </a:spcAft>
              <a:buSzPts val="1300"/>
              <a:buChar char="❖"/>
            </a:pPr>
            <a:r>
              <a:rPr lang="en"/>
              <a:t>Successfully applied in various scenarios, deep learning excels in understanding words and analyzing extensive text documents.</a:t>
            </a:r>
            <a:endParaRPr/>
          </a:p>
          <a:p>
            <a:pPr indent="-311150" lvl="0" marL="457200" rtl="0" algn="just">
              <a:spcBef>
                <a:spcPts val="0"/>
              </a:spcBef>
              <a:spcAft>
                <a:spcPts val="0"/>
              </a:spcAft>
              <a:buSzPts val="1300"/>
              <a:buAutoNum type="arabicPeriod"/>
            </a:pPr>
            <a:r>
              <a:rPr b="1" lang="en"/>
              <a:t>Sentiment Analysis in Movie Reviews</a:t>
            </a:r>
            <a:r>
              <a:rPr lang="en"/>
              <a:t>:</a:t>
            </a:r>
            <a:endParaRPr/>
          </a:p>
          <a:p>
            <a:pPr indent="-311150" lvl="0" marL="457200" rtl="0" algn="just">
              <a:spcBef>
                <a:spcPts val="0"/>
              </a:spcBef>
              <a:spcAft>
                <a:spcPts val="0"/>
              </a:spcAft>
              <a:buSzPts val="1300"/>
              <a:buChar char="❖"/>
            </a:pPr>
            <a:r>
              <a:rPr lang="en"/>
              <a:t>This paper focuses on sentiment analysis to understand human expression in movie reviews.</a:t>
            </a:r>
            <a:endParaRPr/>
          </a:p>
          <a:p>
            <a:pPr indent="-311150" lvl="0" marL="457200" rtl="0" algn="just">
              <a:spcBef>
                <a:spcPts val="0"/>
              </a:spcBef>
              <a:spcAft>
                <a:spcPts val="0"/>
              </a:spcAft>
              <a:buSzPts val="1300"/>
              <a:buChar char="❖"/>
            </a:pPr>
            <a:r>
              <a:rPr lang="en"/>
              <a:t>By analyzing sentiments, valuable insights for filmmakers and advertisers can be gained.</a:t>
            </a:r>
            <a:endParaRPr/>
          </a:p>
          <a:p>
            <a:pPr indent="-311150" lvl="0" marL="457200" rtl="0" algn="just">
              <a:spcBef>
                <a:spcPts val="0"/>
              </a:spcBef>
              <a:spcAft>
                <a:spcPts val="0"/>
              </a:spcAft>
              <a:buSzPts val="1300"/>
              <a:buAutoNum type="arabicPeriod"/>
            </a:pPr>
            <a:r>
              <a:rPr b="1" lang="en"/>
              <a:t>Model Testing and Impact</a:t>
            </a:r>
            <a:r>
              <a:rPr lang="en"/>
              <a:t>:</a:t>
            </a:r>
            <a:endParaRPr/>
          </a:p>
          <a:p>
            <a:pPr indent="-311150" lvl="0" marL="457200" rtl="0" algn="just">
              <a:spcBef>
                <a:spcPts val="0"/>
              </a:spcBef>
              <a:spcAft>
                <a:spcPts val="0"/>
              </a:spcAft>
              <a:buSzPts val="1300"/>
              <a:buChar char="❖"/>
            </a:pPr>
            <a:r>
              <a:rPr lang="en"/>
              <a:t>Tested on a dataset of 50,000 movie reviews, the models achieve high accuracy, with the Recurrent Neural Network (RNN) reaching 84% accuracy.</a:t>
            </a:r>
            <a:endParaRPr/>
          </a:p>
          <a:p>
            <a:pPr indent="-311150" lvl="0" marL="457200" rtl="0" algn="just">
              <a:spcBef>
                <a:spcPts val="0"/>
              </a:spcBef>
              <a:spcAft>
                <a:spcPts val="0"/>
              </a:spcAft>
              <a:buSzPts val="1300"/>
              <a:buChar char="❖"/>
            </a:pPr>
            <a:r>
              <a:rPr lang="en"/>
              <a:t>The aim is to improve decision-making in movie production by leveraging audience sentiments to better understand preferences and dislikes.</a:t>
            </a:r>
            <a:endParaRPr/>
          </a:p>
        </p:txBody>
      </p:sp>
      <p:sp>
        <p:nvSpPr>
          <p:cNvPr id="287" name="Google Shape;287;p1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20" name="Shape 420"/>
        <p:cNvGrpSpPr/>
        <p:nvPr/>
      </p:nvGrpSpPr>
      <p:grpSpPr>
        <a:xfrm>
          <a:off x="0" y="0"/>
          <a:ext cx="0" cy="0"/>
          <a:chOff x="0" y="0"/>
          <a:chExt cx="0" cy="0"/>
        </a:xfrm>
      </p:grpSpPr>
      <p:sp>
        <p:nvSpPr>
          <p:cNvPr id="421" name="Google Shape;421;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a:t>
            </a:r>
            <a:endParaRPr/>
          </a:p>
        </p:txBody>
      </p:sp>
      <p:sp>
        <p:nvSpPr>
          <p:cNvPr id="422" name="Google Shape;422;p32"/>
          <p:cNvSpPr txBox="1"/>
          <p:nvPr>
            <p:ph idx="1" type="body"/>
          </p:nvPr>
        </p:nvSpPr>
        <p:spPr>
          <a:xfrm>
            <a:off x="1303800" y="1480675"/>
            <a:ext cx="7030500" cy="3051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Char char="●"/>
            </a:pPr>
            <a:r>
              <a:rPr lang="en">
                <a:solidFill>
                  <a:srgbClr val="000000"/>
                </a:solidFill>
              </a:rPr>
              <a:t>Despite achieving superior results, our study has limitations that warrant consideration.</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The reliance on IMDb data may introduce bias, as it may not fully represent diverse audience opinions across various platforms and languages.</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Preprocessing procedures, while extensive, may not completely eliminate biases inherent in the dataset, potentially affecting model performance.</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Further investigation into model comparisons and performance-influencing elements is essential to enhance the robustness and generalizability of our findings.</a:t>
            </a:r>
            <a:endParaRPr>
              <a:solidFill>
                <a:srgbClr val="000000"/>
              </a:solidFill>
            </a:endParaRPr>
          </a:p>
        </p:txBody>
      </p:sp>
      <p:sp>
        <p:nvSpPr>
          <p:cNvPr id="423" name="Google Shape;423;p3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27" name="Shape 427"/>
        <p:cNvGrpSpPr/>
        <p:nvPr/>
      </p:nvGrpSpPr>
      <p:grpSpPr>
        <a:xfrm>
          <a:off x="0" y="0"/>
          <a:ext cx="0" cy="0"/>
          <a:chOff x="0" y="0"/>
          <a:chExt cx="0" cy="0"/>
        </a:xfrm>
      </p:grpSpPr>
      <p:sp>
        <p:nvSpPr>
          <p:cNvPr id="428" name="Google Shape;428;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t>
            </a:r>
            <a:r>
              <a:rPr lang="en"/>
              <a:t>&amp; Future Work</a:t>
            </a:r>
            <a:endParaRPr/>
          </a:p>
        </p:txBody>
      </p:sp>
      <p:sp>
        <p:nvSpPr>
          <p:cNvPr id="429" name="Google Shape;429;p33"/>
          <p:cNvSpPr txBox="1"/>
          <p:nvPr>
            <p:ph idx="1" type="body"/>
          </p:nvPr>
        </p:nvSpPr>
        <p:spPr>
          <a:xfrm>
            <a:off x="1303800" y="1332775"/>
            <a:ext cx="7283100" cy="3549600"/>
          </a:xfrm>
          <a:prstGeom prst="rect">
            <a:avLst/>
          </a:prstGeom>
        </p:spPr>
        <p:txBody>
          <a:bodyPr anchorCtr="0" anchor="t" bIns="91425" lIns="91425" spcFirstLastPara="1" rIns="91425" wrap="square" tIns="91425">
            <a:noAutofit/>
          </a:bodyPr>
          <a:lstStyle/>
          <a:p>
            <a:pPr indent="-320357" lvl="0" marL="457200" rtl="0" algn="l">
              <a:lnSpc>
                <a:spcPct val="105000"/>
              </a:lnSpc>
              <a:spcBef>
                <a:spcPts val="0"/>
              </a:spcBef>
              <a:spcAft>
                <a:spcPts val="0"/>
              </a:spcAft>
              <a:buClr>
                <a:srgbClr val="000000"/>
              </a:buClr>
              <a:buSzPts val="1445"/>
              <a:buChar char="➔"/>
            </a:pPr>
            <a:r>
              <a:rPr lang="en" sz="1445">
                <a:solidFill>
                  <a:srgbClr val="000000"/>
                </a:solidFill>
              </a:rPr>
              <a:t>Our sentiment analysis journey unveils the importance of understanding audience feelings towards movies.</a:t>
            </a:r>
            <a:endParaRPr sz="1445">
              <a:solidFill>
                <a:srgbClr val="000000"/>
              </a:solidFill>
            </a:endParaRPr>
          </a:p>
          <a:p>
            <a:pPr indent="-320357" lvl="0" marL="457200" rtl="0" algn="l">
              <a:lnSpc>
                <a:spcPct val="105000"/>
              </a:lnSpc>
              <a:spcBef>
                <a:spcPts val="0"/>
              </a:spcBef>
              <a:spcAft>
                <a:spcPts val="0"/>
              </a:spcAft>
              <a:buClr>
                <a:srgbClr val="000000"/>
              </a:buClr>
              <a:buSzPts val="1445"/>
              <a:buChar char="➔"/>
            </a:pPr>
            <a:r>
              <a:rPr lang="en" sz="1445">
                <a:solidFill>
                  <a:srgbClr val="000000"/>
                </a:solidFill>
              </a:rPr>
              <a:t>The success of our RNN model, achieving an 84% accuracy, showcases the efficacy of modern technology in decoding emotions from text.</a:t>
            </a:r>
            <a:endParaRPr sz="1445">
              <a:solidFill>
                <a:srgbClr val="000000"/>
              </a:solidFill>
            </a:endParaRPr>
          </a:p>
          <a:p>
            <a:pPr indent="-320357" lvl="0" marL="457200" rtl="0" algn="l">
              <a:lnSpc>
                <a:spcPct val="105000"/>
              </a:lnSpc>
              <a:spcBef>
                <a:spcPts val="0"/>
              </a:spcBef>
              <a:spcAft>
                <a:spcPts val="0"/>
              </a:spcAft>
              <a:buClr>
                <a:srgbClr val="000000"/>
              </a:buClr>
              <a:buSzPts val="1445"/>
              <a:buChar char="➔"/>
            </a:pPr>
            <a:r>
              <a:rPr lang="en" sz="1445">
                <a:solidFill>
                  <a:srgbClr val="000000"/>
                </a:solidFill>
              </a:rPr>
              <a:t>Further refinement of sentiment analysis tools to enhance model accuracy and applicability.</a:t>
            </a:r>
            <a:endParaRPr sz="1445">
              <a:solidFill>
                <a:srgbClr val="000000"/>
              </a:solidFill>
            </a:endParaRPr>
          </a:p>
          <a:p>
            <a:pPr indent="-320357" lvl="0" marL="457200" rtl="0" algn="l">
              <a:lnSpc>
                <a:spcPct val="105000"/>
              </a:lnSpc>
              <a:spcBef>
                <a:spcPts val="0"/>
              </a:spcBef>
              <a:spcAft>
                <a:spcPts val="0"/>
              </a:spcAft>
              <a:buClr>
                <a:srgbClr val="000000"/>
              </a:buClr>
              <a:buSzPts val="1445"/>
              <a:buChar char="➔"/>
            </a:pPr>
            <a:r>
              <a:rPr lang="en" sz="1445">
                <a:solidFill>
                  <a:srgbClr val="000000"/>
                </a:solidFill>
              </a:rPr>
              <a:t>Continued exploration of deep learning techniques to capture nuanced emotions and context in movie reviews.</a:t>
            </a:r>
            <a:endParaRPr sz="1445">
              <a:solidFill>
                <a:srgbClr val="000000"/>
              </a:solidFill>
            </a:endParaRPr>
          </a:p>
        </p:txBody>
      </p:sp>
      <p:sp>
        <p:nvSpPr>
          <p:cNvPr id="430" name="Google Shape;430;p3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34" name="Shape 434"/>
        <p:cNvGrpSpPr/>
        <p:nvPr/>
      </p:nvGrpSpPr>
      <p:grpSpPr>
        <a:xfrm>
          <a:off x="0" y="0"/>
          <a:ext cx="0" cy="0"/>
          <a:chOff x="0" y="0"/>
          <a:chExt cx="0" cy="0"/>
        </a:xfrm>
      </p:grpSpPr>
      <p:sp>
        <p:nvSpPr>
          <p:cNvPr id="435" name="Google Shape;435;p34"/>
          <p:cNvSpPr txBox="1"/>
          <p:nvPr>
            <p:ph type="title"/>
          </p:nvPr>
        </p:nvSpPr>
        <p:spPr>
          <a:xfrm>
            <a:off x="1303800" y="598575"/>
            <a:ext cx="7030500" cy="80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436" name="Google Shape;436;p34"/>
          <p:cNvSpPr txBox="1"/>
          <p:nvPr>
            <p:ph idx="1" type="body"/>
          </p:nvPr>
        </p:nvSpPr>
        <p:spPr>
          <a:xfrm>
            <a:off x="1166175" y="1198725"/>
            <a:ext cx="7030500" cy="3331800"/>
          </a:xfrm>
          <a:prstGeom prst="rect">
            <a:avLst/>
          </a:prstGeom>
        </p:spPr>
        <p:txBody>
          <a:bodyPr anchorCtr="0" anchor="t" bIns="91425" lIns="91425" spcFirstLastPara="1" rIns="91425" wrap="square" tIns="91425">
            <a:noAutofit/>
          </a:bodyPr>
          <a:lstStyle/>
          <a:p>
            <a:pPr indent="-292100" lvl="0" marL="457200" rtl="0" algn="just">
              <a:lnSpc>
                <a:spcPct val="100000"/>
              </a:lnSpc>
              <a:spcBef>
                <a:spcPts val="0"/>
              </a:spcBef>
              <a:spcAft>
                <a:spcPts val="0"/>
              </a:spcAft>
              <a:buClr>
                <a:srgbClr val="000000"/>
              </a:buClr>
              <a:buSzPts val="1000"/>
              <a:buFont typeface="Times New Roman"/>
              <a:buAutoNum type="arabicPeriod"/>
            </a:pPr>
            <a:r>
              <a:rPr lang="en" sz="1000">
                <a:solidFill>
                  <a:srgbClr val="000000"/>
                </a:solidFill>
                <a:latin typeface="Times New Roman"/>
                <a:ea typeface="Times New Roman"/>
                <a:cs typeface="Times New Roman"/>
                <a:sym typeface="Times New Roman"/>
              </a:rPr>
              <a:t>Dey, S., Chakraborty, S., Saha, S., &amp; Chakraborty, A. (2016). Sentiment analysis of movie reviews using machine learning techniques. In 2016 International Conference on Electrical, Electronics, and Optimization Techniques (ICEEOT) (pp. 581-586). IEEE.</a:t>
            </a:r>
            <a:endParaRPr sz="1000">
              <a:solidFill>
                <a:srgbClr val="000000"/>
              </a:solidFill>
              <a:latin typeface="Times New Roman"/>
              <a:ea typeface="Times New Roman"/>
              <a:cs typeface="Times New Roman"/>
              <a:sym typeface="Times New Roman"/>
            </a:endParaRPr>
          </a:p>
          <a:p>
            <a:pPr indent="-292100" lvl="0" marL="457200" rtl="0" algn="just">
              <a:lnSpc>
                <a:spcPct val="100000"/>
              </a:lnSpc>
              <a:spcBef>
                <a:spcPts val="1000"/>
              </a:spcBef>
              <a:spcAft>
                <a:spcPts val="0"/>
              </a:spcAft>
              <a:buClr>
                <a:srgbClr val="000000"/>
              </a:buClr>
              <a:buSzPts val="1000"/>
              <a:buFont typeface="Times New Roman"/>
              <a:buAutoNum type="arabicPeriod"/>
            </a:pPr>
            <a:r>
              <a:rPr lang="en" sz="1000">
                <a:solidFill>
                  <a:srgbClr val="000000"/>
                </a:solidFill>
                <a:latin typeface="Times New Roman"/>
                <a:ea typeface="Times New Roman"/>
                <a:cs typeface="Times New Roman"/>
                <a:sym typeface="Times New Roman"/>
              </a:rPr>
              <a:t>El-Din, S. S. A. (2016). Sentiment analysis in movie reviews based on machine learning techniques. In 2016 7th Cairo International Biomedical Engineering Conference (CIBEC) (pp. 106-109). IEEE.</a:t>
            </a:r>
            <a:endParaRPr sz="1000">
              <a:solidFill>
                <a:srgbClr val="000000"/>
              </a:solidFill>
              <a:latin typeface="Times New Roman"/>
              <a:ea typeface="Times New Roman"/>
              <a:cs typeface="Times New Roman"/>
              <a:sym typeface="Times New Roman"/>
            </a:endParaRPr>
          </a:p>
          <a:p>
            <a:pPr indent="-292100" lvl="0" marL="457200" rtl="0" algn="just">
              <a:lnSpc>
                <a:spcPct val="100000"/>
              </a:lnSpc>
              <a:spcBef>
                <a:spcPts val="1000"/>
              </a:spcBef>
              <a:spcAft>
                <a:spcPts val="0"/>
              </a:spcAft>
              <a:buClr>
                <a:srgbClr val="000000"/>
              </a:buClr>
              <a:buSzPts val="1000"/>
              <a:buFont typeface="Times New Roman"/>
              <a:buAutoNum type="arabicPeriod"/>
            </a:pPr>
            <a:r>
              <a:rPr lang="en" sz="1000">
                <a:solidFill>
                  <a:srgbClr val="000000"/>
                </a:solidFill>
                <a:latin typeface="Times New Roman"/>
                <a:ea typeface="Times New Roman"/>
                <a:cs typeface="Times New Roman"/>
                <a:sym typeface="Times New Roman"/>
              </a:rPr>
              <a:t>Ahuja, S., Sahu, T. P., &amp; Singh, A. (2019). Sentiment analysis of movie reviews: A study on feature selection &amp; classification algorithm. In 2019 2nd International Conference on Computing, Mathematics and Communication Technologies (ICMCT) (pp. 1-4). IEEE.</a:t>
            </a:r>
            <a:endParaRPr sz="1000">
              <a:solidFill>
                <a:srgbClr val="000000"/>
              </a:solidFill>
              <a:latin typeface="Times New Roman"/>
              <a:ea typeface="Times New Roman"/>
              <a:cs typeface="Times New Roman"/>
              <a:sym typeface="Times New Roman"/>
            </a:endParaRPr>
          </a:p>
          <a:p>
            <a:pPr indent="-292100" lvl="0" marL="457200" rtl="0" algn="just">
              <a:lnSpc>
                <a:spcPct val="100000"/>
              </a:lnSpc>
              <a:spcBef>
                <a:spcPts val="1000"/>
              </a:spcBef>
              <a:spcAft>
                <a:spcPts val="0"/>
              </a:spcAft>
              <a:buClr>
                <a:srgbClr val="000000"/>
              </a:buClr>
              <a:buSzPts val="1000"/>
              <a:buFont typeface="Times New Roman"/>
              <a:buAutoNum type="arabicPeriod"/>
            </a:pPr>
            <a:r>
              <a:rPr lang="en" sz="1000">
                <a:solidFill>
                  <a:srgbClr val="000000"/>
                </a:solidFill>
                <a:latin typeface="Times New Roman"/>
                <a:ea typeface="Times New Roman"/>
                <a:cs typeface="Times New Roman"/>
                <a:sym typeface="Times New Roman"/>
              </a:rPr>
              <a:t>Can, A., Koc, A. B., Sen, B., &amp; Kucuktunc, O. (2018). Sentiment classification of Turkish movie reviews using machine learning techniques. In 2018 6th International Istanbul Smart Grids and Cities Congress and Fair (ICSG Istanbul) (pp. 1-5). IEEE.</a:t>
            </a:r>
            <a:endParaRPr sz="1000">
              <a:solidFill>
                <a:srgbClr val="000000"/>
              </a:solidFill>
              <a:latin typeface="Times New Roman"/>
              <a:ea typeface="Times New Roman"/>
              <a:cs typeface="Times New Roman"/>
              <a:sym typeface="Times New Roman"/>
            </a:endParaRPr>
          </a:p>
          <a:p>
            <a:pPr indent="-292100" lvl="0" marL="457200" rtl="0" algn="just">
              <a:lnSpc>
                <a:spcPct val="100000"/>
              </a:lnSpc>
              <a:spcBef>
                <a:spcPts val="1000"/>
              </a:spcBef>
              <a:spcAft>
                <a:spcPts val="0"/>
              </a:spcAft>
              <a:buClr>
                <a:srgbClr val="000000"/>
              </a:buClr>
              <a:buSzPts val="1000"/>
              <a:buFont typeface="Times New Roman"/>
              <a:buAutoNum type="arabicPeriod"/>
            </a:pPr>
            <a:r>
              <a:rPr lang="en" sz="1000">
                <a:solidFill>
                  <a:srgbClr val="000000"/>
                </a:solidFill>
                <a:latin typeface="Times New Roman"/>
                <a:ea typeface="Times New Roman"/>
                <a:cs typeface="Times New Roman"/>
                <a:sym typeface="Times New Roman"/>
              </a:rPr>
              <a:t>Can, F., &amp; Sarıyar, M. (2018). Turkish Movie Reviews Sentiment Analysis. Journal of Engineering Research and Applied Science, 5(2), 785-792.</a:t>
            </a:r>
            <a:endParaRPr sz="1000">
              <a:solidFill>
                <a:srgbClr val="000000"/>
              </a:solidFill>
              <a:latin typeface="Times New Roman"/>
              <a:ea typeface="Times New Roman"/>
              <a:cs typeface="Times New Roman"/>
              <a:sym typeface="Times New Roman"/>
            </a:endParaRPr>
          </a:p>
          <a:p>
            <a:pPr indent="-292100" lvl="0" marL="457200" rtl="0" algn="just">
              <a:lnSpc>
                <a:spcPct val="100000"/>
              </a:lnSpc>
              <a:spcBef>
                <a:spcPts val="1000"/>
              </a:spcBef>
              <a:spcAft>
                <a:spcPts val="0"/>
              </a:spcAft>
              <a:buClr>
                <a:srgbClr val="000000"/>
              </a:buClr>
              <a:buSzPts val="1000"/>
              <a:buFont typeface="Times New Roman"/>
              <a:buAutoNum type="arabicPeriod"/>
            </a:pPr>
            <a:r>
              <a:rPr lang="en" sz="1000">
                <a:solidFill>
                  <a:srgbClr val="000000"/>
                </a:solidFill>
                <a:latin typeface="Times New Roman"/>
                <a:ea typeface="Times New Roman"/>
                <a:cs typeface="Times New Roman"/>
                <a:sym typeface="Times New Roman"/>
              </a:rPr>
              <a:t>Horsa, O. G., &amp; Tune, K. K. (2023). Aspect-Based sentiment analysis for AFAAN Oromoo movie reviews using machine learning techniques. </a:t>
            </a:r>
            <a:r>
              <a:rPr i="1" lang="en" sz="1000">
                <a:solidFill>
                  <a:srgbClr val="000000"/>
                </a:solidFill>
                <a:latin typeface="Times New Roman"/>
                <a:ea typeface="Times New Roman"/>
                <a:cs typeface="Times New Roman"/>
                <a:sym typeface="Times New Roman"/>
              </a:rPr>
              <a:t>Applied Computational Intelligence and Soft Computing</a:t>
            </a:r>
            <a:r>
              <a:rPr lang="en" sz="1000">
                <a:solidFill>
                  <a:srgbClr val="000000"/>
                </a:solidFill>
                <a:latin typeface="Times New Roman"/>
                <a:ea typeface="Times New Roman"/>
                <a:cs typeface="Times New Roman"/>
                <a:sym typeface="Times New Roman"/>
              </a:rPr>
              <a:t>, </a:t>
            </a:r>
            <a:r>
              <a:rPr i="1" lang="en" sz="1000">
                <a:solidFill>
                  <a:srgbClr val="000000"/>
                </a:solidFill>
                <a:latin typeface="Times New Roman"/>
                <a:ea typeface="Times New Roman"/>
                <a:cs typeface="Times New Roman"/>
                <a:sym typeface="Times New Roman"/>
              </a:rPr>
              <a:t>2023</a:t>
            </a:r>
            <a:r>
              <a:rPr lang="en" sz="1000">
                <a:solidFill>
                  <a:srgbClr val="000000"/>
                </a:solidFill>
                <a:latin typeface="Times New Roman"/>
                <a:ea typeface="Times New Roman"/>
                <a:cs typeface="Times New Roman"/>
                <a:sym typeface="Times New Roman"/>
              </a:rPr>
              <a:t>, 1–12. </a:t>
            </a:r>
            <a:r>
              <a:rPr lang="en" sz="10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https://doi.org/10.1155/2023/3462691</a:t>
            </a:r>
            <a:endParaRPr b="1" sz="1000">
              <a:solidFill>
                <a:srgbClr val="000000"/>
              </a:solidFill>
              <a:latin typeface="Times New Roman"/>
              <a:ea typeface="Times New Roman"/>
              <a:cs typeface="Times New Roman"/>
              <a:sym typeface="Times New Roman"/>
            </a:endParaRPr>
          </a:p>
          <a:p>
            <a:pPr indent="-292100" lvl="0" marL="457200" rtl="0" algn="just">
              <a:lnSpc>
                <a:spcPct val="100000"/>
              </a:lnSpc>
              <a:spcBef>
                <a:spcPts val="1000"/>
              </a:spcBef>
              <a:spcAft>
                <a:spcPts val="0"/>
              </a:spcAft>
              <a:buClr>
                <a:srgbClr val="000000"/>
              </a:buClr>
              <a:buSzPts val="1000"/>
              <a:buFont typeface="Times New Roman"/>
              <a:buAutoNum type="arabicPeriod"/>
            </a:pPr>
            <a:r>
              <a:rPr lang="en" sz="1000">
                <a:solidFill>
                  <a:srgbClr val="000000"/>
                </a:solidFill>
                <a:latin typeface="Times New Roman"/>
                <a:ea typeface="Times New Roman"/>
                <a:cs typeface="Times New Roman"/>
                <a:sym typeface="Times New Roman"/>
              </a:rPr>
              <a:t>Xu, J. (2024, February). Decoding sentiment: A sentiment analysis model for movie reviews. </a:t>
            </a:r>
            <a:r>
              <a:rPr i="1" lang="en" sz="1000">
                <a:solidFill>
                  <a:srgbClr val="000000"/>
                </a:solidFill>
                <a:latin typeface="Times New Roman"/>
                <a:ea typeface="Times New Roman"/>
                <a:cs typeface="Times New Roman"/>
                <a:sym typeface="Times New Roman"/>
              </a:rPr>
              <a:t>Applied and Computational Engineering</a:t>
            </a:r>
            <a:r>
              <a:rPr lang="en" sz="1000">
                <a:solidFill>
                  <a:srgbClr val="000000"/>
                </a:solidFill>
                <a:latin typeface="Times New Roman"/>
                <a:ea typeface="Times New Roman"/>
                <a:cs typeface="Times New Roman"/>
                <a:sym typeface="Times New Roman"/>
              </a:rPr>
              <a:t>, </a:t>
            </a:r>
            <a:r>
              <a:rPr i="1" lang="en" sz="1000">
                <a:solidFill>
                  <a:srgbClr val="000000"/>
                </a:solidFill>
                <a:latin typeface="Times New Roman"/>
                <a:ea typeface="Times New Roman"/>
                <a:cs typeface="Times New Roman"/>
                <a:sym typeface="Times New Roman"/>
              </a:rPr>
              <a:t>37</a:t>
            </a:r>
            <a:r>
              <a:rPr lang="en" sz="1000">
                <a:solidFill>
                  <a:srgbClr val="000000"/>
                </a:solidFill>
                <a:latin typeface="Times New Roman"/>
                <a:ea typeface="Times New Roman"/>
                <a:cs typeface="Times New Roman"/>
                <a:sym typeface="Times New Roman"/>
              </a:rPr>
              <a:t>(1), 31-37. </a:t>
            </a:r>
            <a:r>
              <a:rPr lang="en" sz="10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https://doi.org/10.54254/2755-2721/37/20230466</a:t>
            </a:r>
            <a:endParaRPr sz="1000">
              <a:solidFill>
                <a:srgbClr val="000000"/>
              </a:solidFill>
              <a:latin typeface="Times New Roman"/>
              <a:ea typeface="Times New Roman"/>
              <a:cs typeface="Times New Roman"/>
              <a:sym typeface="Times New Roman"/>
            </a:endParaRPr>
          </a:p>
          <a:p>
            <a:pPr indent="0" lvl="0" marL="457200" rtl="0" algn="l">
              <a:lnSpc>
                <a:spcPct val="95000"/>
              </a:lnSpc>
              <a:spcBef>
                <a:spcPts val="1000"/>
              </a:spcBef>
              <a:spcAft>
                <a:spcPts val="0"/>
              </a:spcAft>
              <a:buSzPts val="935"/>
              <a:buNone/>
            </a:pPr>
            <a:r>
              <a:t/>
            </a:r>
            <a:endParaRPr sz="1000">
              <a:solidFill>
                <a:srgbClr val="000000"/>
              </a:solidFill>
              <a:latin typeface="Times New Roman"/>
              <a:ea typeface="Times New Roman"/>
              <a:cs typeface="Times New Roman"/>
              <a:sym typeface="Times New Roman"/>
            </a:endParaRPr>
          </a:p>
        </p:txBody>
      </p:sp>
      <p:sp>
        <p:nvSpPr>
          <p:cNvPr id="437" name="Google Shape;437;p3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91" name="Shape 291"/>
        <p:cNvGrpSpPr/>
        <p:nvPr/>
      </p:nvGrpSpPr>
      <p:grpSpPr>
        <a:xfrm>
          <a:off x="0" y="0"/>
          <a:ext cx="0" cy="0"/>
          <a:chOff x="0" y="0"/>
          <a:chExt cx="0" cy="0"/>
        </a:xfrm>
      </p:grpSpPr>
      <p:sp>
        <p:nvSpPr>
          <p:cNvPr id="292" name="Google Shape;292;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Motivation</a:t>
            </a:r>
            <a:endParaRPr/>
          </a:p>
        </p:txBody>
      </p:sp>
      <p:sp>
        <p:nvSpPr>
          <p:cNvPr id="293" name="Google Shape;293;p15"/>
          <p:cNvSpPr txBox="1"/>
          <p:nvPr>
            <p:ph idx="1" type="body"/>
          </p:nvPr>
        </p:nvSpPr>
        <p:spPr>
          <a:xfrm>
            <a:off x="1303800" y="1277675"/>
            <a:ext cx="7030500" cy="2975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000000"/>
              </a:buClr>
              <a:buSzPts val="1500"/>
              <a:buChar char="➔"/>
            </a:pPr>
            <a:r>
              <a:rPr lang="en" sz="1500">
                <a:solidFill>
                  <a:srgbClr val="000000"/>
                </a:solidFill>
              </a:rPr>
              <a:t>We aim to empower filmmakers by providing them with valuable insights into audience sentiments through our sentiment analysis of movie reviews.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Our research strives to enhance decision-making processes in the film industry by offering data-driven insights on audience preferences and reactions to movies.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By understanding and analyzing movie reviews, we endeavor to improve audience engagement and satisfaction, ultimately contributing to the enjoyment of cinematic experiences for all.</a:t>
            </a:r>
            <a:endParaRPr sz="1500">
              <a:solidFill>
                <a:srgbClr val="000000"/>
              </a:solidFill>
            </a:endParaRPr>
          </a:p>
        </p:txBody>
      </p:sp>
      <p:sp>
        <p:nvSpPr>
          <p:cNvPr id="294" name="Google Shape;294;p1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98" name="Shape 298"/>
        <p:cNvGrpSpPr/>
        <p:nvPr/>
      </p:nvGrpSpPr>
      <p:grpSpPr>
        <a:xfrm>
          <a:off x="0" y="0"/>
          <a:ext cx="0" cy="0"/>
          <a:chOff x="0" y="0"/>
          <a:chExt cx="0" cy="0"/>
        </a:xfrm>
      </p:grpSpPr>
      <p:sp>
        <p:nvSpPr>
          <p:cNvPr id="299" name="Google Shape;299;p16"/>
          <p:cNvSpPr txBox="1"/>
          <p:nvPr>
            <p:ph type="title"/>
          </p:nvPr>
        </p:nvSpPr>
        <p:spPr>
          <a:xfrm>
            <a:off x="1303800" y="3110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Review</a:t>
            </a:r>
            <a:endParaRPr/>
          </a:p>
        </p:txBody>
      </p:sp>
      <p:sp>
        <p:nvSpPr>
          <p:cNvPr id="300" name="Google Shape;300;p16"/>
          <p:cNvSpPr txBox="1"/>
          <p:nvPr>
            <p:ph idx="1" type="body"/>
          </p:nvPr>
        </p:nvSpPr>
        <p:spPr>
          <a:xfrm>
            <a:off x="1151400" y="965975"/>
            <a:ext cx="7432500" cy="3694800"/>
          </a:xfrm>
          <a:prstGeom prst="rect">
            <a:avLst/>
          </a:prstGeom>
        </p:spPr>
        <p:txBody>
          <a:bodyPr anchorCtr="0" anchor="ctr" bIns="91425" lIns="91425" spcFirstLastPara="1" rIns="91425" wrap="square" tIns="91425">
            <a:noAutofit/>
          </a:bodyPr>
          <a:lstStyle/>
          <a:p>
            <a:pPr indent="-292100" lvl="0" marL="457200" rtl="0" algn="just">
              <a:spcBef>
                <a:spcPts val="0"/>
              </a:spcBef>
              <a:spcAft>
                <a:spcPts val="0"/>
              </a:spcAft>
              <a:buClr>
                <a:srgbClr val="000000"/>
              </a:buClr>
              <a:buSzPts val="1000"/>
              <a:buFont typeface="Times New Roman"/>
              <a:buAutoNum type="arabicPeriod"/>
            </a:pPr>
            <a:r>
              <a:rPr b="1" lang="en" sz="1000">
                <a:solidFill>
                  <a:srgbClr val="000000"/>
                </a:solidFill>
              </a:rPr>
              <a:t>Aspect-Based Sentiment Analysis (ABSA):</a:t>
            </a:r>
            <a:r>
              <a:rPr lang="en" sz="1000">
                <a:solidFill>
                  <a:srgbClr val="000000"/>
                </a:solidFill>
              </a:rPr>
              <a:t> </a:t>
            </a:r>
            <a:endParaRPr sz="1000">
              <a:solidFill>
                <a:srgbClr val="000000"/>
              </a:solidFill>
            </a:endParaRPr>
          </a:p>
          <a:p>
            <a:pPr indent="-292100" lvl="0" marL="457200" rtl="0" algn="just">
              <a:spcBef>
                <a:spcPts val="0"/>
              </a:spcBef>
              <a:spcAft>
                <a:spcPts val="0"/>
              </a:spcAft>
              <a:buClr>
                <a:srgbClr val="000000"/>
              </a:buClr>
              <a:buSzPts val="1000"/>
              <a:buChar char="❖"/>
            </a:pPr>
            <a:r>
              <a:rPr lang="en" sz="1000">
                <a:solidFill>
                  <a:srgbClr val="000000"/>
                </a:solidFill>
              </a:rPr>
              <a:t>ABSA is crucial for understanding detailed opinions across different languages and topics.</a:t>
            </a:r>
            <a:endParaRPr sz="1000">
              <a:solidFill>
                <a:srgbClr val="000000"/>
              </a:solidFill>
            </a:endParaRPr>
          </a:p>
          <a:p>
            <a:pPr indent="-292100" lvl="0" marL="457200" rtl="0" algn="just">
              <a:spcBef>
                <a:spcPts val="0"/>
              </a:spcBef>
              <a:spcAft>
                <a:spcPts val="0"/>
              </a:spcAft>
              <a:buClr>
                <a:srgbClr val="000000"/>
              </a:buClr>
              <a:buSzPts val="1000"/>
              <a:buChar char="❖"/>
            </a:pPr>
            <a:r>
              <a:rPr lang="en" sz="1000">
                <a:solidFill>
                  <a:srgbClr val="000000"/>
                </a:solidFill>
              </a:rPr>
              <a:t>Stemming and lemmatization, like Debela's stemmers, enhance sentiment analysis accuracy in languages like Afaan Oromoo.</a:t>
            </a:r>
            <a:endParaRPr sz="1000">
              <a:solidFill>
                <a:srgbClr val="000000"/>
              </a:solidFill>
            </a:endParaRPr>
          </a:p>
          <a:p>
            <a:pPr indent="-292100" lvl="0" marL="457200" rtl="0" algn="just">
              <a:spcBef>
                <a:spcPts val="0"/>
              </a:spcBef>
              <a:spcAft>
                <a:spcPts val="0"/>
              </a:spcAft>
              <a:buClr>
                <a:srgbClr val="000000"/>
              </a:buClr>
              <a:buSzPts val="1000"/>
              <a:buChar char="❖"/>
            </a:pPr>
            <a:r>
              <a:rPr lang="en" sz="1000">
                <a:solidFill>
                  <a:srgbClr val="000000"/>
                </a:solidFill>
              </a:rPr>
              <a:t>Aspect term extraction (ATE) is essential for identifying specific parts mentioned in reviews, improving analysis precision.</a:t>
            </a:r>
            <a:endParaRPr sz="1000">
              <a:solidFill>
                <a:srgbClr val="000000"/>
              </a:solidFill>
            </a:endParaRPr>
          </a:p>
          <a:p>
            <a:pPr indent="-292100" lvl="0" marL="457200" rtl="0" algn="just">
              <a:spcBef>
                <a:spcPts val="0"/>
              </a:spcBef>
              <a:spcAft>
                <a:spcPts val="0"/>
              </a:spcAft>
              <a:buClr>
                <a:srgbClr val="000000"/>
              </a:buClr>
              <a:buSzPts val="1000"/>
              <a:buAutoNum type="arabicPeriod"/>
            </a:pPr>
            <a:r>
              <a:rPr b="1" lang="en" sz="1000">
                <a:solidFill>
                  <a:srgbClr val="000000"/>
                </a:solidFill>
              </a:rPr>
              <a:t>Feature Extraction and Model Performance:</a:t>
            </a:r>
            <a:endParaRPr b="1" sz="1000">
              <a:solidFill>
                <a:srgbClr val="000000"/>
              </a:solidFill>
            </a:endParaRPr>
          </a:p>
          <a:p>
            <a:pPr indent="-292100" lvl="0" marL="457200" rtl="0" algn="just">
              <a:spcBef>
                <a:spcPts val="0"/>
              </a:spcBef>
              <a:spcAft>
                <a:spcPts val="0"/>
              </a:spcAft>
              <a:buClr>
                <a:srgbClr val="000000"/>
              </a:buClr>
              <a:buSzPts val="1000"/>
              <a:buChar char="❖"/>
            </a:pPr>
            <a:r>
              <a:rPr lang="en" sz="1000">
                <a:solidFill>
                  <a:srgbClr val="000000"/>
                </a:solidFill>
              </a:rPr>
              <a:t>Bag of words and TF-IDF are commonly used for feature extraction, capturing minor sentiment differences.</a:t>
            </a:r>
            <a:endParaRPr sz="1000">
              <a:solidFill>
                <a:srgbClr val="000000"/>
              </a:solidFill>
            </a:endParaRPr>
          </a:p>
          <a:p>
            <a:pPr indent="-292100" lvl="0" marL="457200" rtl="0" algn="just">
              <a:spcBef>
                <a:spcPts val="0"/>
              </a:spcBef>
              <a:spcAft>
                <a:spcPts val="0"/>
              </a:spcAft>
              <a:buClr>
                <a:srgbClr val="000000"/>
              </a:buClr>
              <a:buSzPts val="1000"/>
              <a:buChar char="❖"/>
            </a:pPr>
            <a:r>
              <a:rPr lang="en" sz="1000">
                <a:solidFill>
                  <a:srgbClr val="000000"/>
                </a:solidFill>
              </a:rPr>
              <a:t>Inter-Annotator Agreement (IAA) metrics, such as Cohen’s coefficient, ensure reliability of labeled datasets.</a:t>
            </a:r>
            <a:endParaRPr sz="1000">
              <a:solidFill>
                <a:srgbClr val="000000"/>
              </a:solidFill>
            </a:endParaRPr>
          </a:p>
          <a:p>
            <a:pPr indent="-292100" lvl="0" marL="457200" rtl="0" algn="just">
              <a:spcBef>
                <a:spcPts val="0"/>
              </a:spcBef>
              <a:spcAft>
                <a:spcPts val="0"/>
              </a:spcAft>
              <a:buClr>
                <a:srgbClr val="000000"/>
              </a:buClr>
              <a:buSzPts val="1000"/>
              <a:buChar char="❖"/>
            </a:pPr>
            <a:r>
              <a:rPr lang="en" sz="1000">
                <a:solidFill>
                  <a:srgbClr val="000000"/>
                </a:solidFill>
              </a:rPr>
              <a:t>Tuning hyperparameters improves model performance, enhancing accuracy and precision.</a:t>
            </a:r>
            <a:endParaRPr sz="1000">
              <a:solidFill>
                <a:srgbClr val="000000"/>
              </a:solidFill>
            </a:endParaRPr>
          </a:p>
          <a:p>
            <a:pPr indent="-292100" lvl="0" marL="457200" rtl="0" algn="just">
              <a:spcBef>
                <a:spcPts val="0"/>
              </a:spcBef>
              <a:spcAft>
                <a:spcPts val="0"/>
              </a:spcAft>
              <a:buClr>
                <a:srgbClr val="000000"/>
              </a:buClr>
              <a:buSzPts val="1000"/>
              <a:buAutoNum type="arabicPeriod"/>
            </a:pPr>
            <a:r>
              <a:rPr b="1" lang="en" sz="1000">
                <a:solidFill>
                  <a:srgbClr val="000000"/>
                </a:solidFill>
              </a:rPr>
              <a:t>ConvLSTM for Movie Sentiment Analysis:</a:t>
            </a:r>
            <a:endParaRPr b="1" sz="1000">
              <a:solidFill>
                <a:srgbClr val="000000"/>
              </a:solidFill>
            </a:endParaRPr>
          </a:p>
          <a:p>
            <a:pPr indent="-292100" lvl="0" marL="457200" rtl="0" algn="just">
              <a:spcBef>
                <a:spcPts val="0"/>
              </a:spcBef>
              <a:spcAft>
                <a:spcPts val="0"/>
              </a:spcAft>
              <a:buClr>
                <a:srgbClr val="000000"/>
              </a:buClr>
              <a:buSzPts val="1000"/>
              <a:buChar char="❖"/>
            </a:pPr>
            <a:r>
              <a:rPr lang="en" sz="1000">
                <a:solidFill>
                  <a:srgbClr val="000000"/>
                </a:solidFill>
              </a:rPr>
              <a:t>Deep learning, particularly ConvLSTM models, shows promise in capturing delicate feelings in movie reviews.</a:t>
            </a:r>
            <a:endParaRPr sz="1000">
              <a:solidFill>
                <a:srgbClr val="000000"/>
              </a:solidFill>
            </a:endParaRPr>
          </a:p>
          <a:p>
            <a:pPr indent="-292100" lvl="0" marL="457200" rtl="0" algn="just">
              <a:spcBef>
                <a:spcPts val="0"/>
              </a:spcBef>
              <a:spcAft>
                <a:spcPts val="0"/>
              </a:spcAft>
              <a:buClr>
                <a:srgbClr val="000000"/>
              </a:buClr>
              <a:buSzPts val="1000"/>
              <a:buChar char="❖"/>
            </a:pPr>
            <a:r>
              <a:rPr lang="en" sz="1000">
                <a:solidFill>
                  <a:srgbClr val="000000"/>
                </a:solidFill>
              </a:rPr>
              <a:t>ConvLSTM outperforms traditional methods like SVM and Naive Bayes, as well as LSTM and LSTM with attention layers, in capturing sequential dependencies.</a:t>
            </a:r>
            <a:endParaRPr sz="1000">
              <a:solidFill>
                <a:srgbClr val="000000"/>
              </a:solidFill>
            </a:endParaRPr>
          </a:p>
          <a:p>
            <a:pPr indent="-292100" lvl="0" marL="457200" rtl="0" algn="just">
              <a:spcBef>
                <a:spcPts val="0"/>
              </a:spcBef>
              <a:spcAft>
                <a:spcPts val="0"/>
              </a:spcAft>
              <a:buClr>
                <a:srgbClr val="000000"/>
              </a:buClr>
              <a:buSzPts val="1000"/>
              <a:buChar char="❖"/>
            </a:pPr>
            <a:r>
              <a:rPr lang="en" sz="1000">
                <a:solidFill>
                  <a:srgbClr val="000000"/>
                </a:solidFill>
              </a:rPr>
              <a:t>This advancement could revolutionize the film industry by improving market research and recommendation systems, and aiding filmmakers in decision-making.</a:t>
            </a:r>
            <a:endParaRPr sz="1000">
              <a:solidFill>
                <a:srgbClr val="000000"/>
              </a:solidFill>
            </a:endParaRPr>
          </a:p>
          <a:p>
            <a:pPr indent="-292100" lvl="0" marL="457200" rtl="0" algn="just">
              <a:spcBef>
                <a:spcPts val="0"/>
              </a:spcBef>
              <a:spcAft>
                <a:spcPts val="0"/>
              </a:spcAft>
              <a:buClr>
                <a:srgbClr val="000000"/>
              </a:buClr>
              <a:buSzPts val="1000"/>
              <a:buAutoNum type="arabicPeriod"/>
            </a:pPr>
            <a:r>
              <a:rPr b="1" lang="en" sz="1000">
                <a:solidFill>
                  <a:srgbClr val="000000"/>
                </a:solidFill>
              </a:rPr>
              <a:t>Limitations and Future Directions:</a:t>
            </a:r>
            <a:endParaRPr b="1" sz="1000">
              <a:solidFill>
                <a:srgbClr val="000000"/>
              </a:solidFill>
            </a:endParaRPr>
          </a:p>
          <a:p>
            <a:pPr indent="-292100" lvl="0" marL="457200" rtl="0" algn="just">
              <a:spcBef>
                <a:spcPts val="0"/>
              </a:spcBef>
              <a:spcAft>
                <a:spcPts val="0"/>
              </a:spcAft>
              <a:buClr>
                <a:srgbClr val="000000"/>
              </a:buClr>
              <a:buSzPts val="1000"/>
              <a:buChar char="❖"/>
            </a:pPr>
            <a:r>
              <a:rPr lang="en" sz="1000">
                <a:solidFill>
                  <a:srgbClr val="000000"/>
                </a:solidFill>
              </a:rPr>
              <a:t>Despite its potential, ConvLSTM has limitations, such as reliance on IMDb data which may not fully represent diverse audience sentiments.</a:t>
            </a:r>
            <a:endParaRPr sz="1000">
              <a:solidFill>
                <a:srgbClr val="000000"/>
              </a:solidFill>
            </a:endParaRPr>
          </a:p>
          <a:p>
            <a:pPr indent="-292100" lvl="0" marL="457200" rtl="0" algn="just">
              <a:spcBef>
                <a:spcPts val="0"/>
              </a:spcBef>
              <a:spcAft>
                <a:spcPts val="0"/>
              </a:spcAft>
              <a:buClr>
                <a:srgbClr val="000000"/>
              </a:buClr>
              <a:buSzPts val="1000"/>
              <a:buChar char="❖"/>
            </a:pPr>
            <a:r>
              <a:rPr lang="en" sz="1000">
                <a:solidFill>
                  <a:srgbClr val="000000"/>
                </a:solidFill>
              </a:rPr>
              <a:t>Further investigation into model comparisons and understanding performance-influencing elements is essential.</a:t>
            </a:r>
            <a:endParaRPr sz="1000">
              <a:solidFill>
                <a:srgbClr val="000000"/>
              </a:solidFill>
            </a:endParaRPr>
          </a:p>
          <a:p>
            <a:pPr indent="-292100" lvl="0" marL="457200" rtl="0" algn="just">
              <a:spcBef>
                <a:spcPts val="0"/>
              </a:spcBef>
              <a:spcAft>
                <a:spcPts val="0"/>
              </a:spcAft>
              <a:buClr>
                <a:srgbClr val="000000"/>
              </a:buClr>
              <a:buSzPts val="1000"/>
              <a:buChar char="❖"/>
            </a:pPr>
            <a:r>
              <a:rPr lang="en" sz="1000">
                <a:solidFill>
                  <a:srgbClr val="000000"/>
                </a:solidFill>
              </a:rPr>
              <a:t>Considering demographic changes and real-world circumstances can enhance the study's applicability and impact.</a:t>
            </a:r>
            <a:endParaRPr sz="925"/>
          </a:p>
        </p:txBody>
      </p:sp>
      <p:sp>
        <p:nvSpPr>
          <p:cNvPr id="301" name="Google Shape;301;p1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05" name="Shape 305"/>
        <p:cNvGrpSpPr/>
        <p:nvPr/>
      </p:nvGrpSpPr>
      <p:grpSpPr>
        <a:xfrm>
          <a:off x="0" y="0"/>
          <a:ext cx="0" cy="0"/>
          <a:chOff x="0" y="0"/>
          <a:chExt cx="0" cy="0"/>
        </a:xfrm>
      </p:grpSpPr>
      <p:sp>
        <p:nvSpPr>
          <p:cNvPr id="306" name="Google Shape;306;p17"/>
          <p:cNvSpPr txBox="1"/>
          <p:nvPr>
            <p:ph type="title"/>
          </p:nvPr>
        </p:nvSpPr>
        <p:spPr>
          <a:xfrm>
            <a:off x="1303800" y="9907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307" name="Google Shape;307;p17"/>
          <p:cNvSpPr txBox="1"/>
          <p:nvPr>
            <p:ph idx="1" type="body"/>
          </p:nvPr>
        </p:nvSpPr>
        <p:spPr>
          <a:xfrm>
            <a:off x="1303800" y="1792875"/>
            <a:ext cx="7030500" cy="2541600"/>
          </a:xfrm>
          <a:prstGeom prst="rect">
            <a:avLst/>
          </a:prstGeom>
        </p:spPr>
        <p:txBody>
          <a:bodyPr anchorCtr="0" anchor="t" bIns="91425" lIns="91425" spcFirstLastPara="1" rIns="91425" wrap="square" tIns="91425">
            <a:normAutofit fontScale="92500" lnSpcReduction="10000"/>
          </a:bodyPr>
          <a:lstStyle/>
          <a:p>
            <a:pPr indent="-322580" lvl="0" marL="457200" rtl="0" algn="just">
              <a:spcBef>
                <a:spcPts val="0"/>
              </a:spcBef>
              <a:spcAft>
                <a:spcPts val="0"/>
              </a:spcAft>
              <a:buSzPct val="100000"/>
              <a:buChar char="➔"/>
            </a:pPr>
            <a:r>
              <a:rPr lang="en" sz="1600">
                <a:solidFill>
                  <a:srgbClr val="505050"/>
                </a:solidFill>
              </a:rPr>
              <a:t>In this project, the aim is to perform sentiment analysis on the IMDB movie review dataset.IMDB dataset having 50K movie reviews for natural language processing or Text analytics</a:t>
            </a:r>
            <a:endParaRPr sz="1600">
              <a:solidFill>
                <a:srgbClr val="505050"/>
              </a:solidFill>
            </a:endParaRPr>
          </a:p>
          <a:p>
            <a:pPr indent="0" lvl="0" marL="457200" rtl="0" algn="just">
              <a:spcBef>
                <a:spcPts val="0"/>
              </a:spcBef>
              <a:spcAft>
                <a:spcPts val="0"/>
              </a:spcAft>
              <a:buNone/>
            </a:pPr>
            <a:r>
              <a:t/>
            </a:r>
            <a:endParaRPr sz="1600">
              <a:solidFill>
                <a:srgbClr val="505050"/>
              </a:solidFill>
            </a:endParaRPr>
          </a:p>
          <a:p>
            <a:pPr indent="-322580" lvl="0" marL="457200" rtl="0" algn="just">
              <a:spcBef>
                <a:spcPts val="0"/>
              </a:spcBef>
              <a:spcAft>
                <a:spcPts val="0"/>
              </a:spcAft>
              <a:buSzPct val="100000"/>
              <a:buChar char="➔"/>
            </a:pPr>
            <a:r>
              <a:rPr lang="en" sz="1600">
                <a:solidFill>
                  <a:srgbClr val="505050"/>
                </a:solidFill>
              </a:rPr>
              <a:t>This is a dataset for binary sentiment classification containing substantially more data than previous benchmark datasets..</a:t>
            </a:r>
            <a:endParaRPr sz="1600">
              <a:solidFill>
                <a:srgbClr val="505050"/>
              </a:solidFill>
            </a:endParaRPr>
          </a:p>
          <a:p>
            <a:pPr indent="0" lvl="0" marL="457200" rtl="0" algn="just">
              <a:spcBef>
                <a:spcPts val="0"/>
              </a:spcBef>
              <a:spcAft>
                <a:spcPts val="0"/>
              </a:spcAft>
              <a:buNone/>
            </a:pPr>
            <a:r>
              <a:t/>
            </a:r>
            <a:endParaRPr sz="1600">
              <a:solidFill>
                <a:srgbClr val="505050"/>
              </a:solidFill>
            </a:endParaRPr>
          </a:p>
          <a:p>
            <a:pPr indent="0" lvl="0" marL="457200" rtl="0" algn="just">
              <a:spcBef>
                <a:spcPts val="0"/>
              </a:spcBef>
              <a:spcAft>
                <a:spcPts val="0"/>
              </a:spcAft>
              <a:buNone/>
            </a:pPr>
            <a:r>
              <a:rPr b="1" i="1" lang="en" sz="1275">
                <a:solidFill>
                  <a:srgbClr val="505050"/>
                </a:solidFill>
              </a:rPr>
              <a:t>Dataset: Andrew L. Maas, Raymond E. Daly, Peter T. Pham, Dan Huang, Andrew Y. Ng, and Christopher Potts. (2011). Learning Word Vectors for Sentiment Analysis. The 49th Annual Meeting of the Association for Computational Linguistics (ACL 2011</a:t>
            </a:r>
            <a:endParaRPr b="1" i="1" sz="1275">
              <a:solidFill>
                <a:srgbClr val="505050"/>
              </a:solidFill>
            </a:endParaRPr>
          </a:p>
        </p:txBody>
      </p:sp>
      <p:sp>
        <p:nvSpPr>
          <p:cNvPr id="308" name="Google Shape;308;p1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12" name="Shape 312"/>
        <p:cNvGrpSpPr/>
        <p:nvPr/>
      </p:nvGrpSpPr>
      <p:grpSpPr>
        <a:xfrm>
          <a:off x="0" y="0"/>
          <a:ext cx="0" cy="0"/>
          <a:chOff x="0" y="0"/>
          <a:chExt cx="0" cy="0"/>
        </a:xfrm>
      </p:grpSpPr>
      <p:sp>
        <p:nvSpPr>
          <p:cNvPr id="313" name="Google Shape;313;p18"/>
          <p:cNvSpPr txBox="1"/>
          <p:nvPr>
            <p:ph type="title"/>
          </p:nvPr>
        </p:nvSpPr>
        <p:spPr>
          <a:xfrm>
            <a:off x="1149575" y="156550"/>
            <a:ext cx="7030500" cy="62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Pre-processing</a:t>
            </a:r>
            <a:endParaRPr/>
          </a:p>
        </p:txBody>
      </p:sp>
      <p:sp>
        <p:nvSpPr>
          <p:cNvPr id="314" name="Google Shape;314;p18"/>
          <p:cNvSpPr txBox="1"/>
          <p:nvPr>
            <p:ph idx="1" type="body"/>
          </p:nvPr>
        </p:nvSpPr>
        <p:spPr>
          <a:xfrm>
            <a:off x="1292125" y="951700"/>
            <a:ext cx="7030500" cy="4291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200">
                <a:solidFill>
                  <a:srgbClr val="000000"/>
                </a:solidFill>
              </a:rPr>
              <a:t>Exploratory Data Analysis (EDA): </a:t>
            </a:r>
            <a:endParaRPr b="1" sz="1200">
              <a:solidFill>
                <a:srgbClr val="000000"/>
              </a:solidFill>
            </a:endParaRPr>
          </a:p>
          <a:p>
            <a:pPr indent="-304800" lvl="0" marL="457200" rtl="0" algn="l">
              <a:spcBef>
                <a:spcPts val="1200"/>
              </a:spcBef>
              <a:spcAft>
                <a:spcPts val="0"/>
              </a:spcAft>
              <a:buClr>
                <a:srgbClr val="000000"/>
              </a:buClr>
              <a:buSzPts val="1200"/>
              <a:buFont typeface="Nunito"/>
              <a:buChar char="●"/>
            </a:pPr>
            <a:r>
              <a:rPr lang="en" sz="1200">
                <a:solidFill>
                  <a:srgbClr val="000000"/>
                </a:solidFill>
              </a:rPr>
              <a:t>Dimensions: Use df.shape.</a:t>
            </a:r>
            <a:endParaRPr sz="1200">
              <a:solidFill>
                <a:srgbClr val="000000"/>
              </a:solidFill>
            </a:endParaRPr>
          </a:p>
          <a:p>
            <a:pPr indent="-304800" lvl="0" marL="457200" rtl="0" algn="l">
              <a:spcBef>
                <a:spcPts val="0"/>
              </a:spcBef>
              <a:spcAft>
                <a:spcPts val="0"/>
              </a:spcAft>
              <a:buClr>
                <a:srgbClr val="000000"/>
              </a:buClr>
              <a:buSzPts val="1200"/>
              <a:buFont typeface="Nunito"/>
              <a:buChar char="●"/>
            </a:pPr>
            <a:r>
              <a:rPr lang="en" sz="1200">
                <a:solidFill>
                  <a:srgbClr val="000000"/>
                </a:solidFill>
              </a:rPr>
              <a:t>First Few Rows: Employ df.head().</a:t>
            </a:r>
            <a:endParaRPr sz="1200">
              <a:solidFill>
                <a:srgbClr val="000000"/>
              </a:solidFill>
            </a:endParaRPr>
          </a:p>
          <a:p>
            <a:pPr indent="-304800" lvl="0" marL="457200" rtl="0" algn="l">
              <a:spcBef>
                <a:spcPts val="0"/>
              </a:spcBef>
              <a:spcAft>
                <a:spcPts val="0"/>
              </a:spcAft>
              <a:buClr>
                <a:srgbClr val="000000"/>
              </a:buClr>
              <a:buSzPts val="1200"/>
              <a:buFont typeface="Nunito"/>
              <a:buChar char="●"/>
            </a:pPr>
            <a:r>
              <a:rPr lang="en" sz="1200">
                <a:solidFill>
                  <a:srgbClr val="000000"/>
                </a:solidFill>
              </a:rPr>
              <a:t>Statistical Info: Utilize df.describe().</a:t>
            </a:r>
            <a:endParaRPr sz="1200">
              <a:solidFill>
                <a:srgbClr val="000000"/>
              </a:solidFill>
            </a:endParaRPr>
          </a:p>
          <a:p>
            <a:pPr indent="-304800" lvl="0" marL="457200" rtl="0" algn="l">
              <a:spcBef>
                <a:spcPts val="0"/>
              </a:spcBef>
              <a:spcAft>
                <a:spcPts val="0"/>
              </a:spcAft>
              <a:buClr>
                <a:srgbClr val="000000"/>
              </a:buClr>
              <a:buSzPts val="1200"/>
              <a:buFont typeface="Nunito"/>
              <a:buChar char="●"/>
            </a:pPr>
            <a:r>
              <a:rPr lang="en" sz="1200">
                <a:solidFill>
                  <a:srgbClr val="000000"/>
                </a:solidFill>
              </a:rPr>
              <a:t>Sentiment Distribution: Check with df['sentiment'].value_counts().</a:t>
            </a:r>
            <a:endParaRPr sz="1200">
              <a:solidFill>
                <a:srgbClr val="000000"/>
              </a:solidFill>
            </a:endParaRPr>
          </a:p>
          <a:p>
            <a:pPr indent="0" lvl="0" marL="0" rtl="0" algn="l">
              <a:spcBef>
                <a:spcPts val="1200"/>
              </a:spcBef>
              <a:spcAft>
                <a:spcPts val="0"/>
              </a:spcAft>
              <a:buNone/>
            </a:pPr>
            <a:r>
              <a:rPr b="1" lang="en" sz="1200">
                <a:solidFill>
                  <a:srgbClr val="000000"/>
                </a:solidFill>
              </a:rPr>
              <a:t>Dataset Balancing :</a:t>
            </a:r>
            <a:endParaRPr b="1" sz="1200">
              <a:solidFill>
                <a:srgbClr val="000000"/>
              </a:solidFill>
            </a:endParaRPr>
          </a:p>
          <a:p>
            <a:pPr indent="-304800" lvl="0" marL="457200" rtl="0" algn="l">
              <a:spcBef>
                <a:spcPts val="1200"/>
              </a:spcBef>
              <a:spcAft>
                <a:spcPts val="0"/>
              </a:spcAft>
              <a:buClr>
                <a:srgbClr val="000000"/>
              </a:buClr>
              <a:buSzPts val="1200"/>
              <a:buChar char="●"/>
            </a:pPr>
            <a:r>
              <a:rPr lang="en" sz="1200">
                <a:solidFill>
                  <a:srgbClr val="000000"/>
                </a:solidFill>
              </a:rPr>
              <a:t>25,000 negative and 25,000 positive reviews.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Employed an 80:20 split for training and testing.</a:t>
            </a:r>
            <a:endParaRPr sz="1200">
              <a:solidFill>
                <a:srgbClr val="000000"/>
              </a:solidFill>
            </a:endParaRPr>
          </a:p>
          <a:p>
            <a:pPr indent="0" lvl="0" marL="0" rtl="0" algn="l">
              <a:spcBef>
                <a:spcPts val="1200"/>
              </a:spcBef>
              <a:spcAft>
                <a:spcPts val="0"/>
              </a:spcAft>
              <a:buNone/>
            </a:pPr>
            <a:r>
              <a:rPr b="1" lang="en" sz="1200">
                <a:solidFill>
                  <a:srgbClr val="000000"/>
                </a:solidFill>
              </a:rPr>
              <a:t>Preprocessing Steps</a:t>
            </a:r>
            <a:endParaRPr b="1" sz="1200">
              <a:solidFill>
                <a:srgbClr val="000000"/>
              </a:solidFill>
            </a:endParaRPr>
          </a:p>
          <a:p>
            <a:pPr indent="-304800" lvl="0" marL="457200" rtl="0" algn="l">
              <a:spcBef>
                <a:spcPts val="1200"/>
              </a:spcBef>
              <a:spcAft>
                <a:spcPts val="0"/>
              </a:spcAft>
              <a:buClr>
                <a:srgbClr val="000000"/>
              </a:buClr>
              <a:buSzPts val="1200"/>
              <a:buChar char="●"/>
            </a:pPr>
            <a:r>
              <a:rPr lang="en" sz="1200">
                <a:solidFill>
                  <a:srgbClr val="000000"/>
                </a:solidFill>
              </a:rPr>
              <a:t>HTML Tags Removal: Used BeautifulSoup library.</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Elimination of Square Brackets: May contain irrelevant info.</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Special Character Removal: Utilized regular expressions.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Text Normalization: Converted all characters to lowercase.</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Stemming: Reduced words to root form using Porter Stemmer.</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Stopwords Removal: Eliminated common English stopwords.</a:t>
            </a:r>
            <a:endParaRPr sz="1200">
              <a:solidFill>
                <a:srgbClr val="000000"/>
              </a:solidFill>
            </a:endParaRPr>
          </a:p>
          <a:p>
            <a:pPr indent="0" lvl="0" marL="0" rtl="0" algn="l">
              <a:spcBef>
                <a:spcPts val="1200"/>
              </a:spcBef>
              <a:spcAft>
                <a:spcPts val="0"/>
              </a:spcAft>
              <a:buNone/>
            </a:pPr>
            <a:r>
              <a:t/>
            </a:r>
            <a:endParaRPr b="1" sz="1200">
              <a:solidFill>
                <a:srgbClr val="000000"/>
              </a:solidFill>
            </a:endParaRPr>
          </a:p>
          <a:p>
            <a:pPr indent="0" lvl="0" marL="0" rtl="0" algn="l">
              <a:spcBef>
                <a:spcPts val="1200"/>
              </a:spcBef>
              <a:spcAft>
                <a:spcPts val="1200"/>
              </a:spcAft>
              <a:buNone/>
            </a:pPr>
            <a:r>
              <a:t/>
            </a:r>
            <a:endParaRPr sz="1200"/>
          </a:p>
        </p:txBody>
      </p:sp>
      <p:sp>
        <p:nvSpPr>
          <p:cNvPr id="315" name="Google Shape;315;p1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19" name="Shape 319"/>
        <p:cNvGrpSpPr/>
        <p:nvPr/>
      </p:nvGrpSpPr>
      <p:grpSpPr>
        <a:xfrm>
          <a:off x="0" y="0"/>
          <a:ext cx="0" cy="0"/>
          <a:chOff x="0" y="0"/>
          <a:chExt cx="0" cy="0"/>
        </a:xfrm>
      </p:grpSpPr>
      <p:sp>
        <p:nvSpPr>
          <p:cNvPr id="320" name="Google Shape;320;p19"/>
          <p:cNvSpPr txBox="1"/>
          <p:nvPr>
            <p:ph type="title"/>
          </p:nvPr>
        </p:nvSpPr>
        <p:spPr>
          <a:xfrm>
            <a:off x="1163850" y="108725"/>
            <a:ext cx="7030500" cy="77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sz="1400">
              <a:solidFill>
                <a:srgbClr val="111111"/>
              </a:solidFill>
              <a:latin typeface="Nunito"/>
              <a:ea typeface="Nunito"/>
              <a:cs typeface="Nunito"/>
              <a:sym typeface="Nunito"/>
            </a:endParaRPr>
          </a:p>
          <a:p>
            <a:pPr indent="0" lvl="0" marL="0" rtl="0" algn="l">
              <a:lnSpc>
                <a:spcPct val="115000"/>
              </a:lnSpc>
              <a:spcBef>
                <a:spcPts val="900"/>
              </a:spcBef>
              <a:spcAft>
                <a:spcPts val="0"/>
              </a:spcAft>
              <a:buNone/>
            </a:pPr>
            <a:r>
              <a:t/>
            </a:r>
            <a:endParaRPr sz="1400">
              <a:solidFill>
                <a:srgbClr val="111111"/>
              </a:solidFill>
              <a:latin typeface="Nunito"/>
              <a:ea typeface="Nunito"/>
              <a:cs typeface="Nunito"/>
              <a:sym typeface="Nunito"/>
            </a:endParaRPr>
          </a:p>
          <a:p>
            <a:pPr indent="0" lvl="0" marL="0" rtl="0" algn="l">
              <a:lnSpc>
                <a:spcPct val="115000"/>
              </a:lnSpc>
              <a:spcBef>
                <a:spcPts val="900"/>
              </a:spcBef>
              <a:spcAft>
                <a:spcPts val="0"/>
              </a:spcAft>
              <a:buNone/>
            </a:pPr>
            <a:r>
              <a:rPr lang="en" sz="1400">
                <a:solidFill>
                  <a:srgbClr val="111111"/>
                </a:solidFill>
                <a:latin typeface="Nunito"/>
                <a:ea typeface="Nunito"/>
                <a:cs typeface="Nunito"/>
                <a:sym typeface="Nunito"/>
              </a:rPr>
              <a:t>Feature Extraction:</a:t>
            </a:r>
            <a:endParaRPr sz="1400">
              <a:solidFill>
                <a:srgbClr val="111111"/>
              </a:solidFill>
              <a:latin typeface="Nunito"/>
              <a:ea typeface="Nunito"/>
              <a:cs typeface="Nunito"/>
              <a:sym typeface="Nunito"/>
            </a:endParaRPr>
          </a:p>
          <a:p>
            <a:pPr indent="-317500" lvl="0" marL="457200" rtl="0" algn="l">
              <a:lnSpc>
                <a:spcPct val="115000"/>
              </a:lnSpc>
              <a:spcBef>
                <a:spcPts val="900"/>
              </a:spcBef>
              <a:spcAft>
                <a:spcPts val="0"/>
              </a:spcAft>
              <a:buClr>
                <a:srgbClr val="111111"/>
              </a:buClr>
              <a:buSzPts val="1400"/>
              <a:buFont typeface="Nunito"/>
              <a:buChar char="●"/>
            </a:pPr>
            <a:r>
              <a:rPr b="0" lang="en" sz="1400">
                <a:solidFill>
                  <a:srgbClr val="111111"/>
                </a:solidFill>
                <a:latin typeface="Nunito"/>
                <a:ea typeface="Nunito"/>
                <a:cs typeface="Nunito"/>
                <a:sym typeface="Nunito"/>
              </a:rPr>
              <a:t>Converts text data into numerical features for ML models.</a:t>
            </a:r>
            <a:endParaRPr b="0" sz="1400">
              <a:solidFill>
                <a:srgbClr val="111111"/>
              </a:solidFill>
              <a:latin typeface="Nunito"/>
              <a:ea typeface="Nunito"/>
              <a:cs typeface="Nunito"/>
              <a:sym typeface="Nunito"/>
            </a:endParaRPr>
          </a:p>
          <a:p>
            <a:pPr indent="-317500" lvl="0" marL="457200" rtl="0" algn="l">
              <a:lnSpc>
                <a:spcPct val="115000"/>
              </a:lnSpc>
              <a:spcBef>
                <a:spcPts val="0"/>
              </a:spcBef>
              <a:spcAft>
                <a:spcPts val="0"/>
              </a:spcAft>
              <a:buClr>
                <a:srgbClr val="111111"/>
              </a:buClr>
              <a:buSzPts val="1400"/>
              <a:buFont typeface="Nunito"/>
              <a:buChar char="●"/>
            </a:pPr>
            <a:r>
              <a:rPr b="0" lang="en" sz="1400">
                <a:solidFill>
                  <a:srgbClr val="111111"/>
                </a:solidFill>
                <a:latin typeface="Nunito"/>
                <a:ea typeface="Nunito"/>
                <a:cs typeface="Nunito"/>
                <a:sym typeface="Nunito"/>
              </a:rPr>
              <a:t>Tokenization: Splits text into words or tokens.</a:t>
            </a:r>
            <a:endParaRPr b="0" sz="1400">
              <a:solidFill>
                <a:srgbClr val="111111"/>
              </a:solidFill>
              <a:latin typeface="Nunito"/>
              <a:ea typeface="Nunito"/>
              <a:cs typeface="Nunito"/>
              <a:sym typeface="Nunito"/>
            </a:endParaRPr>
          </a:p>
          <a:p>
            <a:pPr indent="-317500" lvl="0" marL="457200" rtl="0" algn="l">
              <a:lnSpc>
                <a:spcPct val="115000"/>
              </a:lnSpc>
              <a:spcBef>
                <a:spcPts val="0"/>
              </a:spcBef>
              <a:spcAft>
                <a:spcPts val="0"/>
              </a:spcAft>
              <a:buClr>
                <a:srgbClr val="111111"/>
              </a:buClr>
              <a:buSzPts val="1400"/>
              <a:buFont typeface="Nunito"/>
              <a:buChar char="●"/>
            </a:pPr>
            <a:r>
              <a:rPr b="0" lang="en" sz="1400">
                <a:solidFill>
                  <a:srgbClr val="111111"/>
                </a:solidFill>
                <a:latin typeface="Nunito"/>
                <a:ea typeface="Nunito"/>
                <a:cs typeface="Nunito"/>
                <a:sym typeface="Nunito"/>
              </a:rPr>
              <a:t>Vectorization: Converts tokens into numerical vectors (BoW, TF-IDF, Word Embeddings).</a:t>
            </a:r>
            <a:endParaRPr b="0" sz="1400">
              <a:solidFill>
                <a:srgbClr val="111111"/>
              </a:solidFill>
              <a:latin typeface="Nunito"/>
              <a:ea typeface="Nunito"/>
              <a:cs typeface="Nunito"/>
              <a:sym typeface="Nunito"/>
            </a:endParaRPr>
          </a:p>
          <a:p>
            <a:pPr indent="0" lvl="0" marL="0" rtl="0" algn="l">
              <a:lnSpc>
                <a:spcPct val="115000"/>
              </a:lnSpc>
              <a:spcBef>
                <a:spcPts val="900"/>
              </a:spcBef>
              <a:spcAft>
                <a:spcPts val="0"/>
              </a:spcAft>
              <a:buNone/>
            </a:pPr>
            <a:r>
              <a:t/>
            </a:r>
            <a:endParaRPr b="0" sz="1400">
              <a:solidFill>
                <a:srgbClr val="111111"/>
              </a:solidFill>
              <a:latin typeface="Nunito"/>
              <a:ea typeface="Nunito"/>
              <a:cs typeface="Nunito"/>
              <a:sym typeface="Nunito"/>
            </a:endParaRPr>
          </a:p>
          <a:p>
            <a:pPr indent="0" lvl="0" marL="0" rtl="0" algn="l">
              <a:lnSpc>
                <a:spcPct val="115000"/>
              </a:lnSpc>
              <a:spcBef>
                <a:spcPts val="900"/>
              </a:spcBef>
              <a:spcAft>
                <a:spcPts val="0"/>
              </a:spcAft>
              <a:buNone/>
            </a:pPr>
            <a:r>
              <a:rPr lang="en" sz="1400">
                <a:solidFill>
                  <a:srgbClr val="111111"/>
                </a:solidFill>
                <a:latin typeface="Nunito"/>
                <a:ea typeface="Nunito"/>
                <a:cs typeface="Nunito"/>
                <a:sym typeface="Nunito"/>
              </a:rPr>
              <a:t>Model Selection:</a:t>
            </a:r>
            <a:endParaRPr b="0" sz="1400">
              <a:solidFill>
                <a:srgbClr val="111111"/>
              </a:solidFill>
              <a:latin typeface="Nunito"/>
              <a:ea typeface="Nunito"/>
              <a:cs typeface="Nunito"/>
              <a:sym typeface="Nunito"/>
            </a:endParaRPr>
          </a:p>
          <a:p>
            <a:pPr indent="-317500" lvl="0" marL="457200" rtl="0" algn="l">
              <a:lnSpc>
                <a:spcPct val="115000"/>
              </a:lnSpc>
              <a:spcBef>
                <a:spcPts val="900"/>
              </a:spcBef>
              <a:spcAft>
                <a:spcPts val="0"/>
              </a:spcAft>
              <a:buClr>
                <a:srgbClr val="111111"/>
              </a:buClr>
              <a:buSzPts val="1400"/>
              <a:buFont typeface="Nunito"/>
              <a:buChar char="●"/>
            </a:pPr>
            <a:r>
              <a:rPr b="0" lang="en" sz="1400">
                <a:solidFill>
                  <a:srgbClr val="111111"/>
                </a:solidFill>
                <a:latin typeface="Nunito"/>
                <a:ea typeface="Nunito"/>
                <a:cs typeface="Nunito"/>
                <a:sym typeface="Nunito"/>
              </a:rPr>
              <a:t>Traditional ML models tested: Logistic Regression (LR), Multinomial Naive Bayes (MNB), Support Vector Machine (SVM).</a:t>
            </a:r>
            <a:endParaRPr b="0" sz="1400">
              <a:solidFill>
                <a:srgbClr val="111111"/>
              </a:solidFill>
              <a:latin typeface="Nunito"/>
              <a:ea typeface="Nunito"/>
              <a:cs typeface="Nunito"/>
              <a:sym typeface="Nunito"/>
            </a:endParaRPr>
          </a:p>
          <a:p>
            <a:pPr indent="-317500" lvl="0" marL="457200" rtl="0" algn="l">
              <a:lnSpc>
                <a:spcPct val="115000"/>
              </a:lnSpc>
              <a:spcBef>
                <a:spcPts val="0"/>
              </a:spcBef>
              <a:spcAft>
                <a:spcPts val="0"/>
              </a:spcAft>
              <a:buClr>
                <a:srgbClr val="111111"/>
              </a:buClr>
              <a:buSzPts val="1400"/>
              <a:buFont typeface="Nunito"/>
              <a:buChar char="●"/>
            </a:pPr>
            <a:r>
              <a:rPr b="0" lang="en" sz="1400">
                <a:solidFill>
                  <a:srgbClr val="111111"/>
                </a:solidFill>
                <a:latin typeface="Nunito"/>
                <a:ea typeface="Nunito"/>
                <a:cs typeface="Nunito"/>
                <a:sym typeface="Nunito"/>
              </a:rPr>
              <a:t>Best performers: LR and MNB, consistent across BoW and TF-IDF.</a:t>
            </a:r>
            <a:endParaRPr b="0" sz="1400">
              <a:solidFill>
                <a:srgbClr val="111111"/>
              </a:solidFill>
              <a:latin typeface="Nunito"/>
              <a:ea typeface="Nunito"/>
              <a:cs typeface="Nunito"/>
              <a:sym typeface="Nunito"/>
            </a:endParaRPr>
          </a:p>
          <a:p>
            <a:pPr indent="-317500" lvl="0" marL="457200" rtl="0" algn="l">
              <a:lnSpc>
                <a:spcPct val="115000"/>
              </a:lnSpc>
              <a:spcBef>
                <a:spcPts val="0"/>
              </a:spcBef>
              <a:spcAft>
                <a:spcPts val="0"/>
              </a:spcAft>
              <a:buClr>
                <a:srgbClr val="111111"/>
              </a:buClr>
              <a:buSzPts val="1400"/>
              <a:buFont typeface="Nunito"/>
              <a:buChar char="●"/>
            </a:pPr>
            <a:r>
              <a:rPr b="0" lang="en" sz="1400">
                <a:solidFill>
                  <a:srgbClr val="111111"/>
                </a:solidFill>
                <a:latin typeface="Nunito"/>
                <a:ea typeface="Nunito"/>
                <a:cs typeface="Nunito"/>
                <a:sym typeface="Nunito"/>
              </a:rPr>
              <a:t>SVM showed inferior performance, especially with TF-IDF features.</a:t>
            </a:r>
            <a:endParaRPr b="0" sz="1400">
              <a:solidFill>
                <a:srgbClr val="111111"/>
              </a:solidFill>
              <a:latin typeface="Nunito"/>
              <a:ea typeface="Nunito"/>
              <a:cs typeface="Nunito"/>
              <a:sym typeface="Nunito"/>
            </a:endParaRPr>
          </a:p>
          <a:p>
            <a:pPr indent="-317500" lvl="0" marL="457200" rtl="0" algn="l">
              <a:lnSpc>
                <a:spcPct val="115000"/>
              </a:lnSpc>
              <a:spcBef>
                <a:spcPts val="0"/>
              </a:spcBef>
              <a:spcAft>
                <a:spcPts val="0"/>
              </a:spcAft>
              <a:buClr>
                <a:srgbClr val="111111"/>
              </a:buClr>
              <a:buSzPts val="1400"/>
              <a:buFont typeface="Nunito"/>
              <a:buChar char="●"/>
            </a:pPr>
            <a:r>
              <a:rPr b="0" lang="en" sz="1400">
                <a:solidFill>
                  <a:srgbClr val="111111"/>
                </a:solidFill>
                <a:latin typeface="Nunito"/>
                <a:ea typeface="Nunito"/>
                <a:cs typeface="Nunito"/>
                <a:sym typeface="Nunito"/>
              </a:rPr>
              <a:t>RNN model experimented for sequence modeling, performance compared to traditional ML models.</a:t>
            </a:r>
            <a:endParaRPr b="0" sz="1400">
              <a:solidFill>
                <a:srgbClr val="111111"/>
              </a:solidFill>
              <a:latin typeface="Nunito"/>
              <a:ea typeface="Nunito"/>
              <a:cs typeface="Nunito"/>
              <a:sym typeface="Nunito"/>
            </a:endParaRPr>
          </a:p>
          <a:p>
            <a:pPr indent="0" lvl="0" marL="0" rtl="0" algn="l">
              <a:spcBef>
                <a:spcPts val="0"/>
              </a:spcBef>
              <a:spcAft>
                <a:spcPts val="0"/>
              </a:spcAft>
              <a:buSzPts val="990"/>
              <a:buNone/>
            </a:pPr>
            <a:r>
              <a:t/>
            </a:r>
            <a:endParaRPr sz="1400"/>
          </a:p>
        </p:txBody>
      </p:sp>
      <p:sp>
        <p:nvSpPr>
          <p:cNvPr id="321" name="Google Shape;321;p19"/>
          <p:cNvSpPr txBox="1"/>
          <p:nvPr>
            <p:ph idx="1" type="body"/>
          </p:nvPr>
        </p:nvSpPr>
        <p:spPr>
          <a:xfrm>
            <a:off x="11708775" y="3645950"/>
            <a:ext cx="3203700" cy="1006200"/>
          </a:xfrm>
          <a:prstGeom prst="rect">
            <a:avLst/>
          </a:prstGeom>
        </p:spPr>
        <p:txBody>
          <a:bodyPr anchorCtr="0" anchor="t" bIns="91425" lIns="91425" spcFirstLastPara="1" rIns="91425" wrap="square" tIns="91425">
            <a:normAutofit fontScale="77500" lnSpcReduction="20000"/>
          </a:bodyPr>
          <a:lstStyle/>
          <a:p>
            <a:pPr indent="0" lvl="0" marL="0" rtl="0" algn="l">
              <a:spcBef>
                <a:spcPts val="900"/>
              </a:spcBef>
              <a:spcAft>
                <a:spcPts val="0"/>
              </a:spcAft>
              <a:buNone/>
            </a:pPr>
            <a:r>
              <a:t/>
            </a:r>
            <a:endParaRPr sz="1200">
              <a:solidFill>
                <a:srgbClr val="111111"/>
              </a:solidFill>
              <a:latin typeface="Roboto"/>
              <a:ea typeface="Roboto"/>
              <a:cs typeface="Roboto"/>
              <a:sym typeface="Roboto"/>
            </a:endParaRPr>
          </a:p>
          <a:p>
            <a:pPr indent="-287655" lvl="0" marL="457200" rtl="0" algn="l">
              <a:spcBef>
                <a:spcPts val="900"/>
              </a:spcBef>
              <a:spcAft>
                <a:spcPts val="0"/>
              </a:spcAft>
              <a:buClr>
                <a:srgbClr val="111111"/>
              </a:buClr>
              <a:buSzPct val="100000"/>
              <a:buFont typeface="Roboto"/>
              <a:buChar char="●"/>
            </a:pPr>
            <a:r>
              <a:rPr lang="en" sz="1200">
                <a:solidFill>
                  <a:srgbClr val="111111"/>
                </a:solidFill>
                <a:latin typeface="Roboto"/>
                <a:ea typeface="Roboto"/>
                <a:cs typeface="Roboto"/>
                <a:sym typeface="Roboto"/>
              </a:rPr>
              <a:t>Calculated the total number of categories (folders) and images in the dataset. and displayed a few sample images from the dataset and their dimensions.</a:t>
            </a:r>
            <a:endParaRPr/>
          </a:p>
        </p:txBody>
      </p:sp>
      <p:sp>
        <p:nvSpPr>
          <p:cNvPr id="322" name="Google Shape;322;p1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26" name="Shape 326"/>
        <p:cNvGrpSpPr/>
        <p:nvPr/>
      </p:nvGrpSpPr>
      <p:grpSpPr>
        <a:xfrm>
          <a:off x="0" y="0"/>
          <a:ext cx="0" cy="0"/>
          <a:chOff x="0" y="0"/>
          <a:chExt cx="0" cy="0"/>
        </a:xfrm>
      </p:grpSpPr>
      <p:sp>
        <p:nvSpPr>
          <p:cNvPr id="327" name="Google Shape;327;p20"/>
          <p:cNvSpPr txBox="1"/>
          <p:nvPr>
            <p:ph type="title"/>
          </p:nvPr>
        </p:nvSpPr>
        <p:spPr>
          <a:xfrm>
            <a:off x="1132550" y="774050"/>
            <a:ext cx="7787100" cy="369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a:t>
            </a:r>
            <a:r>
              <a:rPr lang="en" sz="2000"/>
              <a:t>(continue)</a:t>
            </a:r>
            <a:endParaRPr b="0" sz="700">
              <a:solidFill>
                <a:srgbClr val="111111"/>
              </a:solidFill>
              <a:latin typeface="Nunito"/>
              <a:ea typeface="Nunito"/>
              <a:cs typeface="Nunito"/>
              <a:sym typeface="Nunito"/>
            </a:endParaRPr>
          </a:p>
          <a:p>
            <a:pPr indent="0" lvl="0" marL="0" rtl="0" algn="l">
              <a:spcBef>
                <a:spcPts val="0"/>
              </a:spcBef>
              <a:spcAft>
                <a:spcPts val="0"/>
              </a:spcAft>
              <a:buNone/>
            </a:pPr>
            <a:r>
              <a:t/>
            </a:r>
            <a:endParaRPr b="0" sz="1500">
              <a:solidFill>
                <a:srgbClr val="111111"/>
              </a:solidFill>
              <a:latin typeface="Nunito"/>
              <a:ea typeface="Nunito"/>
              <a:cs typeface="Nunito"/>
              <a:sym typeface="Nunito"/>
            </a:endParaRPr>
          </a:p>
          <a:p>
            <a:pPr indent="0" lvl="0" marL="0" rtl="0" algn="l">
              <a:spcBef>
                <a:spcPts val="0"/>
              </a:spcBef>
              <a:spcAft>
                <a:spcPts val="0"/>
              </a:spcAft>
              <a:buNone/>
            </a:pPr>
            <a:r>
              <a:rPr lang="en" sz="1500">
                <a:solidFill>
                  <a:srgbClr val="111111"/>
                </a:solidFill>
                <a:latin typeface="Nunito"/>
                <a:ea typeface="Nunito"/>
                <a:cs typeface="Nunito"/>
                <a:sym typeface="Nunito"/>
              </a:rPr>
              <a:t>Model Evaluation:</a:t>
            </a:r>
            <a:endParaRPr sz="1500">
              <a:solidFill>
                <a:srgbClr val="111111"/>
              </a:solidFill>
              <a:latin typeface="Nunito"/>
              <a:ea typeface="Nunito"/>
              <a:cs typeface="Nunito"/>
              <a:sym typeface="Nunito"/>
            </a:endParaRPr>
          </a:p>
          <a:p>
            <a:pPr indent="0" lvl="0" marL="457200" rtl="0" algn="l">
              <a:spcBef>
                <a:spcPts val="0"/>
              </a:spcBef>
              <a:spcAft>
                <a:spcPts val="0"/>
              </a:spcAft>
              <a:buNone/>
            </a:pPr>
            <a:r>
              <a:t/>
            </a:r>
            <a:endParaRPr b="0" sz="1500">
              <a:solidFill>
                <a:srgbClr val="111111"/>
              </a:solidFill>
              <a:latin typeface="Nunito"/>
              <a:ea typeface="Nunito"/>
              <a:cs typeface="Nunito"/>
              <a:sym typeface="Nunito"/>
            </a:endParaRPr>
          </a:p>
          <a:p>
            <a:pPr indent="-323850" lvl="0" marL="457200" rtl="0" algn="l">
              <a:spcBef>
                <a:spcPts val="0"/>
              </a:spcBef>
              <a:spcAft>
                <a:spcPts val="0"/>
              </a:spcAft>
              <a:buSzPts val="1500"/>
              <a:buFont typeface="Nunito"/>
              <a:buChar char="●"/>
            </a:pPr>
            <a:r>
              <a:rPr b="0" lang="en" sz="1500">
                <a:solidFill>
                  <a:srgbClr val="111111"/>
                </a:solidFill>
                <a:latin typeface="Nunito"/>
                <a:ea typeface="Nunito"/>
                <a:cs typeface="Nunito"/>
                <a:sym typeface="Nunito"/>
              </a:rPr>
              <a:t>LR with BoW: Accuracy 75.12%, balanced precision, recall, and F1-scores.</a:t>
            </a:r>
            <a:endParaRPr b="0" sz="1500">
              <a:solidFill>
                <a:srgbClr val="111111"/>
              </a:solidFill>
              <a:latin typeface="Nunito"/>
              <a:ea typeface="Nunito"/>
              <a:cs typeface="Nunito"/>
              <a:sym typeface="Nunito"/>
            </a:endParaRPr>
          </a:p>
          <a:p>
            <a:pPr indent="-323850" lvl="0" marL="457200" rtl="0" algn="l">
              <a:spcBef>
                <a:spcPts val="0"/>
              </a:spcBef>
              <a:spcAft>
                <a:spcPts val="0"/>
              </a:spcAft>
              <a:buSzPts val="1500"/>
              <a:buFont typeface="Nunito"/>
              <a:buChar char="●"/>
            </a:pPr>
            <a:r>
              <a:rPr b="0" lang="en" sz="1500">
                <a:solidFill>
                  <a:srgbClr val="111111"/>
                </a:solidFill>
                <a:latin typeface="Nunito"/>
                <a:ea typeface="Nunito"/>
                <a:cs typeface="Nunito"/>
                <a:sym typeface="Nunito"/>
              </a:rPr>
              <a:t>MNB with TF-IDF: Accuracy 75.09%, consistent precision and recall.</a:t>
            </a:r>
            <a:endParaRPr b="0" sz="1500">
              <a:solidFill>
                <a:srgbClr val="111111"/>
              </a:solidFill>
              <a:latin typeface="Nunito"/>
              <a:ea typeface="Nunito"/>
              <a:cs typeface="Nunito"/>
              <a:sym typeface="Nunito"/>
            </a:endParaRPr>
          </a:p>
          <a:p>
            <a:pPr indent="-323850" lvl="0" marL="457200" rtl="0" algn="l">
              <a:spcBef>
                <a:spcPts val="0"/>
              </a:spcBef>
              <a:spcAft>
                <a:spcPts val="0"/>
              </a:spcAft>
              <a:buSzPts val="1500"/>
              <a:buFont typeface="Nunito"/>
              <a:buChar char="●"/>
            </a:pPr>
            <a:r>
              <a:rPr b="0" lang="en" sz="1500">
                <a:solidFill>
                  <a:srgbClr val="111111"/>
                </a:solidFill>
                <a:latin typeface="Nunito"/>
                <a:ea typeface="Nunito"/>
                <a:cs typeface="Nunito"/>
                <a:sym typeface="Nunito"/>
              </a:rPr>
              <a:t>SVM with BoW: Accuracy 58.29%, imbalanced performance, particularly with low recall for positive sentiments.</a:t>
            </a:r>
            <a:endParaRPr b="0" sz="1500">
              <a:solidFill>
                <a:srgbClr val="111111"/>
              </a:solidFill>
              <a:latin typeface="Nunito"/>
              <a:ea typeface="Nunito"/>
              <a:cs typeface="Nunito"/>
              <a:sym typeface="Nunito"/>
            </a:endParaRPr>
          </a:p>
          <a:p>
            <a:pPr indent="-323850" lvl="0" marL="457200" rtl="0" algn="l">
              <a:spcBef>
                <a:spcPts val="0"/>
              </a:spcBef>
              <a:spcAft>
                <a:spcPts val="0"/>
              </a:spcAft>
              <a:buSzPts val="1500"/>
              <a:buFont typeface="Nunito"/>
              <a:buChar char="●"/>
            </a:pPr>
            <a:r>
              <a:rPr b="0" lang="en" sz="1500">
                <a:solidFill>
                  <a:srgbClr val="111111"/>
                </a:solidFill>
                <a:latin typeface="Nunito"/>
                <a:ea typeface="Nunito"/>
                <a:cs typeface="Nunito"/>
                <a:sym typeface="Nunito"/>
              </a:rPr>
              <a:t>SVM with TF-IDF: Accuracy 51.12%, challenges in classifying positive sentiments.</a:t>
            </a:r>
            <a:endParaRPr b="0" sz="1500">
              <a:solidFill>
                <a:srgbClr val="111111"/>
              </a:solidFill>
              <a:latin typeface="Nunito"/>
              <a:ea typeface="Nunito"/>
              <a:cs typeface="Nunito"/>
              <a:sym typeface="Nunito"/>
            </a:endParaRPr>
          </a:p>
          <a:p>
            <a:pPr indent="-323850" lvl="0" marL="457200" rtl="0" algn="l">
              <a:spcBef>
                <a:spcPts val="0"/>
              </a:spcBef>
              <a:spcAft>
                <a:spcPts val="0"/>
              </a:spcAft>
              <a:buSzPts val="1500"/>
              <a:buFont typeface="Nunito"/>
              <a:buChar char="●"/>
            </a:pPr>
            <a:r>
              <a:rPr b="0" lang="en" sz="1500">
                <a:solidFill>
                  <a:srgbClr val="111111"/>
                </a:solidFill>
                <a:latin typeface="Nunito"/>
                <a:ea typeface="Nunito"/>
                <a:cs typeface="Nunito"/>
                <a:sym typeface="Nunito"/>
              </a:rPr>
              <a:t>LR and MNB showcased robust performance, highlighting their suitability for sentiment analysis tasks.</a:t>
            </a:r>
            <a:endParaRPr b="0" sz="1500">
              <a:solidFill>
                <a:srgbClr val="111111"/>
              </a:solidFill>
              <a:latin typeface="Nunito"/>
              <a:ea typeface="Nunito"/>
              <a:cs typeface="Nunito"/>
              <a:sym typeface="Nunito"/>
            </a:endParaRPr>
          </a:p>
          <a:p>
            <a:pPr indent="0" lvl="0" marL="457200" rtl="0" algn="l">
              <a:spcBef>
                <a:spcPts val="0"/>
              </a:spcBef>
              <a:spcAft>
                <a:spcPts val="0"/>
              </a:spcAft>
              <a:buNone/>
            </a:pPr>
            <a:r>
              <a:t/>
            </a:r>
            <a:endParaRPr b="0" sz="1500">
              <a:solidFill>
                <a:srgbClr val="111111"/>
              </a:solidFill>
              <a:latin typeface="Nunito"/>
              <a:ea typeface="Nunito"/>
              <a:cs typeface="Nunito"/>
              <a:sym typeface="Nunito"/>
            </a:endParaRPr>
          </a:p>
          <a:p>
            <a:pPr indent="0" lvl="0" marL="0" rtl="0" algn="l">
              <a:spcBef>
                <a:spcPts val="0"/>
              </a:spcBef>
              <a:spcAft>
                <a:spcPts val="0"/>
              </a:spcAft>
              <a:buNone/>
            </a:pPr>
            <a:r>
              <a:t/>
            </a:r>
            <a:endParaRPr sz="1500">
              <a:latin typeface="Nunito"/>
              <a:ea typeface="Nunito"/>
              <a:cs typeface="Nunito"/>
              <a:sym typeface="Nunito"/>
            </a:endParaRPr>
          </a:p>
        </p:txBody>
      </p:sp>
      <p:sp>
        <p:nvSpPr>
          <p:cNvPr id="328" name="Google Shape;328;p20"/>
          <p:cNvSpPr txBox="1"/>
          <p:nvPr>
            <p:ph idx="1" type="body"/>
          </p:nvPr>
        </p:nvSpPr>
        <p:spPr>
          <a:xfrm>
            <a:off x="12035350" y="3540975"/>
            <a:ext cx="2783700" cy="253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29" name="Google Shape;329;p2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33" name="Shape 333"/>
        <p:cNvGrpSpPr/>
        <p:nvPr/>
      </p:nvGrpSpPr>
      <p:grpSpPr>
        <a:xfrm>
          <a:off x="0" y="0"/>
          <a:ext cx="0" cy="0"/>
          <a:chOff x="0" y="0"/>
          <a:chExt cx="0" cy="0"/>
        </a:xfrm>
      </p:grpSpPr>
      <p:sp>
        <p:nvSpPr>
          <p:cNvPr id="334" name="Google Shape;334;p21"/>
          <p:cNvSpPr txBox="1"/>
          <p:nvPr>
            <p:ph type="title"/>
          </p:nvPr>
        </p:nvSpPr>
        <p:spPr>
          <a:xfrm>
            <a:off x="1303800" y="598575"/>
            <a:ext cx="7030500" cy="679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3144">
                <a:latin typeface="Nunito"/>
                <a:ea typeface="Nunito"/>
                <a:cs typeface="Nunito"/>
                <a:sym typeface="Nunito"/>
              </a:rPr>
              <a:t>Model </a:t>
            </a:r>
            <a:r>
              <a:rPr lang="en" sz="3144">
                <a:latin typeface="Nunito"/>
                <a:ea typeface="Nunito"/>
                <a:cs typeface="Nunito"/>
                <a:sym typeface="Nunito"/>
              </a:rPr>
              <a:t>Implementation</a:t>
            </a:r>
            <a:endParaRPr sz="3144">
              <a:latin typeface="Nunito"/>
              <a:ea typeface="Nunito"/>
              <a:cs typeface="Nunito"/>
              <a:sym typeface="Nunito"/>
            </a:endParaRPr>
          </a:p>
          <a:p>
            <a:pPr indent="0" lvl="0" marL="0" rtl="0" algn="l">
              <a:lnSpc>
                <a:spcPct val="115000"/>
              </a:lnSpc>
              <a:spcBef>
                <a:spcPts val="1200"/>
              </a:spcBef>
              <a:spcAft>
                <a:spcPts val="1200"/>
              </a:spcAft>
              <a:buNone/>
            </a:pPr>
            <a:r>
              <a:t/>
            </a:r>
            <a:endParaRPr/>
          </a:p>
        </p:txBody>
      </p:sp>
      <p:sp>
        <p:nvSpPr>
          <p:cNvPr id="335" name="Google Shape;335;p21"/>
          <p:cNvSpPr txBox="1"/>
          <p:nvPr>
            <p:ph idx="1" type="body"/>
          </p:nvPr>
        </p:nvSpPr>
        <p:spPr>
          <a:xfrm>
            <a:off x="1303800" y="1336625"/>
            <a:ext cx="7030500" cy="319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Traditional Machine Learning Models:</a:t>
            </a:r>
            <a:endParaRPr b="1" sz="1400"/>
          </a:p>
          <a:p>
            <a:pPr indent="0" lvl="0" marL="0" rtl="0" algn="l">
              <a:spcBef>
                <a:spcPts val="1200"/>
              </a:spcBef>
              <a:spcAft>
                <a:spcPts val="0"/>
              </a:spcAft>
              <a:buNone/>
            </a:pPr>
            <a:r>
              <a:rPr lang="en" sz="1400"/>
              <a:t>Logistic Regression and Multinomial Naive Bayes: Known for simplicity, efficiency, and interpretability, making them suitable for baseline sentiment analysis tasks.</a:t>
            </a:r>
            <a:endParaRPr sz="1400"/>
          </a:p>
          <a:p>
            <a:pPr indent="0" lvl="0" marL="0" rtl="0" algn="l">
              <a:spcBef>
                <a:spcPts val="1200"/>
              </a:spcBef>
              <a:spcAft>
                <a:spcPts val="0"/>
              </a:spcAft>
              <a:buNone/>
            </a:pPr>
            <a:r>
              <a:rPr lang="en" sz="1400"/>
              <a:t>Support Vector Machine (SVM): Despite its performance issues, SVM is chosen for its ability to handle high-dimensional data well and its effectiveness with linearly separable classes.</a:t>
            </a:r>
            <a:endParaRPr sz="1400"/>
          </a:p>
          <a:p>
            <a:pPr indent="0" lvl="0" marL="0" rtl="0" algn="l">
              <a:spcBef>
                <a:spcPts val="1200"/>
              </a:spcBef>
              <a:spcAft>
                <a:spcPts val="0"/>
              </a:spcAft>
              <a:buNone/>
            </a:pPr>
            <a:r>
              <a:rPr b="1" lang="en" sz="1400"/>
              <a:t>Recurrent Neural Network (RNN):</a:t>
            </a:r>
            <a:endParaRPr b="1" sz="1400"/>
          </a:p>
          <a:p>
            <a:pPr indent="0" lvl="0" marL="0" rtl="0" algn="l">
              <a:spcBef>
                <a:spcPts val="1200"/>
              </a:spcBef>
              <a:spcAft>
                <a:spcPts val="0"/>
              </a:spcAft>
              <a:buNone/>
            </a:pPr>
            <a:r>
              <a:rPr lang="en" sz="1400"/>
              <a:t>RNN: Chosen for its capability to model sequential data and capture dependencies over time, making it suitable for analyzing text data like movie reviews which have inherent sequential structure.</a:t>
            </a:r>
            <a:endParaRPr sz="1400"/>
          </a:p>
          <a:p>
            <a:pPr indent="0" lvl="0" marL="0" rtl="0" algn="l">
              <a:spcBef>
                <a:spcPts val="1200"/>
              </a:spcBef>
              <a:spcAft>
                <a:spcPts val="1200"/>
              </a:spcAft>
              <a:buNone/>
            </a:pPr>
            <a:r>
              <a:t/>
            </a:r>
            <a:endParaRPr b="1" sz="1400"/>
          </a:p>
        </p:txBody>
      </p:sp>
      <p:sp>
        <p:nvSpPr>
          <p:cNvPr id="336" name="Google Shape;336;p2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