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74" r:id="rId8"/>
    <p:sldId id="275" r:id="rId9"/>
    <p:sldId id="276" r:id="rId10"/>
    <p:sldId id="272" r:id="rId11"/>
    <p:sldId id="277" r:id="rId12"/>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D667E6-ECE3-4736-8A2E-9A4F540A9098}">
          <p14:sldIdLst>
            <p14:sldId id="256"/>
            <p14:sldId id="257"/>
            <p14:sldId id="258"/>
            <p14:sldId id="259"/>
            <p14:sldId id="260"/>
            <p14:sldId id="261"/>
          </p14:sldIdLst>
        </p14:section>
        <p14:section name="Untitled Section" id="{69930305-6ED8-404B-93A4-E0968BA9B61C}">
          <p14:sldIdLst>
            <p14:sldId id="274"/>
            <p14:sldId id="275"/>
            <p14:sldId id="276"/>
            <p14:sldId id="27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14197-2CBB-450C-8DB8-5B3631E2D79C}" type="datetimeFigureOut">
              <a:rPr lang="en-US" smtClean="0"/>
              <a:t>6/24/2021</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F53BBDF3-9DCE-4D50-A834-70DE0DDDA9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3549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14197-2CBB-450C-8DB8-5B3631E2D79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BBDF3-9DCE-4D50-A834-70DE0DDDA95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366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14197-2CBB-450C-8DB8-5B3631E2D79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BBDF3-9DCE-4D50-A834-70DE0DDDA950}"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1936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8A14197-2CBB-450C-8DB8-5B3631E2D79C}" type="datetimeFigureOut">
              <a:rPr lang="en-US" smtClean="0"/>
              <a:t>6/24/2021</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F53BBDF3-9DCE-4D50-A834-70DE0DDDA950}"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3679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8A14197-2CBB-450C-8DB8-5B3631E2D79C}"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BBDF3-9DCE-4D50-A834-70DE0DDDA9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9199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14197-2CBB-450C-8DB8-5B3631E2D79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BBDF3-9DCE-4D50-A834-70DE0DDDA9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5465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14197-2CBB-450C-8DB8-5B3631E2D79C}"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BBDF3-9DCE-4D50-A834-70DE0DDDA95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0053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14197-2CBB-450C-8DB8-5B3631E2D79C}"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BBDF3-9DCE-4D50-A834-70DE0DDDA95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3716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14197-2CBB-450C-8DB8-5B3631E2D79C}"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BBDF3-9DCE-4D50-A834-70DE0DDDA950}" type="slidenum">
              <a:rPr lang="en-US" smtClean="0"/>
              <a:t>‹#›</a:t>
            </a:fld>
            <a:endParaRPr lang="en-US"/>
          </a:p>
        </p:txBody>
      </p:sp>
    </p:spTree>
    <p:extLst>
      <p:ext uri="{BB962C8B-B14F-4D97-AF65-F5344CB8AC3E}">
        <p14:creationId xmlns:p14="http://schemas.microsoft.com/office/powerpoint/2010/main" val="275595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14197-2CBB-450C-8DB8-5B3631E2D79C}"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BBDF3-9DCE-4D50-A834-70DE0DDDA9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1252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8A14197-2CBB-450C-8DB8-5B3631E2D79C}" type="datetimeFigureOut">
              <a:rPr lang="en-US" smtClean="0"/>
              <a:t>6/24/2021</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F53BBDF3-9DCE-4D50-A834-70DE0DDDA95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4625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tx2">
                <a:lumMod val="75000"/>
              </a:schemeClr>
            </a:gs>
            <a:gs pos="100000">
              <a:schemeClr val="accent1">
                <a:lumMod val="100000"/>
              </a:schemeClr>
            </a:gs>
          </a:gsLst>
          <a:lin ang="13500000" scaled="1"/>
          <a:tileRect/>
        </a:gra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A14197-2CBB-450C-8DB8-5B3631E2D79C}" type="datetimeFigureOut">
              <a:rPr lang="en-US" smtClean="0"/>
              <a:t>6/24/2021</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F53BBDF3-9DCE-4D50-A834-70DE0DDDA950}" type="slidenum">
              <a:rPr lang="en-US" smtClean="0"/>
              <a:t>‹#›</a:t>
            </a:fld>
            <a:endParaRPr lang="en-US"/>
          </a:p>
        </p:txBody>
      </p:sp>
    </p:spTree>
    <p:extLst>
      <p:ext uri="{BB962C8B-B14F-4D97-AF65-F5344CB8AC3E}">
        <p14:creationId xmlns:p14="http://schemas.microsoft.com/office/powerpoint/2010/main" val="404277497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47E43E6C-39E9-445B-9FB4-04C23237D473}"/>
              </a:ext>
            </a:extLst>
          </p:cNvPr>
          <p:cNvSpPr>
            <a:spLocks noGrp="1"/>
          </p:cNvSpPr>
          <p:nvPr>
            <p:ph type="ctrTitle"/>
          </p:nvPr>
        </p:nvSpPr>
        <p:spPr>
          <a:xfrm>
            <a:off x="1145646" y="872065"/>
            <a:ext cx="9547753" cy="872067"/>
          </a:xfrm>
        </p:spPr>
        <p:txBody>
          <a:bodyPr>
            <a:normAutofit fontScale="90000"/>
          </a:bodyPr>
          <a:lstStyle/>
          <a:p>
            <a:pPr algn="r"/>
            <a:r>
              <a:rPr lang="en-US" sz="4000" b="1" dirty="0">
                <a:solidFill>
                  <a:schemeClr val="bg1"/>
                </a:solidFill>
                <a:effectLst>
                  <a:outerShdw blurRad="50800" dist="38100" algn="l" rotWithShape="0">
                    <a:prstClr val="black">
                      <a:alpha val="40000"/>
                    </a:prstClr>
                  </a:outerShdw>
                </a:effectLst>
                <a:latin typeface="Algerian" panose="04020705040A02060702" pitchFamily="82" charset="0"/>
              </a:rPr>
              <a:t>Digital Image processing, </a:t>
            </a:r>
            <a:r>
              <a:rPr lang="en-US" sz="2700" b="1" dirty="0">
                <a:solidFill>
                  <a:schemeClr val="bg1"/>
                </a:solidFill>
                <a:effectLst>
                  <a:outerShdw blurRad="50800" dist="38100" algn="l" rotWithShape="0">
                    <a:prstClr val="black">
                      <a:alpha val="40000"/>
                    </a:prstClr>
                  </a:outerShdw>
                </a:effectLst>
                <a:latin typeface="Algerian" panose="04020705040A02060702" pitchFamily="82" charset="0"/>
              </a:rPr>
              <a:t>Spring 2021</a:t>
            </a:r>
            <a:br>
              <a:rPr lang="en-US" sz="4000" b="1" dirty="0">
                <a:solidFill>
                  <a:schemeClr val="bg1"/>
                </a:solidFill>
                <a:effectLst>
                  <a:outerShdw blurRad="50800" dist="38100" algn="l" rotWithShape="0">
                    <a:prstClr val="black">
                      <a:alpha val="40000"/>
                    </a:prstClr>
                  </a:outerShdw>
                </a:effectLst>
                <a:latin typeface="Algerian" panose="04020705040A02060702" pitchFamily="82" charset="0"/>
              </a:rPr>
            </a:br>
            <a:r>
              <a:rPr lang="en-US" sz="1500" b="1" dirty="0">
                <a:solidFill>
                  <a:schemeClr val="bg1"/>
                </a:solidFill>
                <a:effectLst>
                  <a:outerShdw blurRad="50800" dist="38100" algn="l" rotWithShape="0">
                    <a:prstClr val="black">
                      <a:alpha val="40000"/>
                    </a:prstClr>
                  </a:outerShdw>
                </a:effectLst>
                <a:latin typeface="Algerian" panose="04020705040A02060702" pitchFamily="82" charset="0"/>
              </a:rPr>
              <a:t>An Introduction to Steganography Techniques in the Field of Digital Image Processing, </a:t>
            </a:r>
            <a:r>
              <a:rPr lang="en-US" sz="2000" b="1" dirty="0">
                <a:solidFill>
                  <a:schemeClr val="bg1"/>
                </a:solidFill>
                <a:effectLst>
                  <a:outerShdw blurRad="50800" dist="38100" algn="l" rotWithShape="0">
                    <a:prstClr val="black">
                      <a:alpha val="40000"/>
                    </a:prstClr>
                  </a:outerShdw>
                </a:effectLst>
                <a:latin typeface="Algerian" panose="04020705040A02060702" pitchFamily="82" charset="0"/>
              </a:rPr>
              <a:t>ijesc-2017</a:t>
            </a:r>
            <a:endParaRPr lang="en-US" sz="1500" b="1" dirty="0">
              <a:solidFill>
                <a:schemeClr val="bg1"/>
              </a:solidFill>
              <a:effectLst>
                <a:outerShdw blurRad="50800" dist="38100" algn="l" rotWithShape="0">
                  <a:prstClr val="black">
                    <a:alpha val="40000"/>
                  </a:prst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74FBC357-B975-4165-BF5E-7C64D4BA9572}"/>
              </a:ext>
            </a:extLst>
          </p:cNvPr>
          <p:cNvSpPr>
            <a:spLocks noGrp="1"/>
          </p:cNvSpPr>
          <p:nvPr>
            <p:ph type="subTitle" idx="1"/>
          </p:nvPr>
        </p:nvSpPr>
        <p:spPr>
          <a:xfrm>
            <a:off x="5643418" y="1997120"/>
            <a:ext cx="6125249" cy="4553527"/>
          </a:xfrm>
        </p:spPr>
        <p:txBody>
          <a:bodyPr>
            <a:normAutofit/>
          </a:bodyPr>
          <a:lstStyle/>
          <a:p>
            <a:endParaRPr lang="en-US" sz="3600" b="1" dirty="0">
              <a:solidFill>
                <a:schemeClr val="bg1"/>
              </a:solidFill>
              <a:latin typeface="Agency FB" panose="020B0503020202020204" pitchFamily="34" charset="0"/>
            </a:endParaRPr>
          </a:p>
          <a:p>
            <a:r>
              <a:rPr lang="en-US" sz="3600" b="1" dirty="0">
                <a:solidFill>
                  <a:schemeClr val="bg1"/>
                </a:solidFill>
                <a:latin typeface="Agency FB" panose="020B0503020202020204" pitchFamily="34" charset="0"/>
              </a:rPr>
              <a:t>Northwestern Polytecnical University</a:t>
            </a:r>
            <a:endParaRPr lang="en-US" sz="1600" b="1" dirty="0">
              <a:latin typeface="Agency FB" panose="020B0503020202020204" pitchFamily="34" charset="0"/>
            </a:endParaRPr>
          </a:p>
          <a:p>
            <a:pPr algn="ctr"/>
            <a:r>
              <a:rPr lang="en-US" sz="2000" b="1" dirty="0">
                <a:solidFill>
                  <a:schemeClr val="bg2">
                    <a:lumMod val="25000"/>
                  </a:schemeClr>
                </a:solidFill>
              </a:rPr>
              <a:t>2018380130 – Md Shahedul Islam Khan</a:t>
            </a:r>
          </a:p>
          <a:p>
            <a:endParaRPr lang="en-US" sz="2400" b="1" dirty="0">
              <a:solidFill>
                <a:schemeClr val="tx1"/>
              </a:solidFill>
            </a:endParaRPr>
          </a:p>
          <a:p>
            <a:endParaRPr lang="en-US" dirty="0"/>
          </a:p>
        </p:txBody>
      </p:sp>
      <p:pic>
        <p:nvPicPr>
          <p:cNvPr id="7" name="Picture 6">
            <a:extLst>
              <a:ext uri="{FF2B5EF4-FFF2-40B4-BE49-F238E27FC236}">
                <a16:creationId xmlns:a16="http://schemas.microsoft.com/office/drawing/2014/main" id="{E582BBF1-A93E-4F4C-B248-4A196337B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2" y="1997120"/>
            <a:ext cx="4815994" cy="4162523"/>
          </a:xfrm>
          <a:prstGeom prst="rect">
            <a:avLst/>
          </a:prstGeom>
        </p:spPr>
      </p:pic>
    </p:spTree>
    <p:extLst>
      <p:ext uri="{BB962C8B-B14F-4D97-AF65-F5344CB8AC3E}">
        <p14:creationId xmlns:p14="http://schemas.microsoft.com/office/powerpoint/2010/main" val="262207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4B2E-5B92-4BDD-B587-B141A833FB3C}"/>
              </a:ext>
            </a:extLst>
          </p:cNvPr>
          <p:cNvSpPr>
            <a:spLocks noGrp="1"/>
          </p:cNvSpPr>
          <p:nvPr>
            <p:ph type="ctrTitle"/>
          </p:nvPr>
        </p:nvSpPr>
        <p:spPr>
          <a:xfrm>
            <a:off x="871532" y="990600"/>
            <a:ext cx="5596465" cy="3242732"/>
          </a:xfrm>
        </p:spPr>
        <p:txBody>
          <a:bodyPr>
            <a:normAutofit/>
          </a:bodyPr>
          <a:lstStyle/>
          <a:p>
            <a:pPr algn="just"/>
            <a:r>
              <a:rPr lang="en-US" sz="2000" dirty="0">
                <a:solidFill>
                  <a:schemeClr val="bg1"/>
                </a:solidFill>
              </a:rPr>
              <a:t>As steganography is becoming more widely used in digital image processing there are some issues that need to be resolved. A large variety of different techniques with their own advantages and disadvantages are present. Many of them used techniques are not robust enough to prevent detection and removal of embedded data.</a:t>
            </a:r>
            <a:br>
              <a:rPr lang="en-US" sz="2000" dirty="0">
                <a:solidFill>
                  <a:schemeClr val="bg1"/>
                </a:solidFill>
              </a:rPr>
            </a:br>
            <a:br>
              <a:rPr lang="en-US" sz="2000" dirty="0">
                <a:solidFill>
                  <a:schemeClr val="bg1"/>
                </a:solidFill>
              </a:rPr>
            </a:br>
            <a:r>
              <a:rPr lang="en-US" sz="2000" dirty="0">
                <a:solidFill>
                  <a:schemeClr val="bg1"/>
                </a:solidFill>
              </a:rPr>
              <a:t>But the approach the researchers showed with this research paper is praiseworthy.</a:t>
            </a:r>
          </a:p>
        </p:txBody>
      </p:sp>
      <p:sp>
        <p:nvSpPr>
          <p:cNvPr id="9" name="Subtitle 8">
            <a:extLst>
              <a:ext uri="{FF2B5EF4-FFF2-40B4-BE49-F238E27FC236}">
                <a16:creationId xmlns:a16="http://schemas.microsoft.com/office/drawing/2014/main" id="{59E40577-A046-4963-9E18-4CAABC00F4A2}"/>
              </a:ext>
            </a:extLst>
          </p:cNvPr>
          <p:cNvSpPr>
            <a:spLocks noGrp="1"/>
          </p:cNvSpPr>
          <p:nvPr>
            <p:ph type="subTitle" idx="1"/>
          </p:nvPr>
        </p:nvSpPr>
        <p:spPr>
          <a:xfrm>
            <a:off x="871532" y="4885205"/>
            <a:ext cx="4205596" cy="1143062"/>
          </a:xfrm>
        </p:spPr>
        <p:txBody>
          <a:bodyPr>
            <a:noAutofit/>
          </a:bodyPr>
          <a:lstStyle/>
          <a:p>
            <a:pPr algn="ctr"/>
            <a:r>
              <a:rPr lang="en-US" sz="5400" b="1" dirty="0">
                <a:solidFill>
                  <a:schemeClr val="bg1"/>
                </a:solidFill>
              </a:rPr>
              <a:t>Thank You!!</a:t>
            </a:r>
          </a:p>
        </p:txBody>
      </p:sp>
      <p:sp>
        <p:nvSpPr>
          <p:cNvPr id="7" name="Title 1">
            <a:extLst>
              <a:ext uri="{FF2B5EF4-FFF2-40B4-BE49-F238E27FC236}">
                <a16:creationId xmlns:a16="http://schemas.microsoft.com/office/drawing/2014/main" id="{60DB7684-BDE5-422E-835F-E5F21119870F}"/>
              </a:ext>
            </a:extLst>
          </p:cNvPr>
          <p:cNvSpPr txBox="1">
            <a:spLocks/>
          </p:cNvSpPr>
          <p:nvPr/>
        </p:nvSpPr>
        <p:spPr>
          <a:xfrm>
            <a:off x="1117601" y="0"/>
            <a:ext cx="5198532" cy="7196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4400" b="1" dirty="0">
                <a:solidFill>
                  <a:schemeClr val="bg1"/>
                </a:solidFill>
                <a:effectLst>
                  <a:outerShdw blurRad="50800" dist="38100" algn="l" rotWithShape="0">
                    <a:prstClr val="black">
                      <a:alpha val="40000"/>
                    </a:prstClr>
                  </a:outerShdw>
                </a:effectLst>
                <a:latin typeface="Algerian" panose="04020705040A02060702" pitchFamily="82" charset="0"/>
              </a:rPr>
              <a:t>Conclusion</a:t>
            </a:r>
          </a:p>
        </p:txBody>
      </p:sp>
      <p:pic>
        <p:nvPicPr>
          <p:cNvPr id="8" name="Picture 7">
            <a:extLst>
              <a:ext uri="{FF2B5EF4-FFF2-40B4-BE49-F238E27FC236}">
                <a16:creationId xmlns:a16="http://schemas.microsoft.com/office/drawing/2014/main" id="{F4252E2C-E8D2-402A-B956-6E18D1B56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599" y="1409700"/>
            <a:ext cx="5325533" cy="5325533"/>
          </a:xfrm>
          <a:prstGeom prst="rect">
            <a:avLst/>
          </a:prstGeom>
        </p:spPr>
      </p:pic>
    </p:spTree>
    <p:extLst>
      <p:ext uri="{BB962C8B-B14F-4D97-AF65-F5344CB8AC3E}">
        <p14:creationId xmlns:p14="http://schemas.microsoft.com/office/powerpoint/2010/main" val="229472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2.91667E-6 7.40741E-7 L -2.91667E-6 -0.07222 " pathEditMode="relative" rAng="0" ptsTypes="AA">
                                      <p:cBhvr>
                                        <p:cTn id="6" dur="250" accel="50000" decel="50000" autoRev="1" fill="hold">
                                          <p:stCondLst>
                                            <p:cond delay="0"/>
                                          </p:stCondLst>
                                        </p:cTn>
                                        <p:tgtEl>
                                          <p:spTgt spid="9">
                                            <p:txEl>
                                              <p:pRg st="0" end="0"/>
                                            </p:txEl>
                                          </p:spTgt>
                                        </p:tgtEl>
                                        <p:attrNameLst>
                                          <p:attrName>ppt_x</p:attrName>
                                          <p:attrName>ppt_y</p:attrName>
                                        </p:attrNameLst>
                                      </p:cBhvr>
                                      <p:rCtr x="0" y="-3611"/>
                                    </p:animMotion>
                                    <p:animRot by="1500000">
                                      <p:cBhvr>
                                        <p:cTn id="7" dur="125" fill="hold">
                                          <p:stCondLst>
                                            <p:cond delay="0"/>
                                          </p:stCondLst>
                                        </p:cTn>
                                        <p:tgtEl>
                                          <p:spTgt spid="9">
                                            <p:txEl>
                                              <p:pRg st="0" end="0"/>
                                            </p:txEl>
                                          </p:spTgt>
                                        </p:tgtEl>
                                        <p:attrNameLst>
                                          <p:attrName>r</p:attrName>
                                        </p:attrNameLst>
                                      </p:cBhvr>
                                    </p:animRot>
                                    <p:animRot by="-1500000">
                                      <p:cBhvr>
                                        <p:cTn id="8" dur="125" fill="hold">
                                          <p:stCondLst>
                                            <p:cond delay="125"/>
                                          </p:stCondLst>
                                        </p:cTn>
                                        <p:tgtEl>
                                          <p:spTgt spid="9">
                                            <p:txEl>
                                              <p:pRg st="0" end="0"/>
                                            </p:txEl>
                                          </p:spTgt>
                                        </p:tgtEl>
                                        <p:attrNameLst>
                                          <p:attrName>r</p:attrName>
                                        </p:attrNameLst>
                                      </p:cBhvr>
                                    </p:animRot>
                                    <p:animRot by="-1500000">
                                      <p:cBhvr>
                                        <p:cTn id="9" dur="125" fill="hold">
                                          <p:stCondLst>
                                            <p:cond delay="250"/>
                                          </p:stCondLst>
                                        </p:cTn>
                                        <p:tgtEl>
                                          <p:spTgt spid="9">
                                            <p:txEl>
                                              <p:pRg st="0" end="0"/>
                                            </p:txEl>
                                          </p:spTgt>
                                        </p:tgtEl>
                                        <p:attrNameLst>
                                          <p:attrName>r</p:attrName>
                                        </p:attrNameLst>
                                      </p:cBhvr>
                                    </p:animRot>
                                    <p:animRot by="1500000">
                                      <p:cBhvr>
                                        <p:cTn id="10" dur="125" fill="hold">
                                          <p:stCondLst>
                                            <p:cond delay="375"/>
                                          </p:stCondLst>
                                        </p:cTn>
                                        <p:tgtEl>
                                          <p:spTgt spid="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318CB-928A-467A-947F-2D9B3399E64D}"/>
              </a:ext>
            </a:extLst>
          </p:cNvPr>
          <p:cNvSpPr>
            <a:spLocks noGrp="1"/>
          </p:cNvSpPr>
          <p:nvPr>
            <p:ph type="body" idx="1"/>
          </p:nvPr>
        </p:nvSpPr>
        <p:spPr>
          <a:xfrm>
            <a:off x="880534" y="719667"/>
            <a:ext cx="11184466" cy="5376333"/>
          </a:xfrm>
        </p:spPr>
        <p:txBody>
          <a:bodyPr numCol="3">
            <a:normAutofit fontScale="77500" lnSpcReduction="20000"/>
          </a:bodyPr>
          <a:lstStyle/>
          <a:p>
            <a:r>
              <a:rPr lang="en-US" b="1" dirty="0">
                <a:solidFill>
                  <a:schemeClr val="bg1"/>
                </a:solidFill>
              </a:rPr>
              <a:t>[1]. F. A. P. </a:t>
            </a:r>
            <a:r>
              <a:rPr lang="en-US" b="1" dirty="0" err="1">
                <a:solidFill>
                  <a:schemeClr val="bg1"/>
                </a:solidFill>
              </a:rPr>
              <a:t>Petitcolas</a:t>
            </a:r>
            <a:r>
              <a:rPr lang="en-US" b="1" dirty="0">
                <a:solidFill>
                  <a:schemeClr val="bg1"/>
                </a:solidFill>
              </a:rPr>
              <a:t>, R. J. Anderson and M. G. Kuhn, “Information Hiding - A Survey”, Proceedings of the IEEE, vol. 87, no. 7, pp. 1062-1078, July 1999 </a:t>
            </a:r>
          </a:p>
          <a:p>
            <a:r>
              <a:rPr lang="en-US" b="1" dirty="0">
                <a:solidFill>
                  <a:schemeClr val="bg1"/>
                </a:solidFill>
              </a:rPr>
              <a:t>[2]. C. </a:t>
            </a:r>
            <a:r>
              <a:rPr lang="en-US" b="1" dirty="0" err="1">
                <a:solidFill>
                  <a:schemeClr val="bg1"/>
                </a:solidFill>
              </a:rPr>
              <a:t>Cachin</a:t>
            </a:r>
            <a:r>
              <a:rPr lang="en-US" b="1" dirty="0">
                <a:solidFill>
                  <a:schemeClr val="bg1"/>
                </a:solidFill>
              </a:rPr>
              <a:t>, “An Information-Theoretic Model for Steganography”, Proceedings of 2nd Workshop on </a:t>
            </a:r>
            <a:r>
              <a:rPr lang="en-US" b="1" dirty="0" err="1">
                <a:solidFill>
                  <a:schemeClr val="bg1"/>
                </a:solidFill>
              </a:rPr>
              <a:t>Informatio</a:t>
            </a:r>
            <a:r>
              <a:rPr lang="en-US" b="1" dirty="0">
                <a:solidFill>
                  <a:schemeClr val="bg1"/>
                </a:solidFill>
              </a:rPr>
              <a:t> Hiding, MIT Laboratory for Computer Science, May 1998</a:t>
            </a:r>
          </a:p>
          <a:p>
            <a:r>
              <a:rPr lang="en-US" b="1" dirty="0">
                <a:solidFill>
                  <a:schemeClr val="bg1"/>
                </a:solidFill>
              </a:rPr>
              <a:t>[3]. R. Popa, An Analysis of Steganographic Techniques, The</a:t>
            </a:r>
          </a:p>
          <a:p>
            <a:r>
              <a:rPr lang="en-US" b="1" dirty="0">
                <a:solidFill>
                  <a:schemeClr val="bg1"/>
                </a:solidFill>
              </a:rPr>
              <a:t> "</a:t>
            </a:r>
            <a:r>
              <a:rPr lang="en-US" b="1" dirty="0" err="1">
                <a:solidFill>
                  <a:schemeClr val="bg1"/>
                </a:solidFill>
              </a:rPr>
              <a:t>Politehnica</a:t>
            </a:r>
            <a:r>
              <a:rPr lang="en-US" b="1" dirty="0">
                <a:solidFill>
                  <a:schemeClr val="bg1"/>
                </a:solidFill>
              </a:rPr>
              <a:t>" University of Timisoara, Faculty of Automatics and Computers, Department of Computer Science and Software Engineering, http:// </a:t>
            </a:r>
            <a:r>
              <a:rPr lang="en-US" b="1" dirty="0" err="1">
                <a:solidFill>
                  <a:schemeClr val="bg1"/>
                </a:solidFill>
              </a:rPr>
              <a:t>ad.informatik</a:t>
            </a:r>
            <a:r>
              <a:rPr lang="en-US" b="1" dirty="0">
                <a:solidFill>
                  <a:schemeClr val="bg1"/>
                </a:solidFill>
              </a:rPr>
              <a:t>. </a:t>
            </a:r>
            <a:r>
              <a:rPr lang="en-US" b="1" dirty="0" err="1">
                <a:solidFill>
                  <a:schemeClr val="bg1"/>
                </a:solidFill>
              </a:rPr>
              <a:t>uni-freiburg</a:t>
            </a:r>
            <a:r>
              <a:rPr lang="en-US" b="1" dirty="0">
                <a:solidFill>
                  <a:schemeClr val="bg1"/>
                </a:solidFill>
              </a:rPr>
              <a:t>. de/ </a:t>
            </a:r>
            <a:r>
              <a:rPr lang="en-US" b="1" dirty="0" err="1">
                <a:solidFill>
                  <a:schemeClr val="bg1"/>
                </a:solidFill>
              </a:rPr>
              <a:t>mitarbeiter</a:t>
            </a:r>
            <a:r>
              <a:rPr lang="en-US" b="1" dirty="0">
                <a:solidFill>
                  <a:schemeClr val="bg1"/>
                </a:solidFill>
              </a:rPr>
              <a:t>/ will/</a:t>
            </a:r>
            <a:r>
              <a:rPr lang="en-US" b="1" dirty="0" err="1">
                <a:solidFill>
                  <a:schemeClr val="bg1"/>
                </a:solidFill>
              </a:rPr>
              <a:t>dlib_bookmarks</a:t>
            </a:r>
            <a:r>
              <a:rPr lang="en-US" b="1" dirty="0">
                <a:solidFill>
                  <a:schemeClr val="bg1"/>
                </a:solidFill>
              </a:rPr>
              <a:t>/digital-watermarking/ </a:t>
            </a:r>
            <a:r>
              <a:rPr lang="en-US" b="1" dirty="0" err="1">
                <a:solidFill>
                  <a:schemeClr val="bg1"/>
                </a:solidFill>
              </a:rPr>
              <a:t>popa</a:t>
            </a:r>
            <a:r>
              <a:rPr lang="en-US" b="1" dirty="0">
                <a:solidFill>
                  <a:schemeClr val="bg1"/>
                </a:solidFill>
              </a:rPr>
              <a:t>/ popa.pdf, 1998 </a:t>
            </a:r>
          </a:p>
          <a:p>
            <a:r>
              <a:rPr lang="en-US" b="1" dirty="0">
                <a:solidFill>
                  <a:schemeClr val="bg1"/>
                </a:solidFill>
              </a:rPr>
              <a:t>[4].Herodotus, The </a:t>
            </a:r>
            <a:r>
              <a:rPr lang="en-US" b="1" dirty="0" err="1">
                <a:solidFill>
                  <a:schemeClr val="bg1"/>
                </a:solidFill>
              </a:rPr>
              <a:t>Hisories</a:t>
            </a:r>
            <a:r>
              <a:rPr lang="en-US" b="1" dirty="0">
                <a:solidFill>
                  <a:schemeClr val="bg1"/>
                </a:solidFill>
              </a:rPr>
              <a:t>, chap. 5 - The fifth book entitled Terpsichore, 7 - The seventh book entitled </a:t>
            </a:r>
            <a:r>
              <a:rPr lang="en-US" b="1" dirty="0" err="1">
                <a:solidFill>
                  <a:schemeClr val="bg1"/>
                </a:solidFill>
              </a:rPr>
              <a:t>Polymnia</a:t>
            </a:r>
            <a:r>
              <a:rPr lang="en-US" b="1" dirty="0">
                <a:solidFill>
                  <a:schemeClr val="bg1"/>
                </a:solidFill>
              </a:rPr>
              <a:t>, J. M. Dent &amp; Sons, Ltd, 1992 </a:t>
            </a:r>
          </a:p>
          <a:p>
            <a:r>
              <a:rPr lang="en-US" b="1" dirty="0">
                <a:solidFill>
                  <a:schemeClr val="bg1"/>
                </a:solidFill>
              </a:rPr>
              <a:t>[5].Second Lieutenant J. Caldwell, Steganography, United States Air Force, http://www.stsc.hill.af.mil/ crosstalk/2 003/ 06 /caldwell.pdf, June 2003 </a:t>
            </a:r>
          </a:p>
          <a:p>
            <a:r>
              <a:rPr lang="en-US" b="1" dirty="0">
                <a:solidFill>
                  <a:schemeClr val="bg1"/>
                </a:solidFill>
              </a:rPr>
              <a:t>[6].BBC News, Piracy blamed for CD sales slump, BBC, http://news.bbc.co.uk/1/hi/entertainment/new_media/1841768.stm, February 2002 </a:t>
            </a:r>
          </a:p>
          <a:p>
            <a:r>
              <a:rPr lang="en-US" b="1" dirty="0">
                <a:solidFill>
                  <a:schemeClr val="bg1"/>
                </a:solidFill>
              </a:rPr>
              <a:t>[7].M. Kwan, The Snow Home Page, http://www. darkside.com. au/snow/index.html, March 2001</a:t>
            </a:r>
          </a:p>
          <a:p>
            <a:r>
              <a:rPr lang="en-US" b="1" dirty="0">
                <a:solidFill>
                  <a:schemeClr val="bg1"/>
                </a:solidFill>
              </a:rPr>
              <a:t> [8].</a:t>
            </a:r>
            <a:r>
              <a:rPr lang="en-US" b="1" dirty="0" err="1">
                <a:solidFill>
                  <a:schemeClr val="bg1"/>
                </a:solidFill>
              </a:rPr>
              <a:t>Compris</a:t>
            </a:r>
            <a:r>
              <a:rPr lang="en-US" b="1" dirty="0">
                <a:solidFill>
                  <a:schemeClr val="bg1"/>
                </a:solidFill>
              </a:rPr>
              <a:t> Intelligence, </a:t>
            </a:r>
            <a:r>
              <a:rPr lang="en-US" b="1" dirty="0" err="1">
                <a:solidFill>
                  <a:schemeClr val="bg1"/>
                </a:solidFill>
              </a:rPr>
              <a:t>TextHide</a:t>
            </a:r>
            <a:r>
              <a:rPr lang="en-US" b="1" dirty="0">
                <a:solidFill>
                  <a:schemeClr val="bg1"/>
                </a:solidFill>
              </a:rPr>
              <a:t>, </a:t>
            </a:r>
            <a:r>
              <a:rPr lang="en-US" b="1" dirty="0" err="1">
                <a:solidFill>
                  <a:schemeClr val="bg1"/>
                </a:solidFill>
              </a:rPr>
              <a:t>Compris</a:t>
            </a:r>
            <a:r>
              <a:rPr lang="en-US" b="1" dirty="0">
                <a:solidFill>
                  <a:schemeClr val="bg1"/>
                </a:solidFill>
              </a:rPr>
              <a:t> Intelligence , http://www.compris.com/TextHide/en/ </a:t>
            </a:r>
          </a:p>
          <a:p>
            <a:r>
              <a:rPr lang="en-US" b="1" dirty="0">
                <a:solidFill>
                  <a:schemeClr val="bg1"/>
                </a:solidFill>
              </a:rPr>
              <a:t>[9].P. </a:t>
            </a:r>
            <a:r>
              <a:rPr lang="en-US" b="1" dirty="0" err="1">
                <a:solidFill>
                  <a:schemeClr val="bg1"/>
                </a:solidFill>
              </a:rPr>
              <a:t>Wayner</a:t>
            </a:r>
            <a:r>
              <a:rPr lang="en-US" b="1" dirty="0">
                <a:solidFill>
                  <a:schemeClr val="bg1"/>
                </a:solidFill>
              </a:rPr>
              <a:t>, </a:t>
            </a:r>
            <a:r>
              <a:rPr lang="en-US" b="1" dirty="0" err="1">
                <a:solidFill>
                  <a:schemeClr val="bg1"/>
                </a:solidFill>
              </a:rPr>
              <a:t>SpamMimic</a:t>
            </a:r>
            <a:r>
              <a:rPr lang="en-US" b="1" dirty="0">
                <a:solidFill>
                  <a:schemeClr val="bg1"/>
                </a:solidFill>
              </a:rPr>
              <a:t>, http://www.spammimic.com, 2003 </a:t>
            </a:r>
          </a:p>
          <a:p>
            <a:r>
              <a:rPr lang="en-US" b="1" dirty="0">
                <a:solidFill>
                  <a:schemeClr val="bg1"/>
                </a:solidFill>
              </a:rPr>
              <a:t>[10]. R. </a:t>
            </a:r>
            <a:r>
              <a:rPr lang="en-US" b="1" dirty="0" err="1">
                <a:solidFill>
                  <a:schemeClr val="bg1"/>
                </a:solidFill>
              </a:rPr>
              <a:t>Hipschman</a:t>
            </a:r>
            <a:r>
              <a:rPr lang="en-US" b="1" dirty="0">
                <a:solidFill>
                  <a:schemeClr val="bg1"/>
                </a:solidFill>
              </a:rPr>
              <a:t>, The Secret Language, Exploratorium, http://www.exploratorium.edu/ronh/secret/secret.html, 1995 </a:t>
            </a:r>
          </a:p>
          <a:p>
            <a:r>
              <a:rPr lang="en-US" b="1" dirty="0">
                <a:solidFill>
                  <a:schemeClr val="bg1"/>
                </a:solidFill>
              </a:rPr>
              <a:t>[11]. S. Inoue, K. Makino, I. </a:t>
            </a:r>
            <a:r>
              <a:rPr lang="en-US" b="1" dirty="0" err="1">
                <a:solidFill>
                  <a:schemeClr val="bg1"/>
                </a:solidFill>
              </a:rPr>
              <a:t>Murase</a:t>
            </a:r>
            <a:r>
              <a:rPr lang="en-US" b="1" dirty="0">
                <a:solidFill>
                  <a:schemeClr val="bg1"/>
                </a:solidFill>
              </a:rPr>
              <a:t>, O. Takizawa, T. Matsumoto and H. Nakagawa, A Proposal on Information Hiding Methods using XML, http://takizawa.gr. </a:t>
            </a:r>
            <a:r>
              <a:rPr lang="en-US" b="1" dirty="0" err="1">
                <a:solidFill>
                  <a:schemeClr val="bg1"/>
                </a:solidFill>
              </a:rPr>
              <a:t>jp</a:t>
            </a:r>
            <a:r>
              <a:rPr lang="en-US" b="1" dirty="0">
                <a:solidFill>
                  <a:schemeClr val="bg1"/>
                </a:solidFill>
              </a:rPr>
              <a:t>/lab/nlp_xml.pdf</a:t>
            </a:r>
          </a:p>
          <a:p>
            <a:r>
              <a:rPr lang="en-US" b="1" dirty="0">
                <a:solidFill>
                  <a:schemeClr val="bg1"/>
                </a:solidFill>
              </a:rPr>
              <a:t> [12]. M. D. Swanson, B. Zhu and A. H. Tewfik, “Robust Data Hiding for Images”, IEEE Digital Signal Processing Workshop, pp. 37-40, [13].</a:t>
            </a:r>
            <a:r>
              <a:rPr lang="en-US" b="1" dirty="0" err="1">
                <a:solidFill>
                  <a:schemeClr val="bg1"/>
                </a:solidFill>
              </a:rPr>
              <a:t>L.Leurs,JPEGCompression,http</a:t>
            </a:r>
            <a:r>
              <a:rPr lang="en-US" b="1" dirty="0">
                <a:solidFill>
                  <a:schemeClr val="bg1"/>
                </a:solidFill>
              </a:rPr>
              <a:t>://www.prepressure.com/techno/compressionjpeg.htm,2001</a:t>
            </a:r>
          </a:p>
          <a:p>
            <a:r>
              <a:rPr lang="en-US" b="1" dirty="0">
                <a:solidFill>
                  <a:schemeClr val="bg1"/>
                </a:solidFill>
              </a:rPr>
              <a:t> [14]. A. K. Chao and C. Chao, Robust Digital Watermarking &amp; Data Hiding, Image Systems Engineering Program, Stanford University, http://ise.stanford.edu/ class/ee368a_ proj00/ project7/index.html,May2000</a:t>
            </a:r>
          </a:p>
        </p:txBody>
      </p:sp>
      <p:sp>
        <p:nvSpPr>
          <p:cNvPr id="4" name="Title 1">
            <a:extLst>
              <a:ext uri="{FF2B5EF4-FFF2-40B4-BE49-F238E27FC236}">
                <a16:creationId xmlns:a16="http://schemas.microsoft.com/office/drawing/2014/main" id="{C526A4FC-ECEE-4EC3-831C-E5E1B719D0AD}"/>
              </a:ext>
            </a:extLst>
          </p:cNvPr>
          <p:cNvSpPr txBox="1">
            <a:spLocks/>
          </p:cNvSpPr>
          <p:nvPr/>
        </p:nvSpPr>
        <p:spPr>
          <a:xfrm>
            <a:off x="1117601" y="0"/>
            <a:ext cx="5198532" cy="7196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4400" b="1" dirty="0">
                <a:solidFill>
                  <a:schemeClr val="bg1"/>
                </a:solidFill>
                <a:effectLst>
                  <a:outerShdw blurRad="50800" dist="38100" algn="l" rotWithShape="0">
                    <a:prstClr val="black">
                      <a:alpha val="40000"/>
                    </a:prstClr>
                  </a:outerShdw>
                </a:effectLst>
                <a:latin typeface="Algerian" panose="04020705040A02060702" pitchFamily="82" charset="0"/>
              </a:rPr>
              <a:t>Reference</a:t>
            </a:r>
          </a:p>
        </p:txBody>
      </p:sp>
    </p:spTree>
    <p:extLst>
      <p:ext uri="{BB962C8B-B14F-4D97-AF65-F5344CB8AC3E}">
        <p14:creationId xmlns:p14="http://schemas.microsoft.com/office/powerpoint/2010/main" val="219946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7028-F25D-40CD-9549-E4D9A714EB5E}"/>
              </a:ext>
            </a:extLst>
          </p:cNvPr>
          <p:cNvSpPr>
            <a:spLocks noGrp="1"/>
          </p:cNvSpPr>
          <p:nvPr>
            <p:ph type="ctrTitle"/>
          </p:nvPr>
        </p:nvSpPr>
        <p:spPr>
          <a:xfrm>
            <a:off x="1128404" y="-286328"/>
            <a:ext cx="3619087" cy="942109"/>
          </a:xfrm>
        </p:spPr>
        <p:txBody>
          <a:bodyPr>
            <a:normAutofit/>
          </a:bodyPr>
          <a:lstStyle/>
          <a:p>
            <a:r>
              <a:rPr lang="en-US" sz="4400" b="1" dirty="0">
                <a:solidFill>
                  <a:schemeClr val="bg1"/>
                </a:solidFill>
                <a:effectLst>
                  <a:outerShdw blurRad="50800" dist="38100" algn="l" rotWithShape="0">
                    <a:prstClr val="black">
                      <a:alpha val="40000"/>
                    </a:prstClr>
                  </a:outerShdw>
                </a:effectLst>
                <a:latin typeface="Algerian" panose="04020705040A02060702" pitchFamily="82" charset="0"/>
              </a:rPr>
              <a:t>Abstract</a:t>
            </a:r>
          </a:p>
        </p:txBody>
      </p:sp>
      <p:sp>
        <p:nvSpPr>
          <p:cNvPr id="3" name="Subtitle 2">
            <a:extLst>
              <a:ext uri="{FF2B5EF4-FFF2-40B4-BE49-F238E27FC236}">
                <a16:creationId xmlns:a16="http://schemas.microsoft.com/office/drawing/2014/main" id="{F4B647E0-3ED9-428D-B714-78BACCAFE68D}"/>
              </a:ext>
            </a:extLst>
          </p:cNvPr>
          <p:cNvSpPr>
            <a:spLocks noGrp="1"/>
          </p:cNvSpPr>
          <p:nvPr>
            <p:ph type="subTitle" idx="1"/>
          </p:nvPr>
        </p:nvSpPr>
        <p:spPr>
          <a:xfrm>
            <a:off x="1128403" y="840509"/>
            <a:ext cx="9802063" cy="4603558"/>
          </a:xfrm>
        </p:spPr>
        <p:txBody>
          <a:bodyPr/>
          <a:lstStyle/>
          <a:p>
            <a:pPr>
              <a:buClrTx/>
            </a:pPr>
            <a:endParaRPr lang="en-US" dirty="0">
              <a:solidFill>
                <a:schemeClr val="bg1"/>
              </a:solidFill>
            </a:endParaRPr>
          </a:p>
          <a:p>
            <a:pPr>
              <a:buClrTx/>
            </a:pPr>
            <a:r>
              <a:rPr lang="en-US" dirty="0">
                <a:solidFill>
                  <a:schemeClr val="bg1"/>
                </a:solidFill>
              </a:rPr>
              <a:t>Steganography is the process of art and science in such a way that no one apart from sender and intended recipient even realizes that the communication is going on. It is also used to authenticate the digital images. Steganography is categorized into spatial domain and frequency domain techniques. This paper presents a cryptography based technique to authenticate the images and can</a:t>
            </a:r>
          </a:p>
          <a:p>
            <a:pPr>
              <a:buClrTx/>
            </a:pPr>
            <a:r>
              <a:rPr lang="en-US" dirty="0">
                <a:solidFill>
                  <a:schemeClr val="bg1"/>
                </a:solidFill>
              </a:rPr>
              <a:t>be used to prevent image forgery</a:t>
            </a:r>
          </a:p>
          <a:p>
            <a:pPr>
              <a:buClrTx/>
            </a:pPr>
            <a:endParaRPr lang="en-US" dirty="0">
              <a:solidFill>
                <a:schemeClr val="bg1"/>
              </a:solidFill>
            </a:endParaRPr>
          </a:p>
        </p:txBody>
      </p:sp>
      <p:pic>
        <p:nvPicPr>
          <p:cNvPr id="7" name="Picture 6">
            <a:extLst>
              <a:ext uri="{FF2B5EF4-FFF2-40B4-BE49-F238E27FC236}">
                <a16:creationId xmlns:a16="http://schemas.microsoft.com/office/drawing/2014/main" id="{5C2D917C-360D-43F7-BD4B-BAC62A349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031" y="3429000"/>
            <a:ext cx="5111969" cy="2674977"/>
          </a:xfrm>
          <a:prstGeom prst="rect">
            <a:avLst/>
          </a:prstGeom>
        </p:spPr>
      </p:pic>
      <p:sp>
        <p:nvSpPr>
          <p:cNvPr id="8" name="Oval 7">
            <a:extLst>
              <a:ext uri="{FF2B5EF4-FFF2-40B4-BE49-F238E27FC236}">
                <a16:creationId xmlns:a16="http://schemas.microsoft.com/office/drawing/2014/main" id="{E27FF014-ECDC-4B4D-8CD3-38C28FAE9606}"/>
              </a:ext>
            </a:extLst>
          </p:cNvPr>
          <p:cNvSpPr/>
          <p:nvPr/>
        </p:nvSpPr>
        <p:spPr>
          <a:xfrm>
            <a:off x="11201400" y="3505200"/>
            <a:ext cx="990600" cy="2201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722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6F50E4-2344-4E82-B439-8C7A7F681FE4}"/>
              </a:ext>
            </a:extLst>
          </p:cNvPr>
          <p:cNvSpPr>
            <a:spLocks noGrp="1"/>
          </p:cNvSpPr>
          <p:nvPr>
            <p:ph type="subTitle" idx="1"/>
          </p:nvPr>
        </p:nvSpPr>
        <p:spPr>
          <a:xfrm>
            <a:off x="1059501" y="956734"/>
            <a:ext cx="10353565" cy="4106332"/>
          </a:xfrm>
        </p:spPr>
        <p:txBody>
          <a:bodyPr>
            <a:normAutofit/>
          </a:bodyPr>
          <a:lstStyle/>
          <a:p>
            <a:r>
              <a:rPr lang="en-US" dirty="0">
                <a:solidFill>
                  <a:schemeClr val="bg1"/>
                </a:solidFill>
              </a:rPr>
              <a:t>Simple steganographic techniques have been in use for hundreds of years, but with the increasing use of files in digital media new techniques for information hiding have become required. This paper examines some early examples of Steganographic process and the general principles behind its usage. Then the authors looked at why it has become such an important issue in recent years. There will then be a discussion of some specific techniques for hiding information in a variety of formats and the attacks that may be used to bypass steganography.</a:t>
            </a:r>
          </a:p>
        </p:txBody>
      </p:sp>
      <p:sp>
        <p:nvSpPr>
          <p:cNvPr id="4" name="Title 1">
            <a:extLst>
              <a:ext uri="{FF2B5EF4-FFF2-40B4-BE49-F238E27FC236}">
                <a16:creationId xmlns:a16="http://schemas.microsoft.com/office/drawing/2014/main" id="{ADA59D68-3CE6-44C0-A7E7-92F16DE70958}"/>
              </a:ext>
            </a:extLst>
          </p:cNvPr>
          <p:cNvSpPr>
            <a:spLocks noGrp="1"/>
          </p:cNvSpPr>
          <p:nvPr>
            <p:ph type="ctrTitle"/>
          </p:nvPr>
        </p:nvSpPr>
        <p:spPr>
          <a:xfrm>
            <a:off x="1128404" y="-286328"/>
            <a:ext cx="3619087" cy="942109"/>
          </a:xfrm>
        </p:spPr>
        <p:txBody>
          <a:bodyPr>
            <a:normAutofit fontScale="90000"/>
          </a:bodyPr>
          <a:lstStyle/>
          <a:p>
            <a:r>
              <a:rPr lang="en-US" sz="4400" b="1" dirty="0">
                <a:solidFill>
                  <a:schemeClr val="bg1"/>
                </a:solidFill>
                <a:effectLst>
                  <a:outerShdw blurRad="50800" dist="38100" algn="l" rotWithShape="0">
                    <a:prstClr val="black">
                      <a:alpha val="40000"/>
                    </a:prstClr>
                  </a:outerShdw>
                </a:effectLst>
                <a:latin typeface="Algerian" panose="04020705040A02060702" pitchFamily="82" charset="0"/>
              </a:rPr>
              <a:t>Introduction</a:t>
            </a:r>
          </a:p>
        </p:txBody>
      </p:sp>
      <p:pic>
        <p:nvPicPr>
          <p:cNvPr id="5" name="Picture 4">
            <a:extLst>
              <a:ext uri="{FF2B5EF4-FFF2-40B4-BE49-F238E27FC236}">
                <a16:creationId xmlns:a16="http://schemas.microsoft.com/office/drawing/2014/main" id="{81072EF8-06B3-45BF-9114-305257FB9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115" y="3488268"/>
            <a:ext cx="4073885" cy="2583732"/>
          </a:xfrm>
          <a:prstGeom prst="rect">
            <a:avLst/>
          </a:prstGeom>
        </p:spPr>
      </p:pic>
    </p:spTree>
    <p:extLst>
      <p:ext uri="{BB962C8B-B14F-4D97-AF65-F5344CB8AC3E}">
        <p14:creationId xmlns:p14="http://schemas.microsoft.com/office/powerpoint/2010/main" val="228031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1954-80AF-40FE-8786-DD1845C096BC}"/>
              </a:ext>
            </a:extLst>
          </p:cNvPr>
          <p:cNvSpPr>
            <a:spLocks noGrp="1"/>
          </p:cNvSpPr>
          <p:nvPr>
            <p:ph idx="1"/>
          </p:nvPr>
        </p:nvSpPr>
        <p:spPr>
          <a:xfrm>
            <a:off x="732336" y="984442"/>
            <a:ext cx="10706130" cy="4967625"/>
          </a:xfrm>
        </p:spPr>
        <p:txBody>
          <a:bodyPr>
            <a:normAutofit fontScale="92500" lnSpcReduction="20000"/>
          </a:bodyPr>
          <a:lstStyle/>
          <a:p>
            <a:pPr>
              <a:buClr>
                <a:schemeClr val="bg1"/>
              </a:buClr>
              <a:buFont typeface="Wingdings" panose="05000000000000000000" pitchFamily="2" charset="2"/>
              <a:buChar char="q"/>
            </a:pPr>
            <a:r>
              <a:rPr lang="en-US" dirty="0">
                <a:solidFill>
                  <a:schemeClr val="bg1"/>
                </a:solidFill>
              </a:rPr>
              <a:t>The integrity of the hidden information after it has been embedded inside the </a:t>
            </a:r>
            <a:r>
              <a:rPr lang="en-US" dirty="0" err="1">
                <a:solidFill>
                  <a:schemeClr val="bg1"/>
                </a:solidFill>
              </a:rPr>
              <a:t>stego</a:t>
            </a:r>
            <a:r>
              <a:rPr lang="en-US" dirty="0">
                <a:solidFill>
                  <a:schemeClr val="bg1"/>
                </a:solidFill>
              </a:rPr>
              <a:t> object (image, audio, video etc.) must be correct. The secret message must not change in any way, such as additional information being added, loss of information or changes to the secret information after it has been hidden. If secret information is changed during steganography, it would defeat the whole point of the process.</a:t>
            </a:r>
          </a:p>
          <a:p>
            <a:pPr>
              <a:buClr>
                <a:schemeClr val="bg1"/>
              </a:buClr>
              <a:buFont typeface="Wingdings" panose="05000000000000000000" pitchFamily="2" charset="2"/>
              <a:buChar char="q"/>
            </a:pPr>
            <a:r>
              <a:rPr lang="en-US" dirty="0">
                <a:solidFill>
                  <a:schemeClr val="bg1"/>
                </a:solidFill>
              </a:rPr>
              <a:t>The steganographic object must remain unchanged or almost unchanged to the naked eye. If the </a:t>
            </a:r>
            <a:r>
              <a:rPr lang="en-US" dirty="0" err="1">
                <a:solidFill>
                  <a:schemeClr val="bg1"/>
                </a:solidFill>
              </a:rPr>
              <a:t>stego</a:t>
            </a:r>
            <a:r>
              <a:rPr lang="en-US" dirty="0">
                <a:solidFill>
                  <a:schemeClr val="bg1"/>
                </a:solidFill>
              </a:rPr>
              <a:t> object changes significantly and can be noticed, it is possible that third party may see that information that is hidden and therefore could attempt to extract or to destroy it.</a:t>
            </a:r>
          </a:p>
          <a:p>
            <a:pPr>
              <a:buClr>
                <a:schemeClr val="bg1"/>
              </a:buClr>
              <a:buFont typeface="Wingdings" panose="05000000000000000000" pitchFamily="2" charset="2"/>
              <a:buChar char="q"/>
            </a:pPr>
            <a:r>
              <a:rPr lang="en-US" dirty="0">
                <a:solidFill>
                  <a:schemeClr val="bg1"/>
                </a:solidFill>
              </a:rPr>
              <a:t> In steganography, changes in the </a:t>
            </a:r>
            <a:r>
              <a:rPr lang="en-US" dirty="0" err="1">
                <a:solidFill>
                  <a:schemeClr val="bg1"/>
                </a:solidFill>
              </a:rPr>
              <a:t>stego</a:t>
            </a:r>
            <a:r>
              <a:rPr lang="en-US" dirty="0">
                <a:solidFill>
                  <a:schemeClr val="bg1"/>
                </a:solidFill>
              </a:rPr>
              <a:t> object must have no effect on the secret message. Imagine if you had an illegal copy of an image that you would like to manipulate in various ways. These manipulations can be simple process such as resizing, trimming or rotating the image. The secret message inside the image must survive these manipulations, otherwise the attackers can very easily remove the secret message and the point of steganography will be broken.</a:t>
            </a:r>
          </a:p>
          <a:p>
            <a:pPr marL="0" indent="0">
              <a:buClr>
                <a:schemeClr val="bg1"/>
              </a:buClr>
              <a:buNone/>
            </a:pPr>
            <a:endParaRPr lang="en-US" dirty="0">
              <a:solidFill>
                <a:schemeClr val="bg1"/>
              </a:solidFill>
            </a:endParaRPr>
          </a:p>
          <a:p>
            <a:pPr marL="0" indent="0">
              <a:buClr>
                <a:schemeClr val="bg1"/>
              </a:buClr>
              <a:buNone/>
            </a:pPr>
            <a:endParaRPr lang="en-US" dirty="0">
              <a:solidFill>
                <a:schemeClr val="bg1"/>
              </a:solidFill>
            </a:endParaRPr>
          </a:p>
          <a:p>
            <a:pPr marL="0" indent="0">
              <a:buClr>
                <a:schemeClr val="bg1"/>
              </a:buClr>
              <a:buNone/>
            </a:pPr>
            <a:endParaRPr lang="en-US" dirty="0">
              <a:solidFill>
                <a:schemeClr val="bg1"/>
              </a:solidFill>
            </a:endParaRPr>
          </a:p>
        </p:txBody>
      </p:sp>
      <p:sp>
        <p:nvSpPr>
          <p:cNvPr id="4" name="Title 1">
            <a:extLst>
              <a:ext uri="{FF2B5EF4-FFF2-40B4-BE49-F238E27FC236}">
                <a16:creationId xmlns:a16="http://schemas.microsoft.com/office/drawing/2014/main" id="{184AEB95-611C-4331-B40D-FA5327D61A54}"/>
              </a:ext>
            </a:extLst>
          </p:cNvPr>
          <p:cNvSpPr txBox="1">
            <a:spLocks/>
          </p:cNvSpPr>
          <p:nvPr/>
        </p:nvSpPr>
        <p:spPr>
          <a:xfrm>
            <a:off x="753534" y="42333"/>
            <a:ext cx="11353800" cy="94210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REQUIREMENTS  OF HIDING  INFORMATI ON  DIGITALLY</a:t>
            </a:r>
          </a:p>
        </p:txBody>
      </p:sp>
    </p:spTree>
    <p:extLst>
      <p:ext uri="{BB962C8B-B14F-4D97-AF65-F5344CB8AC3E}">
        <p14:creationId xmlns:p14="http://schemas.microsoft.com/office/powerpoint/2010/main" val="9216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CE2BAE-D386-477F-9383-869911F69793}"/>
              </a:ext>
            </a:extLst>
          </p:cNvPr>
          <p:cNvSpPr>
            <a:spLocks noGrp="1"/>
          </p:cNvSpPr>
          <p:nvPr>
            <p:ph type="subTitle" idx="1"/>
          </p:nvPr>
        </p:nvSpPr>
        <p:spPr>
          <a:xfrm>
            <a:off x="1179204" y="1255375"/>
            <a:ext cx="8637072" cy="3693453"/>
          </a:xfrm>
        </p:spPr>
        <p:txBody>
          <a:bodyPr/>
          <a:lstStyle/>
          <a:p>
            <a:pPr marL="285750" indent="-285750">
              <a:buClr>
                <a:schemeClr val="bg1"/>
              </a:buClr>
              <a:buFont typeface="Wingdings" panose="05000000000000000000" pitchFamily="2" charset="2"/>
              <a:buChar char="q"/>
            </a:pPr>
            <a:r>
              <a:rPr lang="en-US" dirty="0">
                <a:solidFill>
                  <a:schemeClr val="bg1"/>
                </a:solidFill>
              </a:rPr>
              <a:t>Finally, we always assume that the attacker knows that there is hidden information inside the </a:t>
            </a:r>
            <a:r>
              <a:rPr lang="en-US" dirty="0" err="1">
                <a:solidFill>
                  <a:schemeClr val="bg1"/>
                </a:solidFill>
              </a:rPr>
              <a:t>stego</a:t>
            </a:r>
            <a:r>
              <a:rPr lang="en-US" dirty="0">
                <a:solidFill>
                  <a:schemeClr val="bg1"/>
                </a:solidFill>
              </a:rPr>
              <a:t> object, So we have to always on alert.</a:t>
            </a:r>
          </a:p>
          <a:p>
            <a:pPr>
              <a:buClr>
                <a:schemeClr val="bg1"/>
              </a:buClr>
            </a:pPr>
            <a:endParaRPr lang="en-US" dirty="0">
              <a:solidFill>
                <a:schemeClr val="bg1"/>
              </a:solidFill>
            </a:endParaRPr>
          </a:p>
        </p:txBody>
      </p:sp>
      <p:sp>
        <p:nvSpPr>
          <p:cNvPr id="5" name="Title 1">
            <a:extLst>
              <a:ext uri="{FF2B5EF4-FFF2-40B4-BE49-F238E27FC236}">
                <a16:creationId xmlns:a16="http://schemas.microsoft.com/office/drawing/2014/main" id="{26A7D93F-1DA3-4779-B5CC-70DF4BC89B48}"/>
              </a:ext>
            </a:extLst>
          </p:cNvPr>
          <p:cNvSpPr txBox="1">
            <a:spLocks/>
          </p:cNvSpPr>
          <p:nvPr/>
        </p:nvSpPr>
        <p:spPr>
          <a:xfrm>
            <a:off x="753534" y="42333"/>
            <a:ext cx="11353800" cy="94210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REQUIREMENTS  OF HIDING  INFORMATI ON  DIGITALLY</a:t>
            </a:r>
          </a:p>
        </p:txBody>
      </p:sp>
    </p:spTree>
    <p:extLst>
      <p:ext uri="{BB962C8B-B14F-4D97-AF65-F5344CB8AC3E}">
        <p14:creationId xmlns:p14="http://schemas.microsoft.com/office/powerpoint/2010/main" val="337745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1C6CA-B978-4B75-A648-52911B44B917}"/>
              </a:ext>
            </a:extLst>
          </p:cNvPr>
          <p:cNvSpPr>
            <a:spLocks noGrp="1"/>
          </p:cNvSpPr>
          <p:nvPr>
            <p:ph idx="1"/>
          </p:nvPr>
        </p:nvSpPr>
        <p:spPr>
          <a:xfrm>
            <a:off x="537603" y="1071101"/>
            <a:ext cx="11324197" cy="5016432"/>
          </a:xfrm>
        </p:spPr>
        <p:txBody>
          <a:bodyPr>
            <a:normAutofit/>
          </a:bodyPr>
          <a:lstStyle/>
          <a:p>
            <a:pPr marL="0" indent="0">
              <a:buClr>
                <a:schemeClr val="bg1"/>
              </a:buClr>
              <a:buNone/>
            </a:pPr>
            <a:r>
              <a:rPr lang="en-US" sz="1800" dirty="0">
                <a:solidFill>
                  <a:schemeClr val="bg1"/>
                </a:solidFill>
              </a:rPr>
              <a:t>A simple representation of the generic embedding and then after decoding process in steganography. In this example, a secret image is being embedded inside a cover image to produce the </a:t>
            </a:r>
            <a:r>
              <a:rPr lang="en-US" sz="1800" dirty="0" err="1">
                <a:solidFill>
                  <a:schemeClr val="bg1"/>
                </a:solidFill>
              </a:rPr>
              <a:t>stego</a:t>
            </a:r>
            <a:r>
              <a:rPr lang="en-US" sz="1800" dirty="0">
                <a:solidFill>
                  <a:schemeClr val="bg1"/>
                </a:solidFill>
              </a:rPr>
              <a:t> image. The first step is to pass both the secret message and the cover message into the encoder. Inside the encoder, several protocols will be implemented to embed the secret information into the cover message. The type of protocol will always depend on what information you are trying to embed and what you are embedding it in. For example, you will use an image protocol to embed information inside images, audio protocol inside audio.</a:t>
            </a:r>
          </a:p>
          <a:p>
            <a:pPr marL="0" indent="0">
              <a:buClr>
                <a:schemeClr val="bg1"/>
              </a:buClr>
              <a:buNone/>
            </a:pPr>
            <a:r>
              <a:rPr lang="en-US" sz="1800" dirty="0">
                <a:solidFill>
                  <a:schemeClr val="bg1"/>
                </a:solidFill>
              </a:rPr>
              <a:t>In general the embedding process inserts a mark, </a:t>
            </a:r>
            <a:r>
              <a:rPr lang="en-US" sz="1800" b="1" dirty="0">
                <a:solidFill>
                  <a:schemeClr val="bg1"/>
                </a:solidFill>
              </a:rPr>
              <a:t>M</a:t>
            </a:r>
            <a:r>
              <a:rPr lang="en-US" sz="1800" dirty="0">
                <a:solidFill>
                  <a:schemeClr val="bg1"/>
                </a:solidFill>
              </a:rPr>
              <a:t>, in an object, I. A key, </a:t>
            </a:r>
            <a:r>
              <a:rPr lang="en-US" sz="1800" b="1" dirty="0">
                <a:solidFill>
                  <a:schemeClr val="bg1"/>
                </a:solidFill>
              </a:rPr>
              <a:t>K,</a:t>
            </a:r>
            <a:r>
              <a:rPr lang="en-US" sz="1800" dirty="0">
                <a:solidFill>
                  <a:schemeClr val="bg1"/>
                </a:solidFill>
              </a:rPr>
              <a:t> usually produced by a random number generator is used in the embedding process and the resulting marked object, </a:t>
            </a:r>
            <a:r>
              <a:rPr lang="en-US" sz="1800" b="1" dirty="0">
                <a:solidFill>
                  <a:schemeClr val="bg1"/>
                </a:solidFill>
              </a:rPr>
              <a:t>Ĩ</a:t>
            </a:r>
            <a:r>
              <a:rPr lang="en-US" sz="1800" dirty="0">
                <a:solidFill>
                  <a:schemeClr val="bg1"/>
                </a:solidFill>
              </a:rPr>
              <a:t>, is generated by the mapping: </a:t>
            </a:r>
            <a:r>
              <a:rPr lang="en-US" sz="1800" b="1" dirty="0">
                <a:solidFill>
                  <a:schemeClr val="bg1"/>
                </a:solidFill>
              </a:rPr>
              <a:t>I x K x M → Ĩ</a:t>
            </a:r>
          </a:p>
        </p:txBody>
      </p:sp>
      <p:sp>
        <p:nvSpPr>
          <p:cNvPr id="4" name="Title 1">
            <a:extLst>
              <a:ext uri="{FF2B5EF4-FFF2-40B4-BE49-F238E27FC236}">
                <a16:creationId xmlns:a16="http://schemas.microsoft.com/office/drawing/2014/main" id="{DB0E304B-77F5-4AA9-89BD-0D554523EC06}"/>
              </a:ext>
            </a:extLst>
          </p:cNvPr>
          <p:cNvSpPr txBox="1">
            <a:spLocks/>
          </p:cNvSpPr>
          <p:nvPr/>
        </p:nvSpPr>
        <p:spPr>
          <a:xfrm>
            <a:off x="1130270" y="0"/>
            <a:ext cx="7945997" cy="94210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EMBEDDING AND DETECTING A MARK</a:t>
            </a:r>
          </a:p>
        </p:txBody>
      </p:sp>
    </p:spTree>
    <p:extLst>
      <p:ext uri="{BB962C8B-B14F-4D97-AF65-F5344CB8AC3E}">
        <p14:creationId xmlns:p14="http://schemas.microsoft.com/office/powerpoint/2010/main" val="381522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742A6F-E5AF-47D2-A81C-1C1FABB43898}"/>
              </a:ext>
            </a:extLst>
          </p:cNvPr>
          <p:cNvSpPr txBox="1">
            <a:spLocks/>
          </p:cNvSpPr>
          <p:nvPr/>
        </p:nvSpPr>
        <p:spPr>
          <a:xfrm>
            <a:off x="1130270" y="0"/>
            <a:ext cx="7945997" cy="94210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EMBEDDING AND DETECTING A MARK</a:t>
            </a:r>
          </a:p>
        </p:txBody>
      </p:sp>
      <p:pic>
        <p:nvPicPr>
          <p:cNvPr id="6" name="Picture 5">
            <a:extLst>
              <a:ext uri="{FF2B5EF4-FFF2-40B4-BE49-F238E27FC236}">
                <a16:creationId xmlns:a16="http://schemas.microsoft.com/office/drawing/2014/main" id="{73DBB14D-3CA6-4FFA-98B8-D4BF84ABE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333" y="2218494"/>
            <a:ext cx="6688667" cy="3869039"/>
          </a:xfrm>
          <a:prstGeom prst="rect">
            <a:avLst/>
          </a:prstGeom>
        </p:spPr>
      </p:pic>
      <p:sp>
        <p:nvSpPr>
          <p:cNvPr id="9" name="Text Placeholder 2">
            <a:extLst>
              <a:ext uri="{FF2B5EF4-FFF2-40B4-BE49-F238E27FC236}">
                <a16:creationId xmlns:a16="http://schemas.microsoft.com/office/drawing/2014/main" id="{7282EC6B-B7B6-4B05-9F6E-FBEEB3FBD626}"/>
              </a:ext>
            </a:extLst>
          </p:cNvPr>
          <p:cNvSpPr txBox="1">
            <a:spLocks/>
          </p:cNvSpPr>
          <p:nvPr/>
        </p:nvSpPr>
        <p:spPr>
          <a:xfrm>
            <a:off x="643467" y="1176867"/>
            <a:ext cx="11480800" cy="1380066"/>
          </a:xfrm>
          <a:prstGeom prst="rect">
            <a:avLst/>
          </a:prstGeom>
        </p:spPr>
        <p:txBody>
          <a:bodyPr vert="horz" lIns="91440" tIns="91440" rIns="91440" bIns="4572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r>
              <a:rPr lang="en-US">
                <a:solidFill>
                  <a:schemeClr val="bg1"/>
                </a:solidFill>
              </a:rPr>
              <a:t>After passing through the encoder, a stego object will be produced. A stego object is the original cover object with the secret information embedded inside. This object should look almost identical to the cover object as otherwise a third party attacker can see embedded information.</a:t>
            </a:r>
            <a:endParaRPr lang="en-US" dirty="0">
              <a:solidFill>
                <a:schemeClr val="bg1"/>
              </a:solidFill>
            </a:endParaRPr>
          </a:p>
        </p:txBody>
      </p:sp>
    </p:spTree>
    <p:extLst>
      <p:ext uri="{BB962C8B-B14F-4D97-AF65-F5344CB8AC3E}">
        <p14:creationId xmlns:p14="http://schemas.microsoft.com/office/powerpoint/2010/main" val="41030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8D7908-BF39-4C58-BE08-21951D94BF26}"/>
              </a:ext>
            </a:extLst>
          </p:cNvPr>
          <p:cNvSpPr>
            <a:spLocks noGrp="1"/>
          </p:cNvSpPr>
          <p:nvPr>
            <p:ph type="body" idx="1"/>
          </p:nvPr>
        </p:nvSpPr>
        <p:spPr>
          <a:xfrm>
            <a:off x="804333" y="846667"/>
            <a:ext cx="11387667" cy="5130800"/>
          </a:xfrm>
        </p:spPr>
        <p:txBody>
          <a:bodyPr>
            <a:normAutofit/>
          </a:bodyPr>
          <a:lstStyle/>
          <a:p>
            <a:r>
              <a:rPr lang="en-US" dirty="0">
                <a:solidFill>
                  <a:schemeClr val="bg1"/>
                </a:solidFill>
              </a:rPr>
              <a:t>Various steps and process of steganography are explained below using digital images </a:t>
            </a:r>
            <a:r>
              <a:rPr lang="en-US" u="sng" dirty="0">
                <a:solidFill>
                  <a:schemeClr val="bg1"/>
                </a:solidFill>
              </a:rPr>
              <a:t>Simple Watermarking</a:t>
            </a:r>
            <a:r>
              <a:rPr lang="en-US" dirty="0">
                <a:solidFill>
                  <a:schemeClr val="bg1"/>
                </a:solidFill>
              </a:rPr>
              <a:t>: A very simple and widely used technique for watermarking images is to add a pattern (digital images) on top of an existing image. Usually this pattern is an image itself - a logo or something similar, which distorts the underlying image. </a:t>
            </a:r>
          </a:p>
          <a:p>
            <a:endParaRPr lang="en-US" dirty="0">
              <a:solidFill>
                <a:schemeClr val="bg1"/>
              </a:solidFill>
            </a:endParaRPr>
          </a:p>
          <a:p>
            <a:endParaRPr lang="en-US" dirty="0">
              <a:solidFill>
                <a:schemeClr val="bg1"/>
              </a:solidFill>
            </a:endParaRPr>
          </a:p>
          <a:p>
            <a:r>
              <a:rPr lang="en-US" u="sng" dirty="0">
                <a:solidFill>
                  <a:schemeClr val="bg1"/>
                </a:solidFill>
              </a:rPr>
              <a:t>LSB – Least Significant Bit Hiding (Image Hiding):</a:t>
            </a:r>
            <a:r>
              <a:rPr lang="en-US" dirty="0">
                <a:solidFill>
                  <a:schemeClr val="bg1"/>
                </a:solidFill>
              </a:rPr>
              <a:t> This method is probably the easiest way of hiding information in an image and yet it is surprisingly effective. LSB is basic steganography technique. It works by using the least significant bits of each pixel in one image to hide the most significant bits of another. </a:t>
            </a:r>
          </a:p>
        </p:txBody>
      </p:sp>
      <p:sp>
        <p:nvSpPr>
          <p:cNvPr id="4" name="Title 1">
            <a:extLst>
              <a:ext uri="{FF2B5EF4-FFF2-40B4-BE49-F238E27FC236}">
                <a16:creationId xmlns:a16="http://schemas.microsoft.com/office/drawing/2014/main" id="{547EC07B-CF31-4093-AD82-75FF32AFA601}"/>
              </a:ext>
            </a:extLst>
          </p:cNvPr>
          <p:cNvSpPr txBox="1">
            <a:spLocks/>
          </p:cNvSpPr>
          <p:nvPr/>
        </p:nvSpPr>
        <p:spPr>
          <a:xfrm>
            <a:off x="1130270" y="0"/>
            <a:ext cx="7945997" cy="9421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sz="3600" b="1" dirty="0">
              <a:solidFill>
                <a:schemeClr val="bg1"/>
              </a:solidFill>
              <a:effectLst>
                <a:outerShdw blurRad="50800" dist="38100" algn="l" rotWithShape="0">
                  <a:prstClr val="black">
                    <a:alpha val="40000"/>
                  </a:prstClr>
                </a:outerShdw>
              </a:effectLst>
              <a:latin typeface="Algerian" panose="04020705040A02060702" pitchFamily="82" charset="0"/>
            </a:endParaRPr>
          </a:p>
        </p:txBody>
      </p:sp>
      <p:sp>
        <p:nvSpPr>
          <p:cNvPr id="5" name="Title 1">
            <a:extLst>
              <a:ext uri="{FF2B5EF4-FFF2-40B4-BE49-F238E27FC236}">
                <a16:creationId xmlns:a16="http://schemas.microsoft.com/office/drawing/2014/main" id="{FD94FA54-FA8D-40F1-94DF-7DA08945DDE4}"/>
              </a:ext>
            </a:extLst>
          </p:cNvPr>
          <p:cNvSpPr txBox="1">
            <a:spLocks/>
          </p:cNvSpPr>
          <p:nvPr/>
        </p:nvSpPr>
        <p:spPr>
          <a:xfrm>
            <a:off x="1282670" y="152400"/>
            <a:ext cx="7945997" cy="9421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endParaRPr lang="en-US" sz="3600" b="1" dirty="0">
              <a:solidFill>
                <a:schemeClr val="bg1"/>
              </a:solidFill>
              <a:effectLst>
                <a:outerShdw blurRad="50800" dist="38100" algn="l" rotWithShape="0">
                  <a:prstClr val="black">
                    <a:alpha val="40000"/>
                  </a:prstClr>
                </a:outerShdw>
              </a:effectLst>
              <a:latin typeface="Algerian" panose="04020705040A02060702" pitchFamily="82" charset="0"/>
            </a:endParaRPr>
          </a:p>
        </p:txBody>
      </p:sp>
      <p:sp>
        <p:nvSpPr>
          <p:cNvPr id="7" name="Title 1">
            <a:extLst>
              <a:ext uri="{FF2B5EF4-FFF2-40B4-BE49-F238E27FC236}">
                <a16:creationId xmlns:a16="http://schemas.microsoft.com/office/drawing/2014/main" id="{C6E3F5A8-7606-4711-94EA-D2013C6B0595}"/>
              </a:ext>
            </a:extLst>
          </p:cNvPr>
          <p:cNvSpPr txBox="1">
            <a:spLocks/>
          </p:cNvSpPr>
          <p:nvPr/>
        </p:nvSpPr>
        <p:spPr>
          <a:xfrm>
            <a:off x="1045603" y="0"/>
            <a:ext cx="7945997" cy="9421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STEGANOGRAPHY USING IMAGES</a:t>
            </a:r>
          </a:p>
        </p:txBody>
      </p:sp>
      <p:pic>
        <p:nvPicPr>
          <p:cNvPr id="9" name="Picture 8">
            <a:extLst>
              <a:ext uri="{FF2B5EF4-FFF2-40B4-BE49-F238E27FC236}">
                <a16:creationId xmlns:a16="http://schemas.microsoft.com/office/drawing/2014/main" id="{2EDD59EE-2EA5-476C-9C34-54AF99CA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045" y="1968163"/>
            <a:ext cx="3028950" cy="1228725"/>
          </a:xfrm>
          <a:prstGeom prst="rect">
            <a:avLst/>
          </a:prstGeom>
        </p:spPr>
      </p:pic>
      <p:pic>
        <p:nvPicPr>
          <p:cNvPr id="11" name="Picture 10">
            <a:extLst>
              <a:ext uri="{FF2B5EF4-FFF2-40B4-BE49-F238E27FC236}">
                <a16:creationId xmlns:a16="http://schemas.microsoft.com/office/drawing/2014/main" id="{FAB3E99A-3A76-47F7-9EFA-9592B2CC17E2}"/>
              </a:ext>
            </a:extLst>
          </p:cNvPr>
          <p:cNvPicPr>
            <a:picLocks noChangeAspect="1"/>
          </p:cNvPicPr>
          <p:nvPr/>
        </p:nvPicPr>
        <p:blipFill rotWithShape="1">
          <a:blip r:embed="rId3">
            <a:extLst>
              <a:ext uri="{28A0092B-C50C-407E-A947-70E740481C1C}">
                <a14:useLocalDpi xmlns:a14="http://schemas.microsoft.com/office/drawing/2010/main" val="0"/>
              </a:ext>
            </a:extLst>
          </a:blip>
          <a:srcRect t="3720"/>
          <a:stretch/>
        </p:blipFill>
        <p:spPr>
          <a:xfrm>
            <a:off x="7059045" y="4241800"/>
            <a:ext cx="3111609" cy="1845733"/>
          </a:xfrm>
          <a:prstGeom prst="rect">
            <a:avLst/>
          </a:prstGeom>
        </p:spPr>
      </p:pic>
    </p:spTree>
    <p:extLst>
      <p:ext uri="{BB962C8B-B14F-4D97-AF65-F5344CB8AC3E}">
        <p14:creationId xmlns:p14="http://schemas.microsoft.com/office/powerpoint/2010/main" val="156903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3A5489-61DB-45CB-B23A-2190BF0776CB}"/>
              </a:ext>
            </a:extLst>
          </p:cNvPr>
          <p:cNvSpPr>
            <a:spLocks noGrp="1"/>
          </p:cNvSpPr>
          <p:nvPr>
            <p:ph type="subTitle" idx="1"/>
          </p:nvPr>
        </p:nvSpPr>
        <p:spPr>
          <a:xfrm>
            <a:off x="1045603" y="942109"/>
            <a:ext cx="11146397" cy="5153891"/>
          </a:xfrm>
        </p:spPr>
        <p:txBody>
          <a:bodyPr/>
          <a:lstStyle/>
          <a:p>
            <a:r>
              <a:rPr lang="en-US" u="sng" dirty="0">
                <a:solidFill>
                  <a:schemeClr val="bg1"/>
                </a:solidFill>
              </a:rPr>
              <a:t>Direct Cosine Transformation:</a:t>
            </a:r>
            <a:r>
              <a:rPr lang="en-US" dirty="0">
                <a:solidFill>
                  <a:schemeClr val="bg1"/>
                </a:solidFill>
              </a:rPr>
              <a:t> Most important way of hiding data is by the way of a direct cosine transformation (DCT). The DCT algorithm is one of the main components of the JPEG compression technique as per L. </a:t>
            </a:r>
          </a:p>
        </p:txBody>
      </p:sp>
      <p:sp>
        <p:nvSpPr>
          <p:cNvPr id="4" name="Title 1">
            <a:extLst>
              <a:ext uri="{FF2B5EF4-FFF2-40B4-BE49-F238E27FC236}">
                <a16:creationId xmlns:a16="http://schemas.microsoft.com/office/drawing/2014/main" id="{180901E1-5BB1-4EC2-AC61-D132538838D5}"/>
              </a:ext>
            </a:extLst>
          </p:cNvPr>
          <p:cNvSpPr txBox="1">
            <a:spLocks/>
          </p:cNvSpPr>
          <p:nvPr/>
        </p:nvSpPr>
        <p:spPr>
          <a:xfrm>
            <a:off x="1045603" y="0"/>
            <a:ext cx="7945997" cy="9421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chemeClr val="bg1"/>
                </a:solidFill>
                <a:effectLst>
                  <a:outerShdw blurRad="50800" dist="38100" algn="l" rotWithShape="0">
                    <a:prstClr val="black">
                      <a:alpha val="40000"/>
                    </a:prstClr>
                  </a:outerShdw>
                </a:effectLst>
                <a:latin typeface="Algerian" panose="04020705040A02060702" pitchFamily="82" charset="0"/>
              </a:rPr>
              <a:t>STEGANOGRAPHY USING IMAGES</a:t>
            </a:r>
          </a:p>
        </p:txBody>
      </p:sp>
      <p:pic>
        <p:nvPicPr>
          <p:cNvPr id="6" name="Picture 5">
            <a:extLst>
              <a:ext uri="{FF2B5EF4-FFF2-40B4-BE49-F238E27FC236}">
                <a16:creationId xmlns:a16="http://schemas.microsoft.com/office/drawing/2014/main" id="{E6A0CE01-FE5A-4A1E-A41B-BBCD44A3F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78" y="1762125"/>
            <a:ext cx="3228975" cy="1666875"/>
          </a:xfrm>
          <a:prstGeom prst="rect">
            <a:avLst/>
          </a:prstGeom>
        </p:spPr>
      </p:pic>
    </p:spTree>
    <p:extLst>
      <p:ext uri="{BB962C8B-B14F-4D97-AF65-F5344CB8AC3E}">
        <p14:creationId xmlns:p14="http://schemas.microsoft.com/office/powerpoint/2010/main" val="10245647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267</TotalTime>
  <Words>1440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Algerian</vt:lpstr>
      <vt:lpstr>Arial</vt:lpstr>
      <vt:lpstr>Century Gothic</vt:lpstr>
      <vt:lpstr>Wingdings</vt:lpstr>
      <vt:lpstr>Gallery</vt:lpstr>
      <vt:lpstr>Digital Image processing, Spring 2021 An Introduction to Steganography Techniques in the Field of Digital Image Processing, ijesc-2017</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As steganography is becoming more widely used in digital image processing there are some issues that need to be resolved. A large variety of different techniques with their own advantages and disadvantages are present. Many of them used techniques are not robust enough to prevent detection and removal of embedded data.  But the approach the researchers showed with this research paper is praiseworthy.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Social Science, Spring 2021 Topic Analyses, natural Language Processing</dc:title>
  <dc:creator>Shahed Khan</dc:creator>
  <cp:lastModifiedBy>Shahed Khan</cp:lastModifiedBy>
  <cp:revision>15</cp:revision>
  <dcterms:created xsi:type="dcterms:W3CDTF">2021-05-29T16:32:05Z</dcterms:created>
  <dcterms:modified xsi:type="dcterms:W3CDTF">2021-06-23T18:28:21Z</dcterms:modified>
</cp:coreProperties>
</file>